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78" r:id="rId2"/>
    <p:sldId id="256" r:id="rId3"/>
    <p:sldId id="258" r:id="rId4"/>
    <p:sldId id="263" r:id="rId5"/>
    <p:sldId id="271" r:id="rId6"/>
    <p:sldId id="268" r:id="rId7"/>
    <p:sldId id="269" r:id="rId8"/>
    <p:sldId id="270" r:id="rId9"/>
    <p:sldId id="276" r:id="rId10"/>
    <p:sldId id="298" r:id="rId11"/>
    <p:sldId id="321" r:id="rId12"/>
    <p:sldId id="322" r:id="rId13"/>
    <p:sldId id="301" r:id="rId14"/>
    <p:sldId id="302" r:id="rId15"/>
    <p:sldId id="305" r:id="rId16"/>
    <p:sldId id="318" r:id="rId17"/>
    <p:sldId id="319" r:id="rId18"/>
    <p:sldId id="323" r:id="rId19"/>
    <p:sldId id="324" r:id="rId20"/>
    <p:sldId id="325" r:id="rId21"/>
    <p:sldId id="326" r:id="rId22"/>
    <p:sldId id="327" r:id="rId23"/>
    <p:sldId id="328" r:id="rId24"/>
    <p:sldId id="330" r:id="rId25"/>
    <p:sldId id="331" r:id="rId26"/>
    <p:sldId id="332" r:id="rId27"/>
    <p:sldId id="333" r:id="rId28"/>
    <p:sldId id="344" r:id="rId29"/>
    <p:sldId id="345" r:id="rId30"/>
    <p:sldId id="347" r:id="rId31"/>
    <p:sldId id="348" r:id="rId32"/>
    <p:sldId id="349" r:id="rId33"/>
    <p:sldId id="351" r:id="rId34"/>
    <p:sldId id="352" r:id="rId35"/>
    <p:sldId id="353" r:id="rId36"/>
    <p:sldId id="354" r:id="rId37"/>
    <p:sldId id="355" r:id="rId38"/>
    <p:sldId id="356" r:id="rId39"/>
    <p:sldId id="357" r:id="rId40"/>
    <p:sldId id="358" r:id="rId41"/>
    <p:sldId id="359" r:id="rId42"/>
    <p:sldId id="334" r:id="rId43"/>
    <p:sldId id="335" r:id="rId44"/>
    <p:sldId id="336" r:id="rId45"/>
    <p:sldId id="337" r:id="rId46"/>
    <p:sldId id="279" r:id="rId47"/>
    <p:sldId id="280" r:id="rId48"/>
    <p:sldId id="282" r:id="rId49"/>
    <p:sldId id="283" r:id="rId50"/>
    <p:sldId id="284" r:id="rId51"/>
    <p:sldId id="285" r:id="rId52"/>
    <p:sldId id="286" r:id="rId53"/>
    <p:sldId id="287" r:id="rId54"/>
    <p:sldId id="288" r:id="rId55"/>
    <p:sldId id="289" r:id="rId56"/>
    <p:sldId id="290" r:id="rId57"/>
    <p:sldId id="291" r:id="rId58"/>
    <p:sldId id="292" r:id="rId59"/>
    <p:sldId id="293" r:id="rId60"/>
    <p:sldId id="294" r:id="rId61"/>
    <p:sldId id="295" r:id="rId62"/>
    <p:sldId id="360" r:id="rId63"/>
    <p:sldId id="361" r:id="rId64"/>
    <p:sldId id="362" r:id="rId65"/>
    <p:sldId id="363" r:id="rId66"/>
    <p:sldId id="364" r:id="rId67"/>
    <p:sldId id="366" r:id="rId68"/>
    <p:sldId id="367" r:id="rId69"/>
    <p:sldId id="368" r:id="rId70"/>
    <p:sldId id="369" r:id="rId71"/>
    <p:sldId id="370" r:id="rId72"/>
    <p:sldId id="371" r:id="rId73"/>
    <p:sldId id="372" r:id="rId74"/>
    <p:sldId id="373" r:id="rId75"/>
    <p:sldId id="374" r:id="rId76"/>
    <p:sldId id="375" r:id="rId77"/>
    <p:sldId id="376" r:id="rId78"/>
    <p:sldId id="380" r:id="rId79"/>
    <p:sldId id="381" r:id="rId80"/>
    <p:sldId id="382" r:id="rId81"/>
    <p:sldId id="383" r:id="rId82"/>
    <p:sldId id="384" r:id="rId83"/>
    <p:sldId id="385" r:id="rId84"/>
    <p:sldId id="386" r:id="rId85"/>
    <p:sldId id="387" r:id="rId86"/>
    <p:sldId id="389" r:id="rId87"/>
    <p:sldId id="390" r:id="rId88"/>
    <p:sldId id="391" r:id="rId89"/>
    <p:sldId id="392" r:id="rId90"/>
    <p:sldId id="393" r:id="rId91"/>
    <p:sldId id="394" r:id="rId92"/>
    <p:sldId id="395" r:id="rId93"/>
    <p:sldId id="396" r:id="rId94"/>
    <p:sldId id="397" r:id="rId95"/>
    <p:sldId id="398" r:id="rId96"/>
    <p:sldId id="399" r:id="rId97"/>
    <p:sldId id="400" r:id="rId98"/>
    <p:sldId id="401" r:id="rId99"/>
    <p:sldId id="402" r:id="rId100"/>
    <p:sldId id="403" r:id="rId101"/>
    <p:sldId id="404" r:id="rId10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Tree>
    <p:extLst>
      <p:ext uri="{BB962C8B-B14F-4D97-AF65-F5344CB8AC3E}">
        <p14:creationId xmlns:p14="http://schemas.microsoft.com/office/powerpoint/2010/main" val="849984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fld id="{9F7B87A7-A087-AD4D-9644-117451701F23}" type="datetimeFigureOut">
              <a:rPr lang="en-US" smtClean="0"/>
              <a:t>3/23/2014</a:t>
            </a:fld>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BE07F4A-7D2E-7949-AEC9-72D198A47356}" type="slidenum">
              <a:rPr lang="en-US" smtClean="0"/>
              <a:t>‹#›</a:t>
            </a:fld>
            <a:endParaRPr lang="en-US"/>
          </a:p>
        </p:txBody>
      </p:sp>
    </p:spTree>
    <p:extLst>
      <p:ext uri="{BB962C8B-B14F-4D97-AF65-F5344CB8AC3E}">
        <p14:creationId xmlns:p14="http://schemas.microsoft.com/office/powerpoint/2010/main" val="3732252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fld id="{9F7B87A7-A087-AD4D-9644-117451701F23}" type="datetimeFigureOut">
              <a:rPr lang="en-US" smtClean="0"/>
              <a:t>3/23/2014</a:t>
            </a:fld>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BE07F4A-7D2E-7949-AEC9-72D198A47356}" type="slidenum">
              <a:rPr lang="en-US" smtClean="0"/>
              <a:t>‹#›</a:t>
            </a:fld>
            <a:endParaRPr lang="en-US"/>
          </a:p>
        </p:txBody>
      </p:sp>
    </p:spTree>
    <p:extLst>
      <p:ext uri="{BB962C8B-B14F-4D97-AF65-F5344CB8AC3E}">
        <p14:creationId xmlns:p14="http://schemas.microsoft.com/office/powerpoint/2010/main" val="2204330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08361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fld id="{9F7B87A7-A087-AD4D-9644-117451701F23}" type="datetimeFigureOut">
              <a:rPr lang="en-US" smtClean="0"/>
              <a:t>3/23/2014</a:t>
            </a:fld>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BE07F4A-7D2E-7949-AEC9-72D198A47356}" type="slidenum">
              <a:rPr lang="en-US" smtClean="0"/>
              <a:t>‹#›</a:t>
            </a:fld>
            <a:endParaRPr lang="en-US"/>
          </a:p>
        </p:txBody>
      </p:sp>
    </p:spTree>
    <p:extLst>
      <p:ext uri="{BB962C8B-B14F-4D97-AF65-F5344CB8AC3E}">
        <p14:creationId xmlns:p14="http://schemas.microsoft.com/office/powerpoint/2010/main" val="2803082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fld id="{9F7B87A7-A087-AD4D-9644-117451701F23}" type="datetimeFigureOut">
              <a:rPr lang="en-US" smtClean="0"/>
              <a:t>3/23/2014</a:t>
            </a:fld>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EBE07F4A-7D2E-7949-AEC9-72D198A47356}" type="slidenum">
              <a:rPr lang="en-US" smtClean="0"/>
              <a:t>‹#›</a:t>
            </a:fld>
            <a:endParaRPr lang="en-US"/>
          </a:p>
        </p:txBody>
      </p:sp>
    </p:spTree>
    <p:extLst>
      <p:ext uri="{BB962C8B-B14F-4D97-AF65-F5344CB8AC3E}">
        <p14:creationId xmlns:p14="http://schemas.microsoft.com/office/powerpoint/2010/main" val="248599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fld id="{9F7B87A7-A087-AD4D-9644-117451701F23}" type="datetimeFigureOut">
              <a:rPr lang="en-US" smtClean="0"/>
              <a:t>3/23/2014</a:t>
            </a:fld>
            <a:endParaRPr lang="en-U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EBE07F4A-7D2E-7949-AEC9-72D198A47356}" type="slidenum">
              <a:rPr lang="en-US" smtClean="0"/>
              <a:t>‹#›</a:t>
            </a:fld>
            <a:endParaRPr lang="en-US"/>
          </a:p>
        </p:txBody>
      </p:sp>
    </p:spTree>
    <p:extLst>
      <p:ext uri="{BB962C8B-B14F-4D97-AF65-F5344CB8AC3E}">
        <p14:creationId xmlns:p14="http://schemas.microsoft.com/office/powerpoint/2010/main" val="2926814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fld id="{9F7B87A7-A087-AD4D-9644-117451701F23}" type="datetimeFigureOut">
              <a:rPr lang="en-US" smtClean="0"/>
              <a:t>3/23/2014</a:t>
            </a:fld>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EBE07F4A-7D2E-7949-AEC9-72D198A47356}" type="slidenum">
              <a:rPr lang="en-US" smtClean="0"/>
              <a:t>‹#›</a:t>
            </a:fld>
            <a:endParaRPr lang="en-US"/>
          </a:p>
        </p:txBody>
      </p:sp>
    </p:spTree>
    <p:extLst>
      <p:ext uri="{BB962C8B-B14F-4D97-AF65-F5344CB8AC3E}">
        <p14:creationId xmlns:p14="http://schemas.microsoft.com/office/powerpoint/2010/main" val="3953894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fld id="{9F7B87A7-A087-AD4D-9644-117451701F23}" type="datetimeFigureOut">
              <a:rPr lang="en-US" smtClean="0"/>
              <a:t>3/23/2014</a:t>
            </a:fld>
            <a:endParaRPr lang="en-U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EBE07F4A-7D2E-7949-AEC9-72D198A47356}" type="slidenum">
              <a:rPr lang="en-US" smtClean="0"/>
              <a:t>‹#›</a:t>
            </a:fld>
            <a:endParaRPr lang="en-US"/>
          </a:p>
        </p:txBody>
      </p:sp>
    </p:spTree>
    <p:extLst>
      <p:ext uri="{BB962C8B-B14F-4D97-AF65-F5344CB8AC3E}">
        <p14:creationId xmlns:p14="http://schemas.microsoft.com/office/powerpoint/2010/main" val="4272934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fld id="{9F7B87A7-A087-AD4D-9644-117451701F23}" type="datetimeFigureOut">
              <a:rPr lang="en-US" smtClean="0"/>
              <a:t>3/23/2014</a:t>
            </a:fld>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EBE07F4A-7D2E-7949-AEC9-72D198A47356}" type="slidenum">
              <a:rPr lang="en-US" smtClean="0"/>
              <a:t>‹#›</a:t>
            </a:fld>
            <a:endParaRPr lang="en-US"/>
          </a:p>
        </p:txBody>
      </p:sp>
    </p:spTree>
    <p:extLst>
      <p:ext uri="{BB962C8B-B14F-4D97-AF65-F5344CB8AC3E}">
        <p14:creationId xmlns:p14="http://schemas.microsoft.com/office/powerpoint/2010/main" val="1929212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fld id="{9F7B87A7-A087-AD4D-9644-117451701F23}" type="datetimeFigureOut">
              <a:rPr lang="en-US" smtClean="0"/>
              <a:t>3/23/2014</a:t>
            </a:fld>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EBE07F4A-7D2E-7949-AEC9-72D198A47356}" type="slidenum">
              <a:rPr lang="en-US" smtClean="0"/>
              <a:t>‹#›</a:t>
            </a:fld>
            <a:endParaRPr lang="en-US"/>
          </a:p>
        </p:txBody>
      </p:sp>
    </p:spTree>
    <p:extLst>
      <p:ext uri="{BB962C8B-B14F-4D97-AF65-F5344CB8AC3E}">
        <p14:creationId xmlns:p14="http://schemas.microsoft.com/office/powerpoint/2010/main" val="250171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ln/>
          <a:extLst>
            <a:ext uri="{FAA26D3D-D897-4be2-8F04-BA451C77F1D7}">
              <ma14:placeholderFlag xmlns:ma14="http://schemas.microsoft.com/office/mac/drawingml/2011/main" xmlns="" val="1"/>
            </a:ext>
          </a:extLst>
        </p:spPr>
        <p:style>
          <a:lnRef idx="1">
            <a:schemeClr val="accent4"/>
          </a:lnRef>
          <a:fillRef idx="2">
            <a:schemeClr val="accent4"/>
          </a:fillRef>
          <a:effectRef idx="1">
            <a:schemeClr val="accent4"/>
          </a:effectRef>
          <a:fontRef idx="none"/>
        </p:style>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dirty="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pic>
        <p:nvPicPr>
          <p:cNvPr id="2" name="Picture 1" descr="consortium1.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83448" y="5543798"/>
            <a:ext cx="1360552" cy="1298444"/>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Revision Guide</a:t>
            </a:r>
            <a:endParaRPr lang="en-GB" dirty="0"/>
          </a:p>
        </p:txBody>
      </p:sp>
      <p:sp>
        <p:nvSpPr>
          <p:cNvPr id="3" name="Subtitle 2"/>
          <p:cNvSpPr>
            <a:spLocks noGrp="1"/>
          </p:cNvSpPr>
          <p:nvPr>
            <p:ph type="subTitle" idx="1"/>
          </p:nvPr>
        </p:nvSpPr>
        <p:spPr/>
        <p:txBody>
          <a:bodyPr/>
          <a:lstStyle/>
          <a:p>
            <a:r>
              <a:rPr lang="en-GB" dirty="0" smtClean="0"/>
              <a:t>Module 3 – Energy and rates</a:t>
            </a:r>
            <a:endParaRPr lang="en-GB" dirty="0"/>
          </a:p>
        </p:txBody>
      </p:sp>
    </p:spTree>
    <p:extLst>
      <p:ext uri="{BB962C8B-B14F-4D97-AF65-F5344CB8AC3E}">
        <p14:creationId xmlns:p14="http://schemas.microsoft.com/office/powerpoint/2010/main" val="1675765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need to know…</a:t>
            </a:r>
            <a:endParaRPr lang="en-US" dirty="0"/>
          </a:p>
        </p:txBody>
      </p:sp>
      <p:sp>
        <p:nvSpPr>
          <p:cNvPr id="3" name="Content Placeholder 2"/>
          <p:cNvSpPr>
            <a:spLocks noGrp="1"/>
          </p:cNvSpPr>
          <p:nvPr>
            <p:ph idx="1"/>
          </p:nvPr>
        </p:nvSpPr>
        <p:spPr>
          <a:xfrm>
            <a:off x="457200" y="1600200"/>
            <a:ext cx="8229600" cy="4707467"/>
          </a:xfrm>
        </p:spPr>
        <p:txBody>
          <a:bodyPr>
            <a:normAutofit lnSpcReduction="10000"/>
          </a:bodyPr>
          <a:lstStyle/>
          <a:p>
            <a:r>
              <a:rPr lang="en-US" dirty="0" smtClean="0"/>
              <a:t>Recall that </a:t>
            </a:r>
            <a:r>
              <a:rPr lang="en-US" b="1" dirty="0" smtClean="0"/>
              <a:t>energy is needed to break chemical </a:t>
            </a:r>
            <a:r>
              <a:rPr lang="en-US" dirty="0" smtClean="0"/>
              <a:t>bonds and </a:t>
            </a:r>
            <a:r>
              <a:rPr lang="en-US" b="1" dirty="0" smtClean="0"/>
              <a:t>energy is given out when chemical bonds form</a:t>
            </a:r>
          </a:p>
          <a:p>
            <a:r>
              <a:rPr lang="en-US" dirty="0" smtClean="0"/>
              <a:t>Identify </a:t>
            </a:r>
            <a:r>
              <a:rPr lang="en-US" b="1" dirty="0" smtClean="0"/>
              <a:t>which bonds are broken </a:t>
            </a:r>
            <a:r>
              <a:rPr lang="en-US" dirty="0" smtClean="0"/>
              <a:t>and which are made when a chemical reaction takes place. Define and use the term </a:t>
            </a:r>
            <a:r>
              <a:rPr lang="en-US" b="1" dirty="0" smtClean="0"/>
              <a:t>average bond enthalpy</a:t>
            </a:r>
            <a:r>
              <a:rPr lang="en-US" dirty="0" smtClean="0"/>
              <a:t>.</a:t>
            </a:r>
          </a:p>
          <a:p>
            <a:r>
              <a:rPr lang="en-US" dirty="0" smtClean="0"/>
              <a:t>Use data on the energy needed to break covalent bonds to estimate the </a:t>
            </a:r>
            <a:r>
              <a:rPr lang="en-US" b="1" dirty="0" smtClean="0"/>
              <a:t>overall enthalpy change</a:t>
            </a:r>
            <a:r>
              <a:rPr lang="en-US" dirty="0" smtClean="0"/>
              <a:t> of reaction.</a:t>
            </a:r>
            <a:endParaRPr lang="en-US" dirty="0"/>
          </a:p>
        </p:txBody>
      </p:sp>
    </p:spTree>
    <p:extLst>
      <p:ext uri="{BB962C8B-B14F-4D97-AF65-F5344CB8AC3E}">
        <p14:creationId xmlns:p14="http://schemas.microsoft.com/office/powerpoint/2010/main" val="365291178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question</a:t>
            </a:r>
            <a:endParaRPr lang="en-US" dirty="0"/>
          </a:p>
        </p:txBody>
      </p:sp>
      <p:sp>
        <p:nvSpPr>
          <p:cNvPr id="3" name="Content Placeholder 2"/>
          <p:cNvSpPr>
            <a:spLocks noGrp="1"/>
          </p:cNvSpPr>
          <p:nvPr>
            <p:ph idx="1"/>
          </p:nvPr>
        </p:nvSpPr>
        <p:spPr/>
        <p:txBody>
          <a:bodyPr/>
          <a:lstStyle/>
          <a:p>
            <a:pPr marL="0" indent="0">
              <a:buNone/>
            </a:pPr>
            <a:r>
              <a:rPr lang="en-US" dirty="0" smtClean="0"/>
              <a:t>Use this cycle to predict the unknown </a:t>
            </a:r>
            <a:r>
              <a:rPr lang="en-US" dirty="0" err="1" smtClean="0"/>
              <a:t>ΔH</a:t>
            </a:r>
            <a:r>
              <a:rPr lang="en-US" baseline="-25000" dirty="0" err="1" smtClean="0"/>
              <a:t>f</a:t>
            </a:r>
            <a:r>
              <a:rPr lang="en-US" baseline="-25000" dirty="0" smtClean="0"/>
              <a:t> </a:t>
            </a:r>
            <a:r>
              <a:rPr lang="en-US" dirty="0" err="1" smtClean="0"/>
              <a:t>NaCl</a:t>
            </a:r>
            <a:endParaRPr lang="en-US" baseline="-25000" dirty="0"/>
          </a:p>
        </p:txBody>
      </p:sp>
      <p:pic>
        <p:nvPicPr>
          <p:cNvPr id="4" name="Picture 3"/>
          <p:cNvPicPr>
            <a:picLocks noChangeAspect="1"/>
          </p:cNvPicPr>
          <p:nvPr/>
        </p:nvPicPr>
        <p:blipFill rotWithShape="1">
          <a:blip r:embed="rId2"/>
          <a:srcRect b="22865"/>
          <a:stretch/>
        </p:blipFill>
        <p:spPr>
          <a:xfrm>
            <a:off x="269744" y="2445120"/>
            <a:ext cx="7993454" cy="4138559"/>
          </a:xfrm>
          <a:prstGeom prst="rect">
            <a:avLst/>
          </a:prstGeom>
        </p:spPr>
      </p:pic>
    </p:spTree>
    <p:extLst>
      <p:ext uri="{BB962C8B-B14F-4D97-AF65-F5344CB8AC3E}">
        <p14:creationId xmlns:p14="http://schemas.microsoft.com/office/powerpoint/2010/main" val="295657717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pic>
        <p:nvPicPr>
          <p:cNvPr id="4" name="Content Placeholder 3"/>
          <p:cNvPicPr>
            <a:picLocks noGrp="1" noChangeAspect="1"/>
          </p:cNvPicPr>
          <p:nvPr>
            <p:ph idx="1"/>
          </p:nvPr>
        </p:nvPicPr>
        <p:blipFill>
          <a:blip r:embed="rId2"/>
          <a:srcRect l="-11025" r="-11025"/>
          <a:stretch>
            <a:fillRect/>
          </a:stretch>
        </p:blipFill>
        <p:spPr/>
      </p:pic>
    </p:spTree>
    <p:extLst>
      <p:ext uri="{BB962C8B-B14F-4D97-AF65-F5344CB8AC3E}">
        <p14:creationId xmlns:p14="http://schemas.microsoft.com/office/powerpoint/2010/main" val="939998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Definitions</a:t>
            </a:r>
            <a:endParaRPr lang="en-GB" dirty="0"/>
          </a:p>
        </p:txBody>
      </p:sp>
      <p:sp>
        <p:nvSpPr>
          <p:cNvPr id="3" name="Content Placeholder 2"/>
          <p:cNvSpPr>
            <a:spLocks noGrp="1"/>
          </p:cNvSpPr>
          <p:nvPr>
            <p:ph idx="1"/>
          </p:nvPr>
        </p:nvSpPr>
        <p:spPr/>
        <p:txBody>
          <a:bodyPr/>
          <a:lstStyle/>
          <a:p>
            <a:r>
              <a:rPr lang="en-GB" b="1" dirty="0" smtClean="0"/>
              <a:t>Activation energy </a:t>
            </a:r>
            <a:r>
              <a:rPr lang="en-GB" dirty="0" smtClean="0"/>
              <a:t>is the energy needed to start a reaction by breaking chemical bonds in the reactants.</a:t>
            </a:r>
          </a:p>
          <a:p>
            <a:r>
              <a:rPr lang="en-US" b="1" dirty="0"/>
              <a:t>Average bond enthalpy</a:t>
            </a:r>
            <a:r>
              <a:rPr lang="en-US" dirty="0"/>
              <a:t> is the average enthalpy change that takes place when breaking by </a:t>
            </a:r>
            <a:r>
              <a:rPr lang="en-US" dirty="0" err="1"/>
              <a:t>homolytic</a:t>
            </a:r>
            <a:r>
              <a:rPr lang="en-US" dirty="0"/>
              <a:t> fission 1 </a:t>
            </a:r>
            <a:r>
              <a:rPr lang="en-US" dirty="0" err="1"/>
              <a:t>mol</a:t>
            </a:r>
            <a:r>
              <a:rPr lang="en-US" dirty="0"/>
              <a:t> of a given type of bond in the molecules of a gaseous species.</a:t>
            </a:r>
          </a:p>
          <a:p>
            <a:endParaRPr lang="en-GB" dirty="0" smtClean="0"/>
          </a:p>
          <a:p>
            <a:endParaRPr lang="en-GB" dirty="0"/>
          </a:p>
        </p:txBody>
      </p:sp>
    </p:spTree>
    <p:extLst>
      <p:ext uri="{BB962C8B-B14F-4D97-AF65-F5344CB8AC3E}">
        <p14:creationId xmlns:p14="http://schemas.microsoft.com/office/powerpoint/2010/main" val="545008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Why is a reaction exothermic or endothermic? LEARN THIS!!!!</a:t>
            </a:r>
            <a:endParaRPr lang="en-GB" dirty="0"/>
          </a:p>
        </p:txBody>
      </p:sp>
      <p:sp>
        <p:nvSpPr>
          <p:cNvPr id="3" name="Content Placeholder 2"/>
          <p:cNvSpPr>
            <a:spLocks noGrp="1"/>
          </p:cNvSpPr>
          <p:nvPr>
            <p:ph idx="1"/>
          </p:nvPr>
        </p:nvSpPr>
        <p:spPr/>
        <p:txBody>
          <a:bodyPr>
            <a:normAutofit fontScale="92500"/>
          </a:bodyPr>
          <a:lstStyle/>
          <a:p>
            <a:r>
              <a:rPr lang="en-GB" dirty="0" smtClean="0"/>
              <a:t>Breaking bonds is endothermic and requires energy.</a:t>
            </a:r>
          </a:p>
          <a:p>
            <a:r>
              <a:rPr lang="en-GB" dirty="0" smtClean="0"/>
              <a:t>Making bonds is exothermic and releases energy.</a:t>
            </a:r>
          </a:p>
          <a:p>
            <a:r>
              <a:rPr lang="en-GB" dirty="0" smtClean="0"/>
              <a:t>If the energy released making bonds is greater than energy needed to break bonds then the reaction is exothermic.</a:t>
            </a:r>
          </a:p>
          <a:p>
            <a:r>
              <a:rPr lang="en-GB" dirty="0" smtClean="0"/>
              <a:t>If the energy released making bonds is less than that needed to break bonds then the reaction is endothermic.</a:t>
            </a:r>
            <a:endParaRPr lang="en-GB" dirty="0"/>
          </a:p>
        </p:txBody>
      </p:sp>
    </p:spTree>
    <p:extLst>
      <p:ext uri="{BB962C8B-B14F-4D97-AF65-F5344CB8AC3E}">
        <p14:creationId xmlns:p14="http://schemas.microsoft.com/office/powerpoint/2010/main" val="3835941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429"/>
            <a:ext cx="8229600" cy="1236209"/>
          </a:xfrm>
        </p:spPr>
        <p:txBody>
          <a:bodyPr>
            <a:normAutofit fontScale="90000"/>
          </a:bodyPr>
          <a:lstStyle/>
          <a:p>
            <a:r>
              <a:rPr lang="en-US" dirty="0" smtClean="0"/>
              <a:t>What happens when the reaction gets the activation energy?</a:t>
            </a:r>
            <a:endParaRPr lang="en-US" dirty="0"/>
          </a:p>
        </p:txBody>
      </p:sp>
      <p:grpSp>
        <p:nvGrpSpPr>
          <p:cNvPr id="57" name="Group 56"/>
          <p:cNvGrpSpPr/>
          <p:nvPr/>
        </p:nvGrpSpPr>
        <p:grpSpPr>
          <a:xfrm>
            <a:off x="457199" y="1661582"/>
            <a:ext cx="8267899" cy="4428633"/>
            <a:chOff x="134143" y="1725613"/>
            <a:chExt cx="8559008" cy="4868862"/>
          </a:xfrm>
        </p:grpSpPr>
        <p:sp>
          <p:nvSpPr>
            <p:cNvPr id="58" name="Line 6"/>
            <p:cNvSpPr>
              <a:spLocks noChangeShapeType="1"/>
            </p:cNvSpPr>
            <p:nvPr/>
          </p:nvSpPr>
          <p:spPr bwMode="auto">
            <a:xfrm>
              <a:off x="5634038" y="2324100"/>
              <a:ext cx="1552575" cy="2409825"/>
            </a:xfrm>
            <a:prstGeom prst="line">
              <a:avLst/>
            </a:prstGeom>
            <a:noFill/>
            <a:ln w="76200">
              <a:solidFill>
                <a:schemeClr val="tx1"/>
              </a:solidFill>
              <a:round/>
              <a:headEnd/>
              <a:tailEnd type="triangle" w="med" len="med"/>
            </a:ln>
            <a:effectLst/>
          </p:spPr>
          <p:txBody>
            <a:bodyPr wrap="none" anchor="ctr"/>
            <a:lstStyle/>
            <a:p>
              <a:endParaRPr lang="en-GB"/>
            </a:p>
          </p:txBody>
        </p:sp>
        <p:sp>
          <p:nvSpPr>
            <p:cNvPr id="59" name="Text Box 7"/>
            <p:cNvSpPr txBox="1">
              <a:spLocks noChangeArrowheads="1"/>
            </p:cNvSpPr>
            <p:nvPr/>
          </p:nvSpPr>
          <p:spPr bwMode="auto">
            <a:xfrm>
              <a:off x="6569075" y="2662238"/>
              <a:ext cx="1022350" cy="641350"/>
            </a:xfrm>
            <a:prstGeom prst="rect">
              <a:avLst/>
            </a:prstGeom>
            <a:noFill/>
            <a:ln w="9525">
              <a:noFill/>
              <a:miter lim="800000"/>
              <a:headEnd/>
              <a:tailEnd/>
            </a:ln>
            <a:effectLst/>
          </p:spPr>
          <p:txBody>
            <a:bodyPr wrap="none">
              <a:spAutoFit/>
            </a:bodyPr>
            <a:lstStyle/>
            <a:p>
              <a:r>
                <a:rPr lang="en-GB" sz="1800">
                  <a:latin typeface="Arial" charset="0"/>
                </a:rPr>
                <a:t>Bond </a:t>
              </a:r>
            </a:p>
            <a:p>
              <a:r>
                <a:rPr lang="en-GB" sz="1800">
                  <a:latin typeface="Arial" charset="0"/>
                </a:rPr>
                <a:t>Forming</a:t>
              </a:r>
            </a:p>
          </p:txBody>
        </p:sp>
        <p:sp>
          <p:nvSpPr>
            <p:cNvPr id="60" name="Line 9"/>
            <p:cNvSpPr>
              <a:spLocks noChangeShapeType="1"/>
            </p:cNvSpPr>
            <p:nvPr/>
          </p:nvSpPr>
          <p:spPr bwMode="auto">
            <a:xfrm flipV="1">
              <a:off x="1844676" y="2324100"/>
              <a:ext cx="1008063" cy="1112838"/>
            </a:xfrm>
            <a:prstGeom prst="line">
              <a:avLst/>
            </a:prstGeom>
            <a:noFill/>
            <a:ln w="76200">
              <a:solidFill>
                <a:schemeClr val="tx1"/>
              </a:solidFill>
              <a:round/>
              <a:headEnd/>
              <a:tailEnd type="triangle" w="med" len="med"/>
            </a:ln>
            <a:effectLst/>
          </p:spPr>
          <p:txBody>
            <a:bodyPr wrap="none" anchor="ctr"/>
            <a:lstStyle/>
            <a:p>
              <a:endParaRPr lang="en-GB"/>
            </a:p>
          </p:txBody>
        </p:sp>
        <p:sp>
          <p:nvSpPr>
            <p:cNvPr id="61" name="Text Box 10"/>
            <p:cNvSpPr txBox="1">
              <a:spLocks noChangeArrowheads="1"/>
            </p:cNvSpPr>
            <p:nvPr/>
          </p:nvSpPr>
          <p:spPr bwMode="auto">
            <a:xfrm>
              <a:off x="677863" y="2359025"/>
              <a:ext cx="1085850" cy="641350"/>
            </a:xfrm>
            <a:prstGeom prst="rect">
              <a:avLst/>
            </a:prstGeom>
            <a:noFill/>
            <a:ln w="9525">
              <a:noFill/>
              <a:miter lim="800000"/>
              <a:headEnd/>
              <a:tailEnd/>
            </a:ln>
            <a:effectLst/>
          </p:spPr>
          <p:txBody>
            <a:bodyPr wrap="none">
              <a:spAutoFit/>
            </a:bodyPr>
            <a:lstStyle/>
            <a:p>
              <a:r>
                <a:rPr lang="en-GB" sz="1800" dirty="0">
                  <a:latin typeface="Arial" charset="0"/>
                </a:rPr>
                <a:t>Bond</a:t>
              </a:r>
            </a:p>
            <a:p>
              <a:r>
                <a:rPr lang="en-GB" sz="1800" dirty="0">
                  <a:latin typeface="Arial" charset="0"/>
                </a:rPr>
                <a:t>Breaking</a:t>
              </a:r>
            </a:p>
          </p:txBody>
        </p:sp>
        <p:sp>
          <p:nvSpPr>
            <p:cNvPr id="62" name="Line 12"/>
            <p:cNvSpPr>
              <a:spLocks noChangeShapeType="1"/>
            </p:cNvSpPr>
            <p:nvPr/>
          </p:nvSpPr>
          <p:spPr bwMode="auto">
            <a:xfrm flipV="1">
              <a:off x="512763" y="1744663"/>
              <a:ext cx="0" cy="4387850"/>
            </a:xfrm>
            <a:prstGeom prst="line">
              <a:avLst/>
            </a:prstGeom>
            <a:noFill/>
            <a:ln w="38100">
              <a:solidFill>
                <a:schemeClr val="tx1"/>
              </a:solidFill>
              <a:round/>
              <a:headEnd/>
              <a:tailEnd type="triangle" w="med" len="med"/>
            </a:ln>
            <a:effectLst/>
          </p:spPr>
          <p:txBody>
            <a:bodyPr wrap="none" anchor="ctr"/>
            <a:lstStyle/>
            <a:p>
              <a:endParaRPr lang="en-GB"/>
            </a:p>
          </p:txBody>
        </p:sp>
        <p:sp>
          <p:nvSpPr>
            <p:cNvPr id="63" name="Line 13"/>
            <p:cNvSpPr>
              <a:spLocks noChangeShapeType="1"/>
            </p:cNvSpPr>
            <p:nvPr/>
          </p:nvSpPr>
          <p:spPr bwMode="auto">
            <a:xfrm>
              <a:off x="512763" y="6148388"/>
              <a:ext cx="8180388" cy="0"/>
            </a:xfrm>
            <a:prstGeom prst="line">
              <a:avLst/>
            </a:prstGeom>
            <a:noFill/>
            <a:ln w="38100">
              <a:solidFill>
                <a:schemeClr val="tx1"/>
              </a:solidFill>
              <a:round/>
              <a:headEnd/>
              <a:tailEnd type="triangle" w="med" len="med"/>
            </a:ln>
            <a:effectLst/>
          </p:spPr>
          <p:txBody>
            <a:bodyPr wrap="none" anchor="ctr"/>
            <a:lstStyle/>
            <a:p>
              <a:endParaRPr lang="en-GB"/>
            </a:p>
          </p:txBody>
        </p:sp>
        <p:sp>
          <p:nvSpPr>
            <p:cNvPr id="64" name="Text Box 14"/>
            <p:cNvSpPr txBox="1">
              <a:spLocks noChangeArrowheads="1"/>
            </p:cNvSpPr>
            <p:nvPr/>
          </p:nvSpPr>
          <p:spPr bwMode="auto">
            <a:xfrm>
              <a:off x="3206750" y="6227763"/>
              <a:ext cx="2228850" cy="366712"/>
            </a:xfrm>
            <a:prstGeom prst="rect">
              <a:avLst/>
            </a:prstGeom>
            <a:noFill/>
            <a:ln w="9525">
              <a:noFill/>
              <a:miter lim="800000"/>
              <a:headEnd/>
              <a:tailEnd/>
            </a:ln>
            <a:effectLst/>
          </p:spPr>
          <p:txBody>
            <a:bodyPr wrap="none">
              <a:spAutoFit/>
            </a:bodyPr>
            <a:lstStyle/>
            <a:p>
              <a:r>
                <a:rPr lang="en-GB" sz="1800">
                  <a:latin typeface="Arial" charset="0"/>
                </a:rPr>
                <a:t>Progress of reaction</a:t>
              </a:r>
            </a:p>
          </p:txBody>
        </p:sp>
        <p:sp>
          <p:nvSpPr>
            <p:cNvPr id="65" name="Rectangle 15"/>
            <p:cNvSpPr>
              <a:spLocks noChangeArrowheads="1"/>
            </p:cNvSpPr>
            <p:nvPr/>
          </p:nvSpPr>
          <p:spPr bwMode="auto">
            <a:xfrm rot="16200000">
              <a:off x="-879475" y="3768725"/>
              <a:ext cx="2393950" cy="366713"/>
            </a:xfrm>
            <a:prstGeom prst="rect">
              <a:avLst/>
            </a:prstGeom>
            <a:noFill/>
            <a:ln w="9525">
              <a:noFill/>
              <a:miter lim="800000"/>
              <a:headEnd/>
              <a:tailEnd/>
            </a:ln>
            <a:effectLst/>
          </p:spPr>
          <p:txBody>
            <a:bodyPr wrap="none" anchor="ctr">
              <a:spAutoFit/>
            </a:bodyPr>
            <a:lstStyle/>
            <a:p>
              <a:pPr algn="ctr">
                <a:spcBef>
                  <a:spcPct val="50000"/>
                </a:spcBef>
              </a:pPr>
              <a:r>
                <a:rPr lang="en-GB" sz="1800" b="1" u="sng" dirty="0">
                  <a:latin typeface="Arial" charset="0"/>
                </a:rPr>
                <a:t>Energy in chemicals</a:t>
              </a:r>
            </a:p>
          </p:txBody>
        </p:sp>
        <p:sp>
          <p:nvSpPr>
            <p:cNvPr id="66" name="Line 17"/>
            <p:cNvSpPr>
              <a:spLocks noChangeShapeType="1"/>
            </p:cNvSpPr>
            <p:nvPr/>
          </p:nvSpPr>
          <p:spPr bwMode="auto">
            <a:xfrm>
              <a:off x="2405063" y="3944938"/>
              <a:ext cx="361950" cy="0"/>
            </a:xfrm>
            <a:prstGeom prst="line">
              <a:avLst/>
            </a:prstGeom>
            <a:noFill/>
            <a:ln w="38100">
              <a:solidFill>
                <a:schemeClr val="tx1"/>
              </a:solidFill>
              <a:round/>
              <a:headEnd/>
              <a:tailEnd/>
            </a:ln>
            <a:effectLst/>
          </p:spPr>
          <p:txBody>
            <a:bodyPr wrap="none" anchor="ctr"/>
            <a:lstStyle/>
            <a:p>
              <a:endParaRPr lang="en-GB"/>
            </a:p>
          </p:txBody>
        </p:sp>
        <p:sp>
          <p:nvSpPr>
            <p:cNvPr id="67" name="Line 18"/>
            <p:cNvSpPr>
              <a:spLocks noChangeShapeType="1"/>
            </p:cNvSpPr>
            <p:nvPr/>
          </p:nvSpPr>
          <p:spPr bwMode="auto">
            <a:xfrm>
              <a:off x="2405063" y="4017963"/>
              <a:ext cx="376238" cy="0"/>
            </a:xfrm>
            <a:prstGeom prst="line">
              <a:avLst/>
            </a:prstGeom>
            <a:noFill/>
            <a:ln w="38100">
              <a:solidFill>
                <a:schemeClr val="tx1"/>
              </a:solidFill>
              <a:round/>
              <a:headEnd/>
              <a:tailEnd/>
            </a:ln>
            <a:effectLst/>
          </p:spPr>
          <p:txBody>
            <a:bodyPr wrap="none" anchor="ctr"/>
            <a:lstStyle/>
            <a:p>
              <a:endParaRPr lang="en-GB"/>
            </a:p>
          </p:txBody>
        </p:sp>
        <p:sp>
          <p:nvSpPr>
            <p:cNvPr id="68" name="Oval 19"/>
            <p:cNvSpPr>
              <a:spLocks noChangeArrowheads="1"/>
            </p:cNvSpPr>
            <p:nvPr/>
          </p:nvSpPr>
          <p:spPr bwMode="auto">
            <a:xfrm>
              <a:off x="2687638" y="3751263"/>
              <a:ext cx="390525" cy="404813"/>
            </a:xfrm>
            <a:prstGeom prst="ellipse">
              <a:avLst/>
            </a:prstGeom>
            <a:gradFill rotWithShape="0">
              <a:gsLst>
                <a:gs pos="0">
                  <a:srgbClr val="EF641F">
                    <a:gamma/>
                    <a:tint val="10196"/>
                    <a:invGamma/>
                  </a:srgbClr>
                </a:gs>
                <a:gs pos="100000">
                  <a:srgbClr val="EF641F"/>
                </a:gs>
              </a:gsLst>
              <a:path path="shape">
                <a:fillToRect l="50000" t="50000" r="50000" b="50000"/>
              </a:path>
            </a:gradFill>
            <a:ln w="9525">
              <a:solidFill>
                <a:schemeClr val="tx1"/>
              </a:solidFill>
              <a:round/>
              <a:headEnd/>
              <a:tailEnd/>
            </a:ln>
            <a:effectLst/>
          </p:spPr>
          <p:txBody>
            <a:bodyPr wrap="none" anchor="ctr"/>
            <a:lstStyle/>
            <a:p>
              <a:pPr algn="ctr"/>
              <a:r>
                <a:rPr lang="en-GB">
                  <a:latin typeface="Arial" charset="0"/>
                </a:rPr>
                <a:t>O</a:t>
              </a:r>
            </a:p>
          </p:txBody>
        </p:sp>
        <p:sp>
          <p:nvSpPr>
            <p:cNvPr id="69" name="Oval 20"/>
            <p:cNvSpPr>
              <a:spLocks noChangeArrowheads="1"/>
            </p:cNvSpPr>
            <p:nvPr/>
          </p:nvSpPr>
          <p:spPr bwMode="auto">
            <a:xfrm>
              <a:off x="2044701" y="3771901"/>
              <a:ext cx="390525" cy="404813"/>
            </a:xfrm>
            <a:prstGeom prst="ellipse">
              <a:avLst/>
            </a:prstGeom>
            <a:gradFill rotWithShape="0">
              <a:gsLst>
                <a:gs pos="0">
                  <a:srgbClr val="EF641F">
                    <a:gamma/>
                    <a:tint val="10196"/>
                    <a:invGamma/>
                  </a:srgbClr>
                </a:gs>
                <a:gs pos="100000">
                  <a:srgbClr val="EF641F"/>
                </a:gs>
              </a:gsLst>
              <a:path path="shape">
                <a:fillToRect l="50000" t="50000" r="50000" b="50000"/>
              </a:path>
            </a:gradFill>
            <a:ln w="9525">
              <a:solidFill>
                <a:schemeClr val="tx1"/>
              </a:solidFill>
              <a:round/>
              <a:headEnd/>
              <a:tailEnd/>
            </a:ln>
            <a:effectLst/>
          </p:spPr>
          <p:txBody>
            <a:bodyPr wrap="none" anchor="ctr"/>
            <a:lstStyle/>
            <a:p>
              <a:pPr algn="ctr"/>
              <a:r>
                <a:rPr lang="en-GB">
                  <a:latin typeface="Arial" charset="0"/>
                </a:rPr>
                <a:t>O</a:t>
              </a:r>
            </a:p>
          </p:txBody>
        </p:sp>
        <p:sp>
          <p:nvSpPr>
            <p:cNvPr id="70" name="Line 21"/>
            <p:cNvSpPr>
              <a:spLocks noChangeShapeType="1"/>
            </p:cNvSpPr>
            <p:nvPr/>
          </p:nvSpPr>
          <p:spPr bwMode="auto">
            <a:xfrm>
              <a:off x="2405063" y="4411663"/>
              <a:ext cx="361950" cy="0"/>
            </a:xfrm>
            <a:prstGeom prst="line">
              <a:avLst/>
            </a:prstGeom>
            <a:noFill/>
            <a:ln w="38100">
              <a:solidFill>
                <a:schemeClr val="tx1"/>
              </a:solidFill>
              <a:round/>
              <a:headEnd/>
              <a:tailEnd/>
            </a:ln>
            <a:effectLst/>
          </p:spPr>
          <p:txBody>
            <a:bodyPr wrap="none" anchor="ctr"/>
            <a:lstStyle/>
            <a:p>
              <a:endParaRPr lang="en-GB"/>
            </a:p>
          </p:txBody>
        </p:sp>
        <p:sp>
          <p:nvSpPr>
            <p:cNvPr id="71" name="Line 22"/>
            <p:cNvSpPr>
              <a:spLocks noChangeShapeType="1"/>
            </p:cNvSpPr>
            <p:nvPr/>
          </p:nvSpPr>
          <p:spPr bwMode="auto">
            <a:xfrm>
              <a:off x="2405063" y="4484688"/>
              <a:ext cx="376238" cy="0"/>
            </a:xfrm>
            <a:prstGeom prst="line">
              <a:avLst/>
            </a:prstGeom>
            <a:noFill/>
            <a:ln w="38100">
              <a:solidFill>
                <a:schemeClr val="tx1"/>
              </a:solidFill>
              <a:round/>
              <a:headEnd/>
              <a:tailEnd/>
            </a:ln>
            <a:effectLst/>
          </p:spPr>
          <p:txBody>
            <a:bodyPr wrap="none" anchor="ctr"/>
            <a:lstStyle/>
            <a:p>
              <a:endParaRPr lang="en-GB"/>
            </a:p>
          </p:txBody>
        </p:sp>
        <p:sp>
          <p:nvSpPr>
            <p:cNvPr id="72" name="Oval 23"/>
            <p:cNvSpPr>
              <a:spLocks noChangeArrowheads="1"/>
            </p:cNvSpPr>
            <p:nvPr/>
          </p:nvSpPr>
          <p:spPr bwMode="auto">
            <a:xfrm>
              <a:off x="2687638" y="4217988"/>
              <a:ext cx="390525" cy="404813"/>
            </a:xfrm>
            <a:prstGeom prst="ellipse">
              <a:avLst/>
            </a:prstGeom>
            <a:gradFill rotWithShape="0">
              <a:gsLst>
                <a:gs pos="0">
                  <a:srgbClr val="EF641F">
                    <a:gamma/>
                    <a:tint val="10196"/>
                    <a:invGamma/>
                  </a:srgbClr>
                </a:gs>
                <a:gs pos="100000">
                  <a:srgbClr val="EF641F"/>
                </a:gs>
              </a:gsLst>
              <a:path path="shape">
                <a:fillToRect l="50000" t="50000" r="50000" b="50000"/>
              </a:path>
            </a:gradFill>
            <a:ln w="9525">
              <a:solidFill>
                <a:schemeClr val="tx1"/>
              </a:solidFill>
              <a:round/>
              <a:headEnd/>
              <a:tailEnd/>
            </a:ln>
            <a:effectLst/>
          </p:spPr>
          <p:txBody>
            <a:bodyPr wrap="none" anchor="ctr"/>
            <a:lstStyle/>
            <a:p>
              <a:pPr algn="ctr"/>
              <a:r>
                <a:rPr lang="en-GB">
                  <a:latin typeface="Arial" charset="0"/>
                </a:rPr>
                <a:t>O</a:t>
              </a:r>
            </a:p>
          </p:txBody>
        </p:sp>
        <p:sp>
          <p:nvSpPr>
            <p:cNvPr id="73" name="Oval 24"/>
            <p:cNvSpPr>
              <a:spLocks noChangeArrowheads="1"/>
            </p:cNvSpPr>
            <p:nvPr/>
          </p:nvSpPr>
          <p:spPr bwMode="auto">
            <a:xfrm>
              <a:off x="2044701" y="4238626"/>
              <a:ext cx="390525" cy="404813"/>
            </a:xfrm>
            <a:prstGeom prst="ellipse">
              <a:avLst/>
            </a:prstGeom>
            <a:gradFill rotWithShape="0">
              <a:gsLst>
                <a:gs pos="0">
                  <a:srgbClr val="EF641F">
                    <a:gamma/>
                    <a:tint val="10196"/>
                    <a:invGamma/>
                  </a:srgbClr>
                </a:gs>
                <a:gs pos="100000">
                  <a:srgbClr val="EF641F"/>
                </a:gs>
              </a:gsLst>
              <a:path path="shape">
                <a:fillToRect l="50000" t="50000" r="50000" b="50000"/>
              </a:path>
            </a:gradFill>
            <a:ln w="9525">
              <a:solidFill>
                <a:schemeClr val="tx1"/>
              </a:solidFill>
              <a:round/>
              <a:headEnd/>
              <a:tailEnd/>
            </a:ln>
            <a:effectLst/>
          </p:spPr>
          <p:txBody>
            <a:bodyPr wrap="none" anchor="ctr"/>
            <a:lstStyle/>
            <a:p>
              <a:pPr algn="ctr"/>
              <a:r>
                <a:rPr lang="en-GB">
                  <a:latin typeface="Arial" charset="0"/>
                </a:rPr>
                <a:t>O</a:t>
              </a:r>
            </a:p>
          </p:txBody>
        </p:sp>
        <p:sp>
          <p:nvSpPr>
            <p:cNvPr id="74" name="Line 25"/>
            <p:cNvSpPr>
              <a:spLocks noChangeShapeType="1"/>
            </p:cNvSpPr>
            <p:nvPr/>
          </p:nvSpPr>
          <p:spPr bwMode="auto">
            <a:xfrm flipV="1">
              <a:off x="1100138" y="3889376"/>
              <a:ext cx="0" cy="328613"/>
            </a:xfrm>
            <a:prstGeom prst="line">
              <a:avLst/>
            </a:prstGeom>
            <a:noFill/>
            <a:ln w="38100">
              <a:solidFill>
                <a:schemeClr val="tx1"/>
              </a:solidFill>
              <a:round/>
              <a:headEnd/>
              <a:tailEnd/>
            </a:ln>
            <a:effectLst/>
          </p:spPr>
          <p:txBody>
            <a:bodyPr wrap="none" anchor="ctr"/>
            <a:lstStyle/>
            <a:p>
              <a:endParaRPr lang="en-GB"/>
            </a:p>
          </p:txBody>
        </p:sp>
        <p:sp>
          <p:nvSpPr>
            <p:cNvPr id="75" name="Line 26"/>
            <p:cNvSpPr>
              <a:spLocks noChangeShapeType="1"/>
            </p:cNvSpPr>
            <p:nvPr/>
          </p:nvSpPr>
          <p:spPr bwMode="auto">
            <a:xfrm flipH="1">
              <a:off x="898526" y="4478338"/>
              <a:ext cx="114300" cy="254000"/>
            </a:xfrm>
            <a:prstGeom prst="line">
              <a:avLst/>
            </a:prstGeom>
            <a:noFill/>
            <a:ln w="38100">
              <a:solidFill>
                <a:schemeClr val="tx1"/>
              </a:solidFill>
              <a:round/>
              <a:headEnd/>
              <a:tailEnd/>
            </a:ln>
            <a:effectLst/>
          </p:spPr>
          <p:txBody>
            <a:bodyPr wrap="none" anchor="ctr"/>
            <a:lstStyle/>
            <a:p>
              <a:endParaRPr lang="en-GB"/>
            </a:p>
          </p:txBody>
        </p:sp>
        <p:sp>
          <p:nvSpPr>
            <p:cNvPr id="76" name="Line 27"/>
            <p:cNvSpPr>
              <a:spLocks noChangeShapeType="1"/>
            </p:cNvSpPr>
            <p:nvPr/>
          </p:nvSpPr>
          <p:spPr bwMode="auto">
            <a:xfrm>
              <a:off x="1100138" y="4494213"/>
              <a:ext cx="204788" cy="311150"/>
            </a:xfrm>
            <a:prstGeom prst="line">
              <a:avLst/>
            </a:prstGeom>
            <a:noFill/>
            <a:ln w="38100">
              <a:solidFill>
                <a:schemeClr val="tx1"/>
              </a:solidFill>
              <a:round/>
              <a:headEnd/>
              <a:tailEnd/>
            </a:ln>
            <a:effectLst/>
          </p:spPr>
          <p:txBody>
            <a:bodyPr wrap="none" anchor="ctr"/>
            <a:lstStyle/>
            <a:p>
              <a:endParaRPr lang="en-GB"/>
            </a:p>
          </p:txBody>
        </p:sp>
        <p:sp>
          <p:nvSpPr>
            <p:cNvPr id="77" name="Line 28"/>
            <p:cNvSpPr>
              <a:spLocks noChangeShapeType="1"/>
            </p:cNvSpPr>
            <p:nvPr/>
          </p:nvSpPr>
          <p:spPr bwMode="auto">
            <a:xfrm>
              <a:off x="1200151" y="4370388"/>
              <a:ext cx="490538" cy="273050"/>
            </a:xfrm>
            <a:prstGeom prst="line">
              <a:avLst/>
            </a:prstGeom>
            <a:noFill/>
            <a:ln w="38100">
              <a:solidFill>
                <a:schemeClr val="tx1"/>
              </a:solidFill>
              <a:round/>
              <a:headEnd/>
              <a:tailEnd/>
            </a:ln>
            <a:effectLst/>
          </p:spPr>
          <p:txBody>
            <a:bodyPr wrap="none" anchor="ctr"/>
            <a:lstStyle/>
            <a:p>
              <a:endParaRPr lang="en-GB"/>
            </a:p>
          </p:txBody>
        </p:sp>
        <p:sp>
          <p:nvSpPr>
            <p:cNvPr id="78" name="Oval 29"/>
            <p:cNvSpPr>
              <a:spLocks noChangeArrowheads="1"/>
            </p:cNvSpPr>
            <p:nvPr/>
          </p:nvSpPr>
          <p:spPr bwMode="auto">
            <a:xfrm>
              <a:off x="955676" y="3636963"/>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sp>
          <p:nvSpPr>
            <p:cNvPr id="79" name="Oval 30"/>
            <p:cNvSpPr>
              <a:spLocks noChangeArrowheads="1"/>
            </p:cNvSpPr>
            <p:nvPr/>
          </p:nvSpPr>
          <p:spPr bwMode="auto">
            <a:xfrm>
              <a:off x="912813" y="4176713"/>
              <a:ext cx="431800" cy="433388"/>
            </a:xfrm>
            <a:prstGeom prst="ellipse">
              <a:avLst/>
            </a:prstGeom>
            <a:gradFill rotWithShape="0">
              <a:gsLst>
                <a:gs pos="0">
                  <a:srgbClr val="006600"/>
                </a:gs>
                <a:gs pos="100000">
                  <a:srgbClr val="006600">
                    <a:gamma/>
                    <a:shade val="0"/>
                    <a:invGamma/>
                  </a:srgbClr>
                </a:gs>
              </a:gsLst>
              <a:path path="shape">
                <a:fillToRect l="50000" t="50000" r="50000" b="50000"/>
              </a:path>
            </a:gradFill>
            <a:ln w="9525">
              <a:solidFill>
                <a:schemeClr val="tx1"/>
              </a:solidFill>
              <a:round/>
              <a:headEnd/>
              <a:tailEnd/>
            </a:ln>
            <a:effectLst/>
          </p:spPr>
          <p:txBody>
            <a:bodyPr wrap="none" anchor="ctr"/>
            <a:lstStyle/>
            <a:p>
              <a:pPr algn="ctr"/>
              <a:r>
                <a:rPr lang="en-GB">
                  <a:solidFill>
                    <a:schemeClr val="bg1"/>
                  </a:solidFill>
                  <a:latin typeface="Arial" charset="0"/>
                </a:rPr>
                <a:t>C</a:t>
              </a:r>
            </a:p>
          </p:txBody>
        </p:sp>
        <p:sp>
          <p:nvSpPr>
            <p:cNvPr id="80" name="Oval 31"/>
            <p:cNvSpPr>
              <a:spLocks noChangeArrowheads="1"/>
            </p:cNvSpPr>
            <p:nvPr/>
          </p:nvSpPr>
          <p:spPr bwMode="auto">
            <a:xfrm>
              <a:off x="1531938" y="4503738"/>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sp>
          <p:nvSpPr>
            <p:cNvPr id="81" name="Oval 32"/>
            <p:cNvSpPr>
              <a:spLocks noChangeArrowheads="1"/>
            </p:cNvSpPr>
            <p:nvPr/>
          </p:nvSpPr>
          <p:spPr bwMode="auto">
            <a:xfrm>
              <a:off x="1152526" y="4665663"/>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sp>
          <p:nvSpPr>
            <p:cNvPr id="82" name="Oval 33"/>
            <p:cNvSpPr>
              <a:spLocks noChangeArrowheads="1"/>
            </p:cNvSpPr>
            <p:nvPr/>
          </p:nvSpPr>
          <p:spPr bwMode="auto">
            <a:xfrm>
              <a:off x="639763" y="4643438"/>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sp>
          <p:nvSpPr>
            <p:cNvPr id="83" name="Oval 35"/>
            <p:cNvSpPr>
              <a:spLocks noChangeArrowheads="1"/>
            </p:cNvSpPr>
            <p:nvPr/>
          </p:nvSpPr>
          <p:spPr bwMode="auto">
            <a:xfrm>
              <a:off x="3671888" y="2271713"/>
              <a:ext cx="390525" cy="404812"/>
            </a:xfrm>
            <a:prstGeom prst="ellipse">
              <a:avLst/>
            </a:prstGeom>
            <a:gradFill rotWithShape="0">
              <a:gsLst>
                <a:gs pos="0">
                  <a:srgbClr val="EF641F">
                    <a:gamma/>
                    <a:tint val="10196"/>
                    <a:invGamma/>
                  </a:srgbClr>
                </a:gs>
                <a:gs pos="100000">
                  <a:srgbClr val="EF641F"/>
                </a:gs>
              </a:gsLst>
              <a:path path="shape">
                <a:fillToRect l="50000" t="50000" r="50000" b="50000"/>
              </a:path>
            </a:gradFill>
            <a:ln w="9525">
              <a:solidFill>
                <a:schemeClr val="tx1"/>
              </a:solidFill>
              <a:round/>
              <a:headEnd/>
              <a:tailEnd/>
            </a:ln>
            <a:effectLst/>
          </p:spPr>
          <p:txBody>
            <a:bodyPr wrap="none" anchor="ctr"/>
            <a:lstStyle/>
            <a:p>
              <a:pPr algn="ctr"/>
              <a:r>
                <a:rPr lang="en-GB">
                  <a:latin typeface="Arial" charset="0"/>
                </a:rPr>
                <a:t>O</a:t>
              </a:r>
            </a:p>
          </p:txBody>
        </p:sp>
        <p:sp>
          <p:nvSpPr>
            <p:cNvPr id="84" name="Oval 36"/>
            <p:cNvSpPr>
              <a:spLocks noChangeArrowheads="1"/>
            </p:cNvSpPr>
            <p:nvPr/>
          </p:nvSpPr>
          <p:spPr bwMode="auto">
            <a:xfrm>
              <a:off x="5065713" y="2228850"/>
              <a:ext cx="390525" cy="404812"/>
            </a:xfrm>
            <a:prstGeom prst="ellipse">
              <a:avLst/>
            </a:prstGeom>
            <a:gradFill rotWithShape="0">
              <a:gsLst>
                <a:gs pos="0">
                  <a:srgbClr val="EF641F">
                    <a:gamma/>
                    <a:tint val="10196"/>
                    <a:invGamma/>
                  </a:srgbClr>
                </a:gs>
                <a:gs pos="100000">
                  <a:srgbClr val="EF641F"/>
                </a:gs>
              </a:gsLst>
              <a:path path="shape">
                <a:fillToRect l="50000" t="50000" r="50000" b="50000"/>
              </a:path>
            </a:gradFill>
            <a:ln w="9525">
              <a:solidFill>
                <a:schemeClr val="tx1"/>
              </a:solidFill>
              <a:round/>
              <a:headEnd/>
              <a:tailEnd/>
            </a:ln>
            <a:effectLst/>
          </p:spPr>
          <p:txBody>
            <a:bodyPr wrap="none" anchor="ctr"/>
            <a:lstStyle/>
            <a:p>
              <a:pPr algn="ctr"/>
              <a:r>
                <a:rPr lang="en-GB">
                  <a:latin typeface="Arial" charset="0"/>
                </a:rPr>
                <a:t>O</a:t>
              </a:r>
            </a:p>
          </p:txBody>
        </p:sp>
        <p:sp>
          <p:nvSpPr>
            <p:cNvPr id="85" name="Oval 37"/>
            <p:cNvSpPr>
              <a:spLocks noChangeArrowheads="1"/>
            </p:cNvSpPr>
            <p:nvPr/>
          </p:nvSpPr>
          <p:spPr bwMode="auto">
            <a:xfrm>
              <a:off x="4597401" y="2251075"/>
              <a:ext cx="390525" cy="404812"/>
            </a:xfrm>
            <a:prstGeom prst="ellipse">
              <a:avLst/>
            </a:prstGeom>
            <a:gradFill rotWithShape="0">
              <a:gsLst>
                <a:gs pos="0">
                  <a:srgbClr val="EF641F">
                    <a:gamma/>
                    <a:tint val="10196"/>
                    <a:invGamma/>
                  </a:srgbClr>
                </a:gs>
                <a:gs pos="100000">
                  <a:srgbClr val="EF641F"/>
                </a:gs>
              </a:gsLst>
              <a:path path="shape">
                <a:fillToRect l="50000" t="50000" r="50000" b="50000"/>
              </a:path>
            </a:gradFill>
            <a:ln w="9525">
              <a:solidFill>
                <a:schemeClr val="tx1"/>
              </a:solidFill>
              <a:round/>
              <a:headEnd/>
              <a:tailEnd/>
            </a:ln>
            <a:effectLst/>
          </p:spPr>
          <p:txBody>
            <a:bodyPr wrap="none" anchor="ctr"/>
            <a:lstStyle/>
            <a:p>
              <a:pPr algn="ctr"/>
              <a:r>
                <a:rPr lang="en-GB">
                  <a:latin typeface="Arial" charset="0"/>
                </a:rPr>
                <a:t>O</a:t>
              </a:r>
            </a:p>
          </p:txBody>
        </p:sp>
        <p:sp>
          <p:nvSpPr>
            <p:cNvPr id="86" name="Oval 38"/>
            <p:cNvSpPr>
              <a:spLocks noChangeArrowheads="1"/>
            </p:cNvSpPr>
            <p:nvPr/>
          </p:nvSpPr>
          <p:spPr bwMode="auto">
            <a:xfrm>
              <a:off x="4143376" y="2259013"/>
              <a:ext cx="390525" cy="404812"/>
            </a:xfrm>
            <a:prstGeom prst="ellipse">
              <a:avLst/>
            </a:prstGeom>
            <a:gradFill rotWithShape="0">
              <a:gsLst>
                <a:gs pos="0">
                  <a:srgbClr val="EF641F">
                    <a:gamma/>
                    <a:tint val="10196"/>
                    <a:invGamma/>
                  </a:srgbClr>
                </a:gs>
                <a:gs pos="100000">
                  <a:srgbClr val="EF641F"/>
                </a:gs>
              </a:gsLst>
              <a:path path="shape">
                <a:fillToRect l="50000" t="50000" r="50000" b="50000"/>
              </a:path>
            </a:gradFill>
            <a:ln w="9525">
              <a:solidFill>
                <a:schemeClr val="tx1"/>
              </a:solidFill>
              <a:round/>
              <a:headEnd/>
              <a:tailEnd/>
            </a:ln>
            <a:effectLst/>
          </p:spPr>
          <p:txBody>
            <a:bodyPr wrap="none" anchor="ctr"/>
            <a:lstStyle/>
            <a:p>
              <a:pPr algn="ctr"/>
              <a:r>
                <a:rPr lang="en-GB">
                  <a:latin typeface="Arial" charset="0"/>
                </a:rPr>
                <a:t>O</a:t>
              </a:r>
            </a:p>
          </p:txBody>
        </p:sp>
        <p:sp>
          <p:nvSpPr>
            <p:cNvPr id="87" name="Oval 39"/>
            <p:cNvSpPr>
              <a:spLocks noChangeArrowheads="1"/>
            </p:cNvSpPr>
            <p:nvPr/>
          </p:nvSpPr>
          <p:spPr bwMode="auto">
            <a:xfrm>
              <a:off x="3414713" y="1725613"/>
              <a:ext cx="431800" cy="433387"/>
            </a:xfrm>
            <a:prstGeom prst="ellipse">
              <a:avLst/>
            </a:prstGeom>
            <a:gradFill rotWithShape="0">
              <a:gsLst>
                <a:gs pos="0">
                  <a:srgbClr val="006600"/>
                </a:gs>
                <a:gs pos="100000">
                  <a:srgbClr val="006600">
                    <a:gamma/>
                    <a:shade val="0"/>
                    <a:invGamma/>
                  </a:srgbClr>
                </a:gs>
              </a:gsLst>
              <a:path path="shape">
                <a:fillToRect l="50000" t="50000" r="50000" b="50000"/>
              </a:path>
            </a:gradFill>
            <a:ln w="9525">
              <a:solidFill>
                <a:schemeClr val="tx1"/>
              </a:solidFill>
              <a:round/>
              <a:headEnd/>
              <a:tailEnd/>
            </a:ln>
            <a:effectLst/>
          </p:spPr>
          <p:txBody>
            <a:bodyPr wrap="none" anchor="ctr"/>
            <a:lstStyle/>
            <a:p>
              <a:pPr algn="ctr"/>
              <a:r>
                <a:rPr lang="en-GB">
                  <a:solidFill>
                    <a:schemeClr val="bg1"/>
                  </a:solidFill>
                  <a:latin typeface="Arial" charset="0"/>
                </a:rPr>
                <a:t>C</a:t>
              </a:r>
            </a:p>
          </p:txBody>
        </p:sp>
        <p:sp>
          <p:nvSpPr>
            <p:cNvPr id="88" name="Oval 40"/>
            <p:cNvSpPr>
              <a:spLocks noChangeArrowheads="1"/>
            </p:cNvSpPr>
            <p:nvPr/>
          </p:nvSpPr>
          <p:spPr bwMode="auto">
            <a:xfrm>
              <a:off x="3986213" y="1744663"/>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sp>
          <p:nvSpPr>
            <p:cNvPr id="89" name="Oval 41"/>
            <p:cNvSpPr>
              <a:spLocks noChangeArrowheads="1"/>
            </p:cNvSpPr>
            <p:nvPr/>
          </p:nvSpPr>
          <p:spPr bwMode="auto">
            <a:xfrm>
              <a:off x="4313238" y="1725613"/>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sp>
          <p:nvSpPr>
            <p:cNvPr id="90" name="Oval 42"/>
            <p:cNvSpPr>
              <a:spLocks noChangeArrowheads="1"/>
            </p:cNvSpPr>
            <p:nvPr/>
          </p:nvSpPr>
          <p:spPr bwMode="auto">
            <a:xfrm>
              <a:off x="4675188" y="1725613"/>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sp>
          <p:nvSpPr>
            <p:cNvPr id="91" name="Oval 43"/>
            <p:cNvSpPr>
              <a:spLocks noChangeArrowheads="1"/>
            </p:cNvSpPr>
            <p:nvPr/>
          </p:nvSpPr>
          <p:spPr bwMode="auto">
            <a:xfrm>
              <a:off x="5016501" y="1725613"/>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sp>
          <p:nvSpPr>
            <p:cNvPr id="92" name="Line 45"/>
            <p:cNvSpPr>
              <a:spLocks noChangeShapeType="1"/>
            </p:cNvSpPr>
            <p:nvPr/>
          </p:nvSpPr>
          <p:spPr bwMode="auto">
            <a:xfrm>
              <a:off x="6365876" y="5511800"/>
              <a:ext cx="361950" cy="0"/>
            </a:xfrm>
            <a:prstGeom prst="line">
              <a:avLst/>
            </a:prstGeom>
            <a:noFill/>
            <a:ln w="38100">
              <a:solidFill>
                <a:schemeClr val="tx1"/>
              </a:solidFill>
              <a:round/>
              <a:headEnd/>
              <a:tailEnd/>
            </a:ln>
            <a:effectLst/>
          </p:spPr>
          <p:txBody>
            <a:bodyPr wrap="none" anchor="ctr"/>
            <a:lstStyle/>
            <a:p>
              <a:endParaRPr lang="en-GB"/>
            </a:p>
          </p:txBody>
        </p:sp>
        <p:sp>
          <p:nvSpPr>
            <p:cNvPr id="93" name="Line 46"/>
            <p:cNvSpPr>
              <a:spLocks noChangeShapeType="1"/>
            </p:cNvSpPr>
            <p:nvPr/>
          </p:nvSpPr>
          <p:spPr bwMode="auto">
            <a:xfrm>
              <a:off x="6365876" y="5581650"/>
              <a:ext cx="376238" cy="0"/>
            </a:xfrm>
            <a:prstGeom prst="line">
              <a:avLst/>
            </a:prstGeom>
            <a:noFill/>
            <a:ln w="38100">
              <a:solidFill>
                <a:schemeClr val="tx1"/>
              </a:solidFill>
              <a:round/>
              <a:headEnd/>
              <a:tailEnd/>
            </a:ln>
            <a:effectLst/>
          </p:spPr>
          <p:txBody>
            <a:bodyPr wrap="none" anchor="ctr"/>
            <a:lstStyle/>
            <a:p>
              <a:endParaRPr lang="en-GB"/>
            </a:p>
          </p:txBody>
        </p:sp>
        <p:sp>
          <p:nvSpPr>
            <p:cNvPr id="94" name="Line 47"/>
            <p:cNvSpPr>
              <a:spLocks noChangeShapeType="1"/>
            </p:cNvSpPr>
            <p:nvPr/>
          </p:nvSpPr>
          <p:spPr bwMode="auto">
            <a:xfrm>
              <a:off x="5549901" y="5511800"/>
              <a:ext cx="371475" cy="0"/>
            </a:xfrm>
            <a:prstGeom prst="line">
              <a:avLst/>
            </a:prstGeom>
            <a:noFill/>
            <a:ln w="38100">
              <a:solidFill>
                <a:schemeClr val="tx1"/>
              </a:solidFill>
              <a:round/>
              <a:headEnd/>
              <a:tailEnd/>
            </a:ln>
            <a:effectLst/>
          </p:spPr>
          <p:txBody>
            <a:bodyPr wrap="none" anchor="ctr"/>
            <a:lstStyle/>
            <a:p>
              <a:endParaRPr lang="en-GB"/>
            </a:p>
          </p:txBody>
        </p:sp>
        <p:sp>
          <p:nvSpPr>
            <p:cNvPr id="95" name="Line 48"/>
            <p:cNvSpPr>
              <a:spLocks noChangeShapeType="1"/>
            </p:cNvSpPr>
            <p:nvPr/>
          </p:nvSpPr>
          <p:spPr bwMode="auto">
            <a:xfrm>
              <a:off x="5549901" y="5581650"/>
              <a:ext cx="376238" cy="0"/>
            </a:xfrm>
            <a:prstGeom prst="line">
              <a:avLst/>
            </a:prstGeom>
            <a:noFill/>
            <a:ln w="38100">
              <a:solidFill>
                <a:schemeClr val="tx1"/>
              </a:solidFill>
              <a:round/>
              <a:headEnd/>
              <a:tailEnd/>
            </a:ln>
            <a:effectLst/>
          </p:spPr>
          <p:txBody>
            <a:bodyPr wrap="none" anchor="ctr"/>
            <a:lstStyle/>
            <a:p>
              <a:endParaRPr lang="en-GB"/>
            </a:p>
          </p:txBody>
        </p:sp>
        <p:sp>
          <p:nvSpPr>
            <p:cNvPr id="96" name="Oval 49"/>
            <p:cNvSpPr>
              <a:spLocks noChangeArrowheads="1"/>
            </p:cNvSpPr>
            <p:nvPr/>
          </p:nvSpPr>
          <p:spPr bwMode="auto">
            <a:xfrm>
              <a:off x="5173663" y="5376863"/>
              <a:ext cx="390525" cy="404813"/>
            </a:xfrm>
            <a:prstGeom prst="ellipse">
              <a:avLst/>
            </a:prstGeom>
            <a:gradFill rotWithShape="0">
              <a:gsLst>
                <a:gs pos="0">
                  <a:srgbClr val="EF641F"/>
                </a:gs>
                <a:gs pos="100000">
                  <a:srgbClr val="EF641F">
                    <a:gamma/>
                    <a:tint val="42353"/>
                    <a:invGamma/>
                  </a:srgbClr>
                </a:gs>
              </a:gsLst>
              <a:lin ang="5400000" scaled="1"/>
            </a:gradFill>
            <a:ln w="9525">
              <a:solidFill>
                <a:schemeClr val="tx1"/>
              </a:solidFill>
              <a:round/>
              <a:headEnd/>
              <a:tailEnd/>
            </a:ln>
            <a:effectLst/>
          </p:spPr>
          <p:txBody>
            <a:bodyPr wrap="none" anchor="ctr"/>
            <a:lstStyle/>
            <a:p>
              <a:pPr algn="ctr"/>
              <a:r>
                <a:rPr lang="en-GB">
                  <a:latin typeface="Arial" charset="0"/>
                </a:rPr>
                <a:t>O</a:t>
              </a:r>
            </a:p>
          </p:txBody>
        </p:sp>
        <p:sp>
          <p:nvSpPr>
            <p:cNvPr id="97" name="Oval 50"/>
            <p:cNvSpPr>
              <a:spLocks noChangeArrowheads="1"/>
            </p:cNvSpPr>
            <p:nvPr/>
          </p:nvSpPr>
          <p:spPr bwMode="auto">
            <a:xfrm>
              <a:off x="5926138" y="5354638"/>
              <a:ext cx="425450" cy="427038"/>
            </a:xfrm>
            <a:prstGeom prst="ellipse">
              <a:avLst/>
            </a:prstGeom>
            <a:solidFill>
              <a:srgbClr val="006600"/>
            </a:solidFill>
            <a:ln w="9525">
              <a:solidFill>
                <a:schemeClr val="tx1"/>
              </a:solidFill>
              <a:round/>
              <a:headEnd/>
              <a:tailEnd/>
            </a:ln>
            <a:effectLst/>
          </p:spPr>
          <p:txBody>
            <a:bodyPr wrap="none" anchor="ctr"/>
            <a:lstStyle/>
            <a:p>
              <a:pPr algn="ctr"/>
              <a:r>
                <a:rPr lang="en-GB">
                  <a:solidFill>
                    <a:schemeClr val="bg1"/>
                  </a:solidFill>
                  <a:latin typeface="Arial" charset="0"/>
                </a:rPr>
                <a:t>C</a:t>
              </a:r>
            </a:p>
          </p:txBody>
        </p:sp>
        <p:sp>
          <p:nvSpPr>
            <p:cNvPr id="98" name="Oval 51"/>
            <p:cNvSpPr>
              <a:spLocks noChangeArrowheads="1"/>
            </p:cNvSpPr>
            <p:nvPr/>
          </p:nvSpPr>
          <p:spPr bwMode="auto">
            <a:xfrm>
              <a:off x="6727826" y="5354638"/>
              <a:ext cx="390525" cy="404813"/>
            </a:xfrm>
            <a:prstGeom prst="ellipse">
              <a:avLst/>
            </a:prstGeom>
            <a:gradFill rotWithShape="0">
              <a:gsLst>
                <a:gs pos="0">
                  <a:srgbClr val="EF641F">
                    <a:gamma/>
                    <a:tint val="42353"/>
                    <a:invGamma/>
                  </a:srgbClr>
                </a:gs>
                <a:gs pos="100000">
                  <a:srgbClr val="EF641F"/>
                </a:gs>
              </a:gsLst>
              <a:lin ang="5400000" scaled="1"/>
            </a:gradFill>
            <a:ln w="9525">
              <a:solidFill>
                <a:schemeClr val="tx1"/>
              </a:solidFill>
              <a:round/>
              <a:headEnd/>
              <a:tailEnd/>
            </a:ln>
            <a:effectLst/>
          </p:spPr>
          <p:txBody>
            <a:bodyPr wrap="none" anchor="ctr"/>
            <a:lstStyle/>
            <a:p>
              <a:pPr algn="ctr"/>
              <a:r>
                <a:rPr lang="en-GB">
                  <a:latin typeface="Arial" charset="0"/>
                </a:rPr>
                <a:t>O</a:t>
              </a:r>
            </a:p>
          </p:txBody>
        </p:sp>
        <p:sp>
          <p:nvSpPr>
            <p:cNvPr id="99" name="Line 52"/>
            <p:cNvSpPr>
              <a:spLocks noChangeShapeType="1"/>
            </p:cNvSpPr>
            <p:nvPr/>
          </p:nvSpPr>
          <p:spPr bwMode="auto">
            <a:xfrm flipV="1">
              <a:off x="7559676" y="5476875"/>
              <a:ext cx="273050" cy="215900"/>
            </a:xfrm>
            <a:prstGeom prst="line">
              <a:avLst/>
            </a:prstGeom>
            <a:noFill/>
            <a:ln w="38100">
              <a:solidFill>
                <a:schemeClr val="tx1"/>
              </a:solidFill>
              <a:round/>
              <a:headEnd/>
              <a:tailEnd/>
            </a:ln>
            <a:effectLst/>
          </p:spPr>
          <p:txBody>
            <a:bodyPr wrap="none" anchor="ctr"/>
            <a:lstStyle/>
            <a:p>
              <a:endParaRPr lang="en-GB"/>
            </a:p>
          </p:txBody>
        </p:sp>
        <p:sp>
          <p:nvSpPr>
            <p:cNvPr id="100" name="Line 53"/>
            <p:cNvSpPr>
              <a:spLocks noChangeShapeType="1"/>
            </p:cNvSpPr>
            <p:nvPr/>
          </p:nvSpPr>
          <p:spPr bwMode="auto">
            <a:xfrm>
              <a:off x="8107363" y="5475288"/>
              <a:ext cx="331788" cy="203200"/>
            </a:xfrm>
            <a:prstGeom prst="line">
              <a:avLst/>
            </a:prstGeom>
            <a:noFill/>
            <a:ln w="38100">
              <a:solidFill>
                <a:schemeClr val="tx1"/>
              </a:solidFill>
              <a:round/>
              <a:headEnd/>
              <a:tailEnd/>
            </a:ln>
            <a:effectLst/>
          </p:spPr>
          <p:txBody>
            <a:bodyPr wrap="none" anchor="ctr"/>
            <a:lstStyle/>
            <a:p>
              <a:endParaRPr lang="en-GB"/>
            </a:p>
          </p:txBody>
        </p:sp>
        <p:sp>
          <p:nvSpPr>
            <p:cNvPr id="101" name="Oval 54"/>
            <p:cNvSpPr>
              <a:spLocks noChangeArrowheads="1"/>
            </p:cNvSpPr>
            <p:nvPr/>
          </p:nvSpPr>
          <p:spPr bwMode="auto">
            <a:xfrm>
              <a:off x="7766051" y="5178425"/>
              <a:ext cx="390525" cy="404813"/>
            </a:xfrm>
            <a:prstGeom prst="ellipse">
              <a:avLst/>
            </a:prstGeom>
            <a:gradFill rotWithShape="0">
              <a:gsLst>
                <a:gs pos="0">
                  <a:srgbClr val="EF641F">
                    <a:gamma/>
                    <a:tint val="10196"/>
                    <a:invGamma/>
                  </a:srgbClr>
                </a:gs>
                <a:gs pos="100000">
                  <a:srgbClr val="EF641F"/>
                </a:gs>
              </a:gsLst>
              <a:path path="shape">
                <a:fillToRect l="50000" t="50000" r="50000" b="50000"/>
              </a:path>
            </a:gradFill>
            <a:ln w="9525">
              <a:solidFill>
                <a:schemeClr val="tx1"/>
              </a:solidFill>
              <a:round/>
              <a:headEnd/>
              <a:tailEnd/>
            </a:ln>
            <a:effectLst/>
          </p:spPr>
          <p:txBody>
            <a:bodyPr wrap="none" anchor="ctr"/>
            <a:lstStyle/>
            <a:p>
              <a:pPr algn="ctr"/>
              <a:r>
                <a:rPr lang="en-GB">
                  <a:latin typeface="Arial" charset="0"/>
                </a:rPr>
                <a:t>O</a:t>
              </a:r>
            </a:p>
          </p:txBody>
        </p:sp>
        <p:sp>
          <p:nvSpPr>
            <p:cNvPr id="102" name="Line 55"/>
            <p:cNvSpPr>
              <a:spLocks noChangeShapeType="1"/>
            </p:cNvSpPr>
            <p:nvPr/>
          </p:nvSpPr>
          <p:spPr bwMode="auto">
            <a:xfrm flipV="1">
              <a:off x="7559676" y="4718050"/>
              <a:ext cx="273050" cy="215900"/>
            </a:xfrm>
            <a:prstGeom prst="line">
              <a:avLst/>
            </a:prstGeom>
            <a:noFill/>
            <a:ln w="38100">
              <a:solidFill>
                <a:schemeClr val="tx1"/>
              </a:solidFill>
              <a:round/>
              <a:headEnd/>
              <a:tailEnd/>
            </a:ln>
            <a:effectLst/>
          </p:spPr>
          <p:txBody>
            <a:bodyPr wrap="none" anchor="ctr"/>
            <a:lstStyle/>
            <a:p>
              <a:endParaRPr lang="en-GB"/>
            </a:p>
          </p:txBody>
        </p:sp>
        <p:sp>
          <p:nvSpPr>
            <p:cNvPr id="103" name="Line 56"/>
            <p:cNvSpPr>
              <a:spLocks noChangeShapeType="1"/>
            </p:cNvSpPr>
            <p:nvPr/>
          </p:nvSpPr>
          <p:spPr bwMode="auto">
            <a:xfrm>
              <a:off x="8107363" y="4716463"/>
              <a:ext cx="331788" cy="203200"/>
            </a:xfrm>
            <a:prstGeom prst="line">
              <a:avLst/>
            </a:prstGeom>
            <a:noFill/>
            <a:ln w="38100">
              <a:solidFill>
                <a:schemeClr val="tx1"/>
              </a:solidFill>
              <a:round/>
              <a:headEnd/>
              <a:tailEnd/>
            </a:ln>
            <a:effectLst/>
          </p:spPr>
          <p:txBody>
            <a:bodyPr wrap="none" anchor="ctr"/>
            <a:lstStyle/>
            <a:p>
              <a:endParaRPr lang="en-GB"/>
            </a:p>
          </p:txBody>
        </p:sp>
        <p:sp>
          <p:nvSpPr>
            <p:cNvPr id="104" name="Oval 57"/>
            <p:cNvSpPr>
              <a:spLocks noChangeArrowheads="1"/>
            </p:cNvSpPr>
            <p:nvPr/>
          </p:nvSpPr>
          <p:spPr bwMode="auto">
            <a:xfrm>
              <a:off x="7766051" y="4419600"/>
              <a:ext cx="390525" cy="404813"/>
            </a:xfrm>
            <a:prstGeom prst="ellipse">
              <a:avLst/>
            </a:prstGeom>
            <a:gradFill rotWithShape="0">
              <a:gsLst>
                <a:gs pos="0">
                  <a:srgbClr val="EF641F">
                    <a:gamma/>
                    <a:tint val="10196"/>
                    <a:invGamma/>
                  </a:srgbClr>
                </a:gs>
                <a:gs pos="100000">
                  <a:srgbClr val="EF641F"/>
                </a:gs>
              </a:gsLst>
              <a:path path="shape">
                <a:fillToRect l="50000" t="50000" r="50000" b="50000"/>
              </a:path>
            </a:gradFill>
            <a:ln w="9525">
              <a:solidFill>
                <a:schemeClr val="tx1"/>
              </a:solidFill>
              <a:round/>
              <a:headEnd/>
              <a:tailEnd/>
            </a:ln>
            <a:effectLst/>
          </p:spPr>
          <p:txBody>
            <a:bodyPr wrap="none" anchor="ctr"/>
            <a:lstStyle/>
            <a:p>
              <a:pPr algn="ctr"/>
              <a:r>
                <a:rPr lang="en-GB">
                  <a:latin typeface="Arial" charset="0"/>
                </a:rPr>
                <a:t>O</a:t>
              </a:r>
            </a:p>
          </p:txBody>
        </p:sp>
        <p:sp>
          <p:nvSpPr>
            <p:cNvPr id="105" name="Oval 58"/>
            <p:cNvSpPr>
              <a:spLocks noChangeArrowheads="1"/>
            </p:cNvSpPr>
            <p:nvPr/>
          </p:nvSpPr>
          <p:spPr bwMode="auto">
            <a:xfrm>
              <a:off x="7246938" y="4824413"/>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sp>
          <p:nvSpPr>
            <p:cNvPr id="106" name="Oval 59"/>
            <p:cNvSpPr>
              <a:spLocks noChangeArrowheads="1"/>
            </p:cNvSpPr>
            <p:nvPr/>
          </p:nvSpPr>
          <p:spPr bwMode="auto">
            <a:xfrm>
              <a:off x="8369301" y="4862513"/>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sp>
          <p:nvSpPr>
            <p:cNvPr id="107" name="Oval 60"/>
            <p:cNvSpPr>
              <a:spLocks noChangeArrowheads="1"/>
            </p:cNvSpPr>
            <p:nvPr/>
          </p:nvSpPr>
          <p:spPr bwMode="auto">
            <a:xfrm>
              <a:off x="7331076" y="5595938"/>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sp>
          <p:nvSpPr>
            <p:cNvPr id="108" name="Oval 61"/>
            <p:cNvSpPr>
              <a:spLocks noChangeArrowheads="1"/>
            </p:cNvSpPr>
            <p:nvPr/>
          </p:nvSpPr>
          <p:spPr bwMode="auto">
            <a:xfrm>
              <a:off x="8340726" y="5646738"/>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grpSp>
    </p:spTree>
    <p:extLst>
      <p:ext uri="{BB962C8B-B14F-4D97-AF65-F5344CB8AC3E}">
        <p14:creationId xmlns:p14="http://schemas.microsoft.com/office/powerpoint/2010/main" val="16434448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bond enthalpies</a:t>
            </a:r>
            <a:endParaRPr lang="en-US" dirty="0"/>
          </a:p>
        </p:txBody>
      </p:sp>
      <p:sp>
        <p:nvSpPr>
          <p:cNvPr id="3" name="Content Placeholder 2"/>
          <p:cNvSpPr>
            <a:spLocks noGrp="1"/>
          </p:cNvSpPr>
          <p:nvPr>
            <p:ph idx="1"/>
          </p:nvPr>
        </p:nvSpPr>
        <p:spPr/>
        <p:txBody>
          <a:bodyPr/>
          <a:lstStyle/>
          <a:p>
            <a:pPr marL="0" indent="0">
              <a:buNone/>
            </a:pPr>
            <a:r>
              <a:rPr lang="en-US" dirty="0" smtClean="0"/>
              <a:t>By using the energy that it takes to break/make a particular bond we can work out the overall enthalpy/energy change for the reaction.</a:t>
            </a:r>
          </a:p>
          <a:p>
            <a:pPr marL="0" indent="0">
              <a:buNone/>
            </a:pPr>
            <a:endParaRPr lang="en-US" dirty="0"/>
          </a:p>
          <a:p>
            <a:pPr marL="0" indent="0">
              <a:buNone/>
            </a:pPr>
            <a:r>
              <a:rPr lang="en-US" dirty="0" smtClean="0"/>
              <a:t>Sum (bonds broken) – Sum (bonds made) = Energy change</a:t>
            </a:r>
          </a:p>
          <a:p>
            <a:pPr marL="0" indent="0">
              <a:buNone/>
            </a:pPr>
            <a:endParaRPr lang="en-US" dirty="0"/>
          </a:p>
          <a:p>
            <a:pPr marL="0" indent="0">
              <a:buNone/>
            </a:pPr>
            <a:r>
              <a:rPr lang="en-US" dirty="0" smtClean="0"/>
              <a:t>ΔH</a:t>
            </a:r>
            <a:r>
              <a:rPr lang="en-US" sz="1600" dirty="0" smtClean="0"/>
              <a:t> =      (bond enthalpies of bonds broken) -        (bond enthalpies of bonds made)</a:t>
            </a:r>
          </a:p>
          <a:p>
            <a:pPr marL="0" indent="0">
              <a:buNone/>
            </a:pPr>
            <a:endParaRPr lang="en-US" dirty="0"/>
          </a:p>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707134417"/>
              </p:ext>
            </p:extLst>
          </p:nvPr>
        </p:nvGraphicFramePr>
        <p:xfrm>
          <a:off x="1109836" y="5489577"/>
          <a:ext cx="402502" cy="439093"/>
        </p:xfrm>
        <a:graphic>
          <a:graphicData uri="http://schemas.openxmlformats.org/presentationml/2006/ole">
            <mc:AlternateContent xmlns:mc="http://schemas.openxmlformats.org/markup-compatibility/2006">
              <mc:Choice xmlns:v="urn:schemas-microsoft-com:vml" Requires="v">
                <p:oleObj spid="_x0000_s1043" name="Equation" r:id="rId3" imgW="127800" imgH="136800" progId="Equation.3">
                  <p:embed/>
                </p:oleObj>
              </mc:Choice>
              <mc:Fallback>
                <p:oleObj name="Equation" r:id="rId3" imgW="127800" imgH="136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836" y="5489577"/>
                        <a:ext cx="402502" cy="4390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083681607"/>
              </p:ext>
            </p:extLst>
          </p:nvPr>
        </p:nvGraphicFramePr>
        <p:xfrm>
          <a:off x="4454739" y="5514645"/>
          <a:ext cx="402502" cy="439093"/>
        </p:xfrm>
        <a:graphic>
          <a:graphicData uri="http://schemas.openxmlformats.org/presentationml/2006/ole">
            <mc:AlternateContent xmlns:mc="http://schemas.openxmlformats.org/markup-compatibility/2006">
              <mc:Choice xmlns:v="urn:schemas-microsoft-com:vml" Requires="v">
                <p:oleObj spid="_x0000_s1044" name="Equation" r:id="rId5" imgW="127800" imgH="136800" progId="Equation.3">
                  <p:embed/>
                </p:oleObj>
              </mc:Choice>
              <mc:Fallback>
                <p:oleObj name="Equation" r:id="rId5" imgW="127800" imgH="136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4739" y="5514645"/>
                        <a:ext cx="402502" cy="4390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46385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Bond enthalpies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51954289"/>
              </p:ext>
            </p:extLst>
          </p:nvPr>
        </p:nvGraphicFramePr>
        <p:xfrm>
          <a:off x="457200" y="1600200"/>
          <a:ext cx="8229600" cy="2865120"/>
        </p:xfrm>
        <a:graphic>
          <a:graphicData uri="http://schemas.openxmlformats.org/drawingml/2006/table">
            <a:tbl>
              <a:tblPr firstRow="1" bandRow="1">
                <a:tableStyleId>{1E171933-4619-4E11-9A3F-F7608DF75F80}</a:tableStyleId>
              </a:tblPr>
              <a:tblGrid>
                <a:gridCol w="2057400"/>
                <a:gridCol w="2057400"/>
                <a:gridCol w="2057400"/>
                <a:gridCol w="2057400"/>
              </a:tblGrid>
              <a:tr h="370840">
                <a:tc>
                  <a:txBody>
                    <a:bodyPr/>
                    <a:lstStyle/>
                    <a:p>
                      <a:r>
                        <a:rPr lang="en-US" dirty="0" smtClean="0"/>
                        <a:t>Bond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Bond enthalpy (kJ)</a:t>
                      </a:r>
                    </a:p>
                    <a:p>
                      <a:endParaRPr lang="en-US" dirty="0"/>
                    </a:p>
                  </a:txBody>
                  <a:tcPr/>
                </a:tc>
                <a:tc>
                  <a:txBody>
                    <a:bodyPr/>
                    <a:lstStyle/>
                    <a:p>
                      <a:r>
                        <a:rPr lang="en-US" dirty="0" smtClean="0"/>
                        <a:t>Bond</a:t>
                      </a:r>
                      <a:endParaRPr lang="en-US" dirty="0"/>
                    </a:p>
                  </a:txBody>
                  <a:tcPr/>
                </a:tc>
                <a:tc>
                  <a:txBody>
                    <a:bodyPr/>
                    <a:lstStyle/>
                    <a:p>
                      <a:r>
                        <a:rPr lang="en-US" dirty="0" smtClean="0"/>
                        <a:t>Bond enthalpy (kJ)</a:t>
                      </a:r>
                      <a:endParaRPr lang="en-US" dirty="0"/>
                    </a:p>
                  </a:txBody>
                  <a:tcPr/>
                </a:tc>
              </a:tr>
              <a:tr h="370840">
                <a:tc>
                  <a:txBody>
                    <a:bodyPr/>
                    <a:lstStyle/>
                    <a:p>
                      <a:r>
                        <a:rPr lang="en-US" dirty="0" smtClean="0"/>
                        <a:t>C—H</a:t>
                      </a:r>
                      <a:r>
                        <a:rPr lang="en-US" baseline="0" dirty="0" smtClean="0"/>
                        <a:t> </a:t>
                      </a:r>
                      <a:endParaRPr lang="en-US" dirty="0"/>
                    </a:p>
                  </a:txBody>
                  <a:tcPr/>
                </a:tc>
                <a:tc>
                  <a:txBody>
                    <a:bodyPr/>
                    <a:lstStyle/>
                    <a:p>
                      <a:r>
                        <a:rPr lang="en-US" dirty="0" smtClean="0"/>
                        <a:t>435</a:t>
                      </a:r>
                      <a:endParaRPr lang="en-US" dirty="0"/>
                    </a:p>
                  </a:txBody>
                  <a:tcPr/>
                </a:tc>
                <a:tc>
                  <a:txBody>
                    <a:bodyPr/>
                    <a:lstStyle/>
                    <a:p>
                      <a:r>
                        <a:rPr lang="en-US" dirty="0" err="1" smtClean="0"/>
                        <a:t>Cl</a:t>
                      </a:r>
                      <a:r>
                        <a:rPr lang="en-US" dirty="0" smtClean="0"/>
                        <a:t>—</a:t>
                      </a:r>
                      <a:r>
                        <a:rPr lang="en-US" dirty="0" err="1" smtClean="0"/>
                        <a:t>Cl</a:t>
                      </a:r>
                      <a:r>
                        <a:rPr lang="en-US" dirty="0" smtClean="0"/>
                        <a:t> </a:t>
                      </a:r>
                      <a:endParaRPr lang="en-US" dirty="0"/>
                    </a:p>
                  </a:txBody>
                  <a:tcPr/>
                </a:tc>
                <a:tc>
                  <a:txBody>
                    <a:bodyPr/>
                    <a:lstStyle/>
                    <a:p>
                      <a:r>
                        <a:rPr lang="en-US" dirty="0" smtClean="0"/>
                        <a:t>243</a:t>
                      </a:r>
                      <a:endParaRPr lang="en-US" dirty="0"/>
                    </a:p>
                  </a:txBody>
                  <a:tcPr/>
                </a:tc>
              </a:tr>
              <a:tr h="370840">
                <a:tc>
                  <a:txBody>
                    <a:bodyPr/>
                    <a:lstStyle/>
                    <a:p>
                      <a:r>
                        <a:rPr lang="en-US" dirty="0" smtClean="0"/>
                        <a:t>C—C </a:t>
                      </a:r>
                      <a:endParaRPr lang="en-US" dirty="0"/>
                    </a:p>
                  </a:txBody>
                  <a:tcPr/>
                </a:tc>
                <a:tc>
                  <a:txBody>
                    <a:bodyPr/>
                    <a:lstStyle/>
                    <a:p>
                      <a:r>
                        <a:rPr lang="en-US" dirty="0" smtClean="0"/>
                        <a:t>348</a:t>
                      </a:r>
                      <a:endParaRPr lang="en-US" dirty="0"/>
                    </a:p>
                  </a:txBody>
                  <a:tcPr/>
                </a:tc>
                <a:tc>
                  <a:txBody>
                    <a:bodyPr/>
                    <a:lstStyle/>
                    <a:p>
                      <a:r>
                        <a:rPr lang="en-US" dirty="0" smtClean="0"/>
                        <a:t>C—</a:t>
                      </a:r>
                      <a:r>
                        <a:rPr lang="en-US" dirty="0" err="1" smtClean="0"/>
                        <a:t>Cl</a:t>
                      </a:r>
                      <a:r>
                        <a:rPr lang="en-US" dirty="0" smtClean="0"/>
                        <a:t> </a:t>
                      </a:r>
                      <a:endParaRPr lang="en-US" dirty="0"/>
                    </a:p>
                  </a:txBody>
                  <a:tcPr/>
                </a:tc>
                <a:tc>
                  <a:txBody>
                    <a:bodyPr/>
                    <a:lstStyle/>
                    <a:p>
                      <a:r>
                        <a:rPr lang="en-US" dirty="0" smtClean="0"/>
                        <a:t>346</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H—H</a:t>
                      </a:r>
                      <a:endParaRPr lang="en-US" dirty="0"/>
                    </a:p>
                  </a:txBody>
                  <a:tcPr/>
                </a:tc>
                <a:tc>
                  <a:txBody>
                    <a:bodyPr/>
                    <a:lstStyle/>
                    <a:p>
                      <a:r>
                        <a:rPr lang="en-US" dirty="0" smtClean="0"/>
                        <a:t>436</a:t>
                      </a:r>
                      <a:endParaRPr lang="en-US" dirty="0"/>
                    </a:p>
                  </a:txBody>
                  <a:tcPr/>
                </a:tc>
                <a:tc>
                  <a:txBody>
                    <a:bodyPr/>
                    <a:lstStyle/>
                    <a:p>
                      <a:r>
                        <a:rPr lang="en-US" dirty="0" smtClean="0"/>
                        <a:t>H—</a:t>
                      </a:r>
                      <a:r>
                        <a:rPr lang="en-US" dirty="0" err="1" smtClean="0"/>
                        <a:t>Cl</a:t>
                      </a:r>
                      <a:r>
                        <a:rPr lang="en-US" dirty="0" smtClean="0"/>
                        <a:t> </a:t>
                      </a:r>
                      <a:endParaRPr lang="en-US" dirty="0"/>
                    </a:p>
                  </a:txBody>
                  <a:tcPr/>
                </a:tc>
                <a:tc>
                  <a:txBody>
                    <a:bodyPr/>
                    <a:lstStyle/>
                    <a:p>
                      <a:r>
                        <a:rPr lang="en-US" dirty="0" smtClean="0"/>
                        <a:t>452</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H—O </a:t>
                      </a:r>
                      <a:endParaRPr lang="en-US" dirty="0"/>
                    </a:p>
                  </a:txBody>
                  <a:tcPr/>
                </a:tc>
                <a:tc>
                  <a:txBody>
                    <a:bodyPr/>
                    <a:lstStyle/>
                    <a:p>
                      <a:r>
                        <a:rPr lang="en-US" dirty="0" smtClean="0"/>
                        <a:t>463</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O=O</a:t>
                      </a:r>
                      <a:endParaRPr lang="en-US" dirty="0"/>
                    </a:p>
                  </a:txBody>
                  <a:tcPr/>
                </a:tc>
                <a:tc>
                  <a:txBody>
                    <a:bodyPr/>
                    <a:lstStyle/>
                    <a:p>
                      <a:r>
                        <a:rPr lang="en-US" dirty="0" smtClean="0"/>
                        <a:t>498</a:t>
                      </a:r>
                      <a:endParaRPr lang="en-US" dirty="0"/>
                    </a:p>
                  </a:txBody>
                  <a:tcPr/>
                </a:tc>
              </a:tr>
              <a:tr h="370840">
                <a:tc>
                  <a:txBody>
                    <a:bodyPr/>
                    <a:lstStyle/>
                    <a:p>
                      <a:endParaRPr lang="en-US" dirty="0"/>
                    </a:p>
                  </a:txBody>
                  <a:tcPr/>
                </a:tc>
                <a:tc>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a:t>
                      </a:r>
                      <a:endParaRPr lang="en-US" dirty="0"/>
                    </a:p>
                  </a:txBody>
                  <a:tcPr/>
                </a:tc>
                <a:tc>
                  <a:txBody>
                    <a:bodyPr/>
                    <a:lstStyle/>
                    <a:p>
                      <a:r>
                        <a:rPr lang="en-US" dirty="0" smtClean="0"/>
                        <a:t>804</a:t>
                      </a:r>
                      <a:endParaRPr lang="en-US" dirty="0"/>
                    </a:p>
                  </a:txBody>
                  <a:tcPr/>
                </a:tc>
              </a:tr>
              <a:tr h="370840">
                <a:tc>
                  <a:txBody>
                    <a:bodyPr/>
                    <a:lstStyle/>
                    <a:p>
                      <a:endParaRPr lang="en-US" dirty="0"/>
                    </a:p>
                  </a:txBody>
                  <a:tcPr/>
                </a:tc>
                <a:tc>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C=C</a:t>
                      </a:r>
                      <a:endParaRPr lang="en-US" dirty="0"/>
                    </a:p>
                  </a:txBody>
                  <a:tcPr/>
                </a:tc>
                <a:tc>
                  <a:txBody>
                    <a:bodyPr/>
                    <a:lstStyle/>
                    <a:p>
                      <a:r>
                        <a:rPr lang="en-US" dirty="0" smtClean="0"/>
                        <a:t>614</a:t>
                      </a:r>
                      <a:endParaRPr lang="en-US" dirty="0"/>
                    </a:p>
                  </a:txBody>
                  <a:tcPr/>
                </a:tc>
              </a:tr>
            </a:tbl>
          </a:graphicData>
        </a:graphic>
      </p:graphicFrame>
      <p:sp>
        <p:nvSpPr>
          <p:cNvPr id="3" name="TextBox 2"/>
          <p:cNvSpPr txBox="1"/>
          <p:nvPr/>
        </p:nvSpPr>
        <p:spPr>
          <a:xfrm>
            <a:off x="457200" y="4787857"/>
            <a:ext cx="8229600" cy="1200329"/>
          </a:xfrm>
          <a:prstGeom prst="rect">
            <a:avLst/>
          </a:prstGeom>
          <a:noFill/>
        </p:spPr>
        <p:txBody>
          <a:bodyPr wrap="square" rtlCol="0">
            <a:spAutoFit/>
          </a:bodyPr>
          <a:lstStyle/>
          <a:p>
            <a:r>
              <a:rPr lang="en-US" u="sng" dirty="0" smtClean="0"/>
              <a:t>Definition</a:t>
            </a:r>
          </a:p>
          <a:p>
            <a:r>
              <a:rPr lang="en-US" b="1" dirty="0" smtClean="0"/>
              <a:t>Average bond enthalpy</a:t>
            </a:r>
            <a:r>
              <a:rPr lang="en-US" dirty="0" smtClean="0"/>
              <a:t> is the average enthalpy change that takes place when breaking by </a:t>
            </a:r>
            <a:r>
              <a:rPr lang="en-US" dirty="0" err="1" smtClean="0"/>
              <a:t>homolytic</a:t>
            </a:r>
            <a:r>
              <a:rPr lang="en-US" dirty="0" smtClean="0"/>
              <a:t> fission 1 </a:t>
            </a:r>
            <a:r>
              <a:rPr lang="en-US" dirty="0" err="1" smtClean="0"/>
              <a:t>mol</a:t>
            </a:r>
            <a:r>
              <a:rPr lang="en-US" dirty="0" smtClean="0"/>
              <a:t> of a given type of bond in the molecules of a gaseous species.</a:t>
            </a:r>
            <a:endParaRPr lang="en-US" dirty="0"/>
          </a:p>
        </p:txBody>
      </p:sp>
    </p:spTree>
    <p:extLst>
      <p:ext uri="{BB962C8B-B14F-4D97-AF65-F5344CB8AC3E}">
        <p14:creationId xmlns:p14="http://schemas.microsoft.com/office/powerpoint/2010/main" val="33021282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Examination question</a:t>
            </a:r>
            <a:endParaRPr lang="en-US" dirty="0"/>
          </a:p>
        </p:txBody>
      </p:sp>
      <p:pic>
        <p:nvPicPr>
          <p:cNvPr id="4" name="Content Placeholder 3"/>
          <p:cNvPicPr>
            <a:picLocks noGrp="1" noChangeAspect="1"/>
          </p:cNvPicPr>
          <p:nvPr>
            <p:ph idx="1"/>
          </p:nvPr>
        </p:nvPicPr>
        <p:blipFill>
          <a:blip r:embed="rId2"/>
          <a:srcRect l="-6757" r="-6757"/>
          <a:stretch>
            <a:fillRect/>
          </a:stretch>
        </p:blipFill>
        <p:spPr/>
      </p:pic>
    </p:spTree>
    <p:extLst>
      <p:ext uri="{BB962C8B-B14F-4D97-AF65-F5344CB8AC3E}">
        <p14:creationId xmlns:p14="http://schemas.microsoft.com/office/powerpoint/2010/main" val="2811665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 scheme</a:t>
            </a:r>
            <a:endParaRPr lang="en-US" dirty="0"/>
          </a:p>
        </p:txBody>
      </p:sp>
      <p:pic>
        <p:nvPicPr>
          <p:cNvPr id="4" name="Content Placeholder 3"/>
          <p:cNvPicPr>
            <a:picLocks noGrp="1" noChangeAspect="1"/>
          </p:cNvPicPr>
          <p:nvPr>
            <p:ph idx="1"/>
          </p:nvPr>
        </p:nvPicPr>
        <p:blipFill>
          <a:blip r:embed="rId2"/>
          <a:srcRect t="-90753" b="-90753"/>
          <a:stretch>
            <a:fillRect/>
          </a:stretch>
        </p:blipFill>
        <p:spPr/>
      </p:pic>
    </p:spTree>
    <p:extLst>
      <p:ext uri="{BB962C8B-B14F-4D97-AF65-F5344CB8AC3E}">
        <p14:creationId xmlns:p14="http://schemas.microsoft.com/office/powerpoint/2010/main" val="843705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Calorimetry</a:t>
            </a:r>
            <a:endParaRPr lang="en-US" dirty="0"/>
          </a:p>
        </p:txBody>
      </p:sp>
    </p:spTree>
    <p:extLst>
      <p:ext uri="{BB962C8B-B14F-4D97-AF65-F5344CB8AC3E}">
        <p14:creationId xmlns:p14="http://schemas.microsoft.com/office/powerpoint/2010/main" val="2228407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need to be able to…</a:t>
            </a:r>
            <a:endParaRPr lang="en-US" dirty="0"/>
          </a:p>
        </p:txBody>
      </p:sp>
      <p:sp>
        <p:nvSpPr>
          <p:cNvPr id="3" name="Content Placeholder 2"/>
          <p:cNvSpPr>
            <a:spLocks noGrp="1"/>
          </p:cNvSpPr>
          <p:nvPr>
            <p:ph idx="1"/>
          </p:nvPr>
        </p:nvSpPr>
        <p:spPr/>
        <p:txBody>
          <a:bodyPr>
            <a:normAutofit/>
          </a:bodyPr>
          <a:lstStyle/>
          <a:p>
            <a:r>
              <a:rPr lang="en-US" dirty="0" smtClean="0"/>
              <a:t>Perform experiment to determine the temperature change for a chemical reaction using a graphical method</a:t>
            </a:r>
          </a:p>
          <a:p>
            <a:r>
              <a:rPr lang="en-US" b="1" dirty="0" smtClean="0"/>
              <a:t>Calculate enthalpy changes </a:t>
            </a:r>
            <a:r>
              <a:rPr lang="en-US" dirty="0" smtClean="0"/>
              <a:t>directly from experimental results given in examination questions</a:t>
            </a:r>
          </a:p>
          <a:p>
            <a:r>
              <a:rPr lang="en-US" dirty="0" smtClean="0"/>
              <a:t>Use the relationship </a:t>
            </a:r>
            <a:r>
              <a:rPr lang="en-US" b="1" dirty="0" smtClean="0"/>
              <a:t>ΔE = </a:t>
            </a:r>
            <a:r>
              <a:rPr lang="en-US" b="1" dirty="0" err="1" smtClean="0"/>
              <a:t>mcΔT</a:t>
            </a:r>
            <a:r>
              <a:rPr lang="en-US" b="1" dirty="0" smtClean="0"/>
              <a:t> </a:t>
            </a:r>
            <a:r>
              <a:rPr lang="en-US" dirty="0" smtClean="0"/>
              <a:t>to calculate the enthalpy change in an unfamiliar example.</a:t>
            </a:r>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24904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Enthalpy changes</a:t>
            </a:r>
            <a:endParaRPr lang="en-US" dirty="0"/>
          </a:p>
        </p:txBody>
      </p:sp>
    </p:spTree>
    <p:extLst>
      <p:ext uri="{BB962C8B-B14F-4D97-AF65-F5344CB8AC3E}">
        <p14:creationId xmlns:p14="http://schemas.microsoft.com/office/powerpoint/2010/main" val="599570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change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We can relate the energy change in a reaction (ΔE) to the change in temperature of the surroundings.</a:t>
            </a:r>
          </a:p>
          <a:p>
            <a:endParaRPr lang="en-US" dirty="0" smtClean="0"/>
          </a:p>
          <a:p>
            <a:pPr marL="0" indent="0" algn="ctr">
              <a:buNone/>
            </a:pPr>
            <a:r>
              <a:rPr lang="en-US" sz="4400" dirty="0" smtClean="0"/>
              <a:t>ΔE = </a:t>
            </a:r>
            <a:r>
              <a:rPr lang="en-US" sz="4400" dirty="0" err="1" smtClean="0"/>
              <a:t>mcΔT</a:t>
            </a:r>
            <a:endParaRPr lang="en-US" sz="4400" dirty="0" smtClean="0"/>
          </a:p>
          <a:p>
            <a:pPr marL="0" indent="0" algn="ctr">
              <a:buNone/>
            </a:pPr>
            <a:endParaRPr lang="en-US" sz="4400" dirty="0" smtClean="0"/>
          </a:p>
          <a:p>
            <a:pPr marL="0" indent="0">
              <a:buNone/>
            </a:pPr>
            <a:r>
              <a:rPr lang="en-US" dirty="0" smtClean="0"/>
              <a:t>m = mass of the </a:t>
            </a:r>
            <a:r>
              <a:rPr lang="en-US" u="sng" dirty="0" smtClean="0"/>
              <a:t>surroundings</a:t>
            </a:r>
          </a:p>
          <a:p>
            <a:pPr marL="0" indent="0">
              <a:buNone/>
            </a:pPr>
            <a:r>
              <a:rPr lang="en-US" dirty="0" smtClean="0"/>
              <a:t>C= specific heat capacity of the </a:t>
            </a:r>
            <a:r>
              <a:rPr lang="en-US" u="sng" dirty="0" smtClean="0"/>
              <a:t>surroundings</a:t>
            </a:r>
          </a:p>
          <a:p>
            <a:pPr marL="0" indent="0">
              <a:buNone/>
            </a:pPr>
            <a:r>
              <a:rPr lang="en-US" dirty="0" smtClean="0"/>
              <a:t>ΔT = change in temperature of the </a:t>
            </a:r>
            <a:r>
              <a:rPr lang="en-US" u="sng" dirty="0" smtClean="0"/>
              <a:t>surroundings</a:t>
            </a:r>
            <a:r>
              <a:rPr lang="en-US" dirty="0" smtClean="0"/>
              <a:t>.</a:t>
            </a:r>
          </a:p>
        </p:txBody>
      </p:sp>
    </p:spTree>
    <p:extLst>
      <p:ext uri="{BB962C8B-B14F-4D97-AF65-F5344CB8AC3E}">
        <p14:creationId xmlns:p14="http://schemas.microsoft.com/office/powerpoint/2010/main" val="292513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surroundings?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The surroundings are where the thermometer is and what is heated up/cooled down as a result of the reaction. </a:t>
            </a:r>
          </a:p>
          <a:p>
            <a:pPr marL="0" indent="0">
              <a:buNone/>
            </a:pPr>
            <a:endParaRPr lang="en-US" dirty="0" smtClean="0"/>
          </a:p>
          <a:p>
            <a:pPr marL="0" indent="0">
              <a:buNone/>
            </a:pPr>
            <a:r>
              <a:rPr lang="en-US" dirty="0" smtClean="0"/>
              <a:t>In solution this is easy because you put the thermometer in the water and measure the temperature change. </a:t>
            </a:r>
          </a:p>
          <a:p>
            <a:pPr marL="0" indent="0">
              <a:buNone/>
            </a:pPr>
            <a:endParaRPr lang="en-US" dirty="0"/>
          </a:p>
          <a:p>
            <a:pPr marL="0" indent="0">
              <a:buNone/>
            </a:pPr>
            <a:r>
              <a:rPr lang="en-US" dirty="0" smtClean="0"/>
              <a:t>If the experiment is not in solution you can use a “calorimeter” which is a container of water that is warmed by the reaction.</a:t>
            </a:r>
          </a:p>
        </p:txBody>
      </p:sp>
    </p:spTree>
    <p:extLst>
      <p:ext uri="{BB962C8B-B14F-4D97-AF65-F5344CB8AC3E}">
        <p14:creationId xmlns:p14="http://schemas.microsoft.com/office/powerpoint/2010/main" val="1607134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calorimeter</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a:ext>
            </a:extLst>
          </a:blip>
          <a:srcRect l="-10610" r="-10610"/>
          <a:stretch>
            <a:fillRect/>
          </a:stretch>
        </p:blipFill>
        <p:spPr>
          <a:prstGeom prst="rect">
            <a:avLst/>
          </a:prstGeom>
        </p:spPr>
      </p:pic>
    </p:spTree>
    <p:extLst>
      <p:ext uri="{BB962C8B-B14F-4D97-AF65-F5344CB8AC3E}">
        <p14:creationId xmlns:p14="http://schemas.microsoft.com/office/powerpoint/2010/main" val="1539763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heat capacity</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The </a:t>
            </a:r>
            <a:r>
              <a:rPr lang="en-US" dirty="0"/>
              <a:t>specific heat capacity, c, is the energy required to raise the temperature of 1g of a substance by 1°C</a:t>
            </a:r>
            <a:r>
              <a:rPr lang="en-US" dirty="0" smtClean="0"/>
              <a:t>. </a:t>
            </a:r>
          </a:p>
          <a:p>
            <a:pPr marL="0" indent="0">
              <a:buNone/>
            </a:pPr>
            <a:endParaRPr lang="en-US" dirty="0"/>
          </a:p>
          <a:p>
            <a:pPr marL="0" indent="0">
              <a:buNone/>
            </a:pPr>
            <a:r>
              <a:rPr lang="en-US" dirty="0" smtClean="0"/>
              <a:t>It has units of JK</a:t>
            </a:r>
            <a:r>
              <a:rPr lang="en-US" baseline="30000" dirty="0" smtClean="0"/>
              <a:t>-1</a:t>
            </a:r>
            <a:r>
              <a:rPr lang="en-US" dirty="0" smtClean="0"/>
              <a:t>g</a:t>
            </a:r>
            <a:r>
              <a:rPr lang="en-US" baseline="30000" dirty="0" smtClean="0"/>
              <a:t>-1</a:t>
            </a:r>
            <a:endParaRPr lang="en-US" baseline="30000" dirty="0"/>
          </a:p>
          <a:p>
            <a:pPr marL="0" indent="0">
              <a:buNone/>
            </a:pPr>
            <a:endParaRPr lang="en-US" dirty="0" smtClean="0"/>
          </a:p>
          <a:p>
            <a:pPr marL="0" indent="0">
              <a:buNone/>
            </a:pPr>
            <a:r>
              <a:rPr lang="en-US" dirty="0" smtClean="0"/>
              <a:t>When we are conducting experiments we usually heat up some water and so the specific heat capacity we use is 4.18 </a:t>
            </a:r>
            <a:r>
              <a:rPr lang="en-US" dirty="0"/>
              <a:t>JK</a:t>
            </a:r>
            <a:r>
              <a:rPr lang="en-US" baseline="30000" dirty="0"/>
              <a:t>-1</a:t>
            </a:r>
            <a:r>
              <a:rPr lang="en-US" dirty="0"/>
              <a:t>g</a:t>
            </a:r>
            <a:r>
              <a:rPr lang="en-US" baseline="30000" dirty="0"/>
              <a:t>-1</a:t>
            </a:r>
          </a:p>
          <a:p>
            <a:pPr marL="0" indent="0">
              <a:buNone/>
            </a:pPr>
            <a:endParaRPr lang="en-US" dirty="0"/>
          </a:p>
        </p:txBody>
      </p:sp>
    </p:spTree>
    <p:extLst>
      <p:ext uri="{BB962C8B-B14F-4D97-AF65-F5344CB8AC3E}">
        <p14:creationId xmlns:p14="http://schemas.microsoft.com/office/powerpoint/2010/main" val="638447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paper question</a:t>
            </a:r>
            <a:endParaRPr lang="en-US" dirty="0"/>
          </a:p>
        </p:txBody>
      </p:sp>
      <p:sp>
        <p:nvSpPr>
          <p:cNvPr id="3" name="Content Placeholder 2"/>
          <p:cNvSpPr>
            <a:spLocks noGrp="1"/>
          </p:cNvSpPr>
          <p:nvPr>
            <p:ph idx="1"/>
          </p:nvPr>
        </p:nvSpPr>
        <p:spPr/>
        <p:txBody>
          <a:bodyPr/>
          <a:lstStyle/>
          <a:p>
            <a:r>
              <a:rPr lang="en-US" dirty="0" smtClean="0"/>
              <a:t>Attempt the following past paper questions based on calculating enthalpy changes using ΔE=</a:t>
            </a:r>
            <a:r>
              <a:rPr lang="en-US" dirty="0" err="1" smtClean="0"/>
              <a:t>mcΔT</a:t>
            </a:r>
            <a:endParaRPr lang="en-US" dirty="0"/>
          </a:p>
        </p:txBody>
      </p:sp>
    </p:spTree>
    <p:extLst>
      <p:ext uri="{BB962C8B-B14F-4D97-AF65-F5344CB8AC3E}">
        <p14:creationId xmlns:p14="http://schemas.microsoft.com/office/powerpoint/2010/main" val="550475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02535" y="267384"/>
            <a:ext cx="5892485" cy="6156115"/>
          </a:xfrm>
          <a:prstGeom prst="rect">
            <a:avLst/>
          </a:prstGeom>
        </p:spPr>
      </p:pic>
    </p:spTree>
    <p:extLst>
      <p:ext uri="{BB962C8B-B14F-4D97-AF65-F5344CB8AC3E}">
        <p14:creationId xmlns:p14="http://schemas.microsoft.com/office/powerpoint/2010/main" val="3826514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9815" y="729376"/>
            <a:ext cx="6978000" cy="5293047"/>
          </a:xfrm>
          <a:prstGeom prst="rect">
            <a:avLst/>
          </a:prstGeom>
        </p:spPr>
      </p:pic>
    </p:spTree>
    <p:extLst>
      <p:ext uri="{BB962C8B-B14F-4D97-AF65-F5344CB8AC3E}">
        <p14:creationId xmlns:p14="http://schemas.microsoft.com/office/powerpoint/2010/main" val="197547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4252" y="1357569"/>
            <a:ext cx="8782904" cy="4157241"/>
          </a:xfrm>
          <a:prstGeom prst="rect">
            <a:avLst/>
          </a:prstGeom>
        </p:spPr>
      </p:pic>
    </p:spTree>
    <p:extLst>
      <p:ext uri="{BB962C8B-B14F-4D97-AF65-F5344CB8AC3E}">
        <p14:creationId xmlns:p14="http://schemas.microsoft.com/office/powerpoint/2010/main" val="2954350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Calorimetry</a:t>
            </a:r>
            <a:endParaRPr lang="en-US" dirty="0"/>
          </a:p>
        </p:txBody>
      </p:sp>
      <p:pic>
        <p:nvPicPr>
          <p:cNvPr id="4" name="Content Placeholder 3"/>
          <p:cNvPicPr>
            <a:picLocks noGrp="1" noChangeAspect="1"/>
          </p:cNvPicPr>
          <p:nvPr>
            <p:ph idx="1"/>
          </p:nvPr>
        </p:nvPicPr>
        <p:blipFill>
          <a:blip r:embed="rId2"/>
          <a:srcRect l="-10610" r="-10610"/>
          <a:stretch>
            <a:fillRect/>
          </a:stretch>
        </p:blipFill>
        <p:spPr/>
      </p:pic>
    </p:spTree>
    <p:extLst>
      <p:ext uri="{BB962C8B-B14F-4D97-AF65-F5344CB8AC3E}">
        <p14:creationId xmlns:p14="http://schemas.microsoft.com/office/powerpoint/2010/main" val="1649392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a:t>
            </a:r>
            <a:r>
              <a:rPr lang="en-US" dirty="0" err="1" smtClean="0"/>
              <a:t>calorimetry</a:t>
            </a:r>
            <a:r>
              <a:rPr lang="en-US" dirty="0" smtClean="0"/>
              <a:t> work?</a:t>
            </a:r>
            <a:endParaRPr lang="en-US" dirty="0"/>
          </a:p>
        </p:txBody>
      </p:sp>
      <p:sp>
        <p:nvSpPr>
          <p:cNvPr id="3" name="Content Placeholder 2"/>
          <p:cNvSpPr>
            <a:spLocks noGrp="1"/>
          </p:cNvSpPr>
          <p:nvPr>
            <p:ph idx="1"/>
          </p:nvPr>
        </p:nvSpPr>
        <p:spPr/>
        <p:txBody>
          <a:bodyPr>
            <a:normAutofit lnSpcReduction="10000"/>
          </a:bodyPr>
          <a:lstStyle/>
          <a:p>
            <a:r>
              <a:rPr lang="en-US" dirty="0" smtClean="0"/>
              <a:t>A known volume of cold </a:t>
            </a:r>
            <a:r>
              <a:rPr lang="en-US" dirty="0"/>
              <a:t>water is </a:t>
            </a:r>
            <a:r>
              <a:rPr lang="en-US" u="sng" dirty="0"/>
              <a:t>measure</a:t>
            </a:r>
            <a:r>
              <a:rPr lang="en-US" dirty="0"/>
              <a:t>d </a:t>
            </a:r>
            <a:r>
              <a:rPr lang="en-US" dirty="0" smtClean="0"/>
              <a:t>into the beaker/can</a:t>
            </a:r>
            <a:endParaRPr lang="en-US" dirty="0"/>
          </a:p>
          <a:p>
            <a:r>
              <a:rPr lang="en-US" dirty="0" smtClean="0"/>
              <a:t>The </a:t>
            </a:r>
            <a:r>
              <a:rPr lang="en-US" u="sng" dirty="0"/>
              <a:t>starting temperature</a:t>
            </a:r>
            <a:r>
              <a:rPr lang="en-US" dirty="0"/>
              <a:t> of the water is recorded</a:t>
            </a:r>
          </a:p>
          <a:p>
            <a:r>
              <a:rPr lang="en-US" dirty="0" smtClean="0"/>
              <a:t>The </a:t>
            </a:r>
            <a:r>
              <a:rPr lang="en-US" dirty="0"/>
              <a:t>water is heated using the </a:t>
            </a:r>
            <a:r>
              <a:rPr lang="en-US" u="sng" dirty="0"/>
              <a:t>flame from the burning fuel</a:t>
            </a:r>
          </a:p>
          <a:p>
            <a:r>
              <a:rPr lang="en-US" dirty="0" smtClean="0"/>
              <a:t>The </a:t>
            </a:r>
            <a:r>
              <a:rPr lang="en-US" u="sng" dirty="0"/>
              <a:t>final temperature</a:t>
            </a:r>
            <a:r>
              <a:rPr lang="en-US" dirty="0"/>
              <a:t> of the water is recorded</a:t>
            </a:r>
          </a:p>
          <a:p>
            <a:r>
              <a:rPr lang="en-US" dirty="0"/>
              <a:t>The spirit burner containing the fuel </a:t>
            </a:r>
            <a:r>
              <a:rPr lang="en-US" dirty="0" smtClean="0"/>
              <a:t>is </a:t>
            </a:r>
            <a:r>
              <a:rPr lang="en-US" u="sng" dirty="0" smtClean="0"/>
              <a:t>weighed </a:t>
            </a:r>
            <a:r>
              <a:rPr lang="en-US" u="sng" dirty="0"/>
              <a:t>before and after the experiment</a:t>
            </a:r>
            <a:r>
              <a:rPr lang="en-US" dirty="0"/>
              <a:t>. </a:t>
            </a:r>
          </a:p>
        </p:txBody>
      </p:sp>
    </p:spTree>
    <p:extLst>
      <p:ext uri="{BB962C8B-B14F-4D97-AF65-F5344CB8AC3E}">
        <p14:creationId xmlns:p14="http://schemas.microsoft.com/office/powerpoint/2010/main" val="261283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need to know…</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Explain ENDOTHERMIC and EXOTHERMIC </a:t>
            </a:r>
            <a:r>
              <a:rPr lang="en-US" dirty="0"/>
              <a:t>reactions using </a:t>
            </a:r>
            <a:r>
              <a:rPr lang="en-US" dirty="0" smtClean="0"/>
              <a:t>energy </a:t>
            </a:r>
            <a:r>
              <a:rPr lang="en-US" dirty="0"/>
              <a:t>level </a:t>
            </a:r>
            <a:r>
              <a:rPr lang="en-US" dirty="0" smtClean="0"/>
              <a:t>diagrams.</a:t>
            </a:r>
          </a:p>
          <a:p>
            <a:pPr marL="0" indent="0">
              <a:buNone/>
            </a:pPr>
            <a:endParaRPr lang="en-US" dirty="0"/>
          </a:p>
          <a:p>
            <a:pPr marL="0" indent="0">
              <a:buNone/>
            </a:pPr>
            <a:r>
              <a:rPr lang="en-US" dirty="0" smtClean="0"/>
              <a:t>Draw accurate enthalpy profiles illustrating the enthalpy change of reaction and the activation energy.</a:t>
            </a:r>
            <a:endParaRPr lang="en-US" dirty="0"/>
          </a:p>
        </p:txBody>
      </p:sp>
    </p:spTree>
    <p:extLst>
      <p:ext uri="{BB962C8B-B14F-4D97-AF65-F5344CB8AC3E}">
        <p14:creationId xmlns:p14="http://schemas.microsoft.com/office/powerpoint/2010/main" val="2889220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Calculations</a:t>
            </a:r>
            <a:endParaRPr lang="en-US" dirty="0"/>
          </a:p>
        </p:txBody>
      </p:sp>
      <p:sp>
        <p:nvSpPr>
          <p:cNvPr id="3" name="Content Placeholder 2"/>
          <p:cNvSpPr>
            <a:spLocks noGrp="1"/>
          </p:cNvSpPr>
          <p:nvPr>
            <p:ph idx="1"/>
          </p:nvPr>
        </p:nvSpPr>
        <p:spPr/>
        <p:txBody>
          <a:bodyPr/>
          <a:lstStyle/>
          <a:p>
            <a:pPr marL="0" indent="0">
              <a:buNone/>
            </a:pPr>
            <a:r>
              <a:rPr lang="en-US" dirty="0"/>
              <a:t>The amount of energy transferred from the burning fuel to the water </a:t>
            </a:r>
            <a:r>
              <a:rPr lang="en-US" dirty="0" smtClean="0"/>
              <a:t>(the surroundings) in </a:t>
            </a:r>
            <a:r>
              <a:rPr lang="en-US" dirty="0"/>
              <a:t>the calorimeter can be calculated if you know:</a:t>
            </a:r>
          </a:p>
          <a:p>
            <a:r>
              <a:rPr lang="en-US" dirty="0"/>
              <a:t>the </a:t>
            </a:r>
            <a:r>
              <a:rPr lang="en-US" b="1" dirty="0">
                <a:ln w="1905"/>
                <a:effectLst>
                  <a:innerShdw blurRad="69850" dist="43180" dir="5400000">
                    <a:srgbClr val="000000">
                      <a:alpha val="65000"/>
                    </a:srgbClr>
                  </a:innerShdw>
                </a:effectLst>
              </a:rPr>
              <a:t>mass of water heated</a:t>
            </a:r>
          </a:p>
          <a:p>
            <a:r>
              <a:rPr lang="en-US" dirty="0"/>
              <a:t>the </a:t>
            </a:r>
            <a:r>
              <a:rPr lang="en-US" b="1" dirty="0">
                <a:ln w="1905"/>
                <a:effectLst>
                  <a:innerShdw blurRad="69850" dist="43180" dir="5400000">
                    <a:srgbClr val="000000">
                      <a:alpha val="65000"/>
                    </a:srgbClr>
                  </a:innerShdw>
                </a:effectLst>
              </a:rPr>
              <a:t>temperature </a:t>
            </a:r>
            <a:r>
              <a:rPr lang="en-US" b="1" dirty="0" smtClean="0">
                <a:ln w="1905"/>
                <a:effectLst>
                  <a:innerShdw blurRad="69850" dist="43180" dir="5400000">
                    <a:srgbClr val="000000">
                      <a:alpha val="65000"/>
                    </a:srgbClr>
                  </a:innerShdw>
                </a:effectLst>
              </a:rPr>
              <a:t>rise</a:t>
            </a:r>
            <a:endParaRPr lang="en-US" b="1" dirty="0">
              <a:ln w="1905"/>
              <a:effectLst>
                <a:innerShdw blurRad="69850" dist="43180" dir="5400000">
                  <a:srgbClr val="000000">
                    <a:alpha val="65000"/>
                  </a:srgbClr>
                </a:innerShdw>
              </a:effectLst>
            </a:endParaRPr>
          </a:p>
          <a:p>
            <a:pPr marL="0" indent="0">
              <a:buNone/>
            </a:pPr>
            <a:endParaRPr lang="en-US" b="1" dirty="0" smtClean="0">
              <a:ln w="1905"/>
              <a:effectLst>
                <a:innerShdw blurRad="69850" dist="43180" dir="5400000">
                  <a:srgbClr val="000000">
                    <a:alpha val="65000"/>
                  </a:srgbClr>
                </a:innerShdw>
              </a:effectLst>
            </a:endParaRPr>
          </a:p>
          <a:p>
            <a:pPr marL="0" indent="0">
              <a:buNone/>
            </a:pPr>
            <a:r>
              <a:rPr lang="en-US" b="1" dirty="0" err="1" smtClean="0">
                <a:ln w="1905"/>
                <a:effectLst>
                  <a:innerShdw blurRad="69850" dist="43180" dir="5400000">
                    <a:srgbClr val="000000">
                      <a:alpha val="65000"/>
                    </a:srgbClr>
                  </a:innerShdw>
                </a:effectLst>
              </a:rPr>
              <a:t>AfL</a:t>
            </a:r>
            <a:r>
              <a:rPr lang="en-US" b="1" dirty="0" smtClean="0">
                <a:ln w="1905"/>
                <a:effectLst>
                  <a:innerShdw blurRad="69850" dist="43180" dir="5400000">
                    <a:srgbClr val="000000">
                      <a:alpha val="65000"/>
                    </a:srgbClr>
                  </a:innerShdw>
                </a:effectLst>
              </a:rPr>
              <a:t> – can you remember the equation required?</a:t>
            </a:r>
            <a:endParaRPr lang="en-US" b="1" dirty="0">
              <a:ln w="1905"/>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464181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Calculations</a:t>
            </a:r>
            <a:endParaRPr lang="en-US" dirty="0"/>
          </a:p>
        </p:txBody>
      </p:sp>
      <p:sp>
        <p:nvSpPr>
          <p:cNvPr id="3" name="Content Placeholder 2"/>
          <p:cNvSpPr>
            <a:spLocks noGrp="1"/>
          </p:cNvSpPr>
          <p:nvPr>
            <p:ph idx="1"/>
          </p:nvPr>
        </p:nvSpPr>
        <p:spPr/>
        <p:txBody>
          <a:bodyPr/>
          <a:lstStyle/>
          <a:p>
            <a:pPr marL="0" indent="0">
              <a:buNone/>
            </a:pPr>
            <a:r>
              <a:rPr lang="en-US" dirty="0" smtClean="0"/>
              <a:t>ΔE = </a:t>
            </a:r>
            <a:r>
              <a:rPr lang="en-US" dirty="0" err="1" smtClean="0"/>
              <a:t>mcΔT</a:t>
            </a:r>
            <a:endParaRPr lang="en-US" dirty="0"/>
          </a:p>
          <a:p>
            <a:pPr marL="0" indent="0">
              <a:buNone/>
            </a:pPr>
            <a:endParaRPr lang="en-US" dirty="0" smtClean="0"/>
          </a:p>
          <a:p>
            <a:pPr marL="0" indent="0">
              <a:buNone/>
            </a:pPr>
            <a:r>
              <a:rPr lang="en-US" b="1" dirty="0" smtClean="0">
                <a:ln w="1905"/>
                <a:effectLst>
                  <a:innerShdw blurRad="69850" dist="43180" dir="5400000">
                    <a:srgbClr val="000000">
                      <a:alpha val="65000"/>
                    </a:srgbClr>
                  </a:innerShdw>
                </a:effectLst>
              </a:rPr>
              <a:t>Energy </a:t>
            </a:r>
            <a:r>
              <a:rPr lang="en-US" b="1" dirty="0">
                <a:ln w="1905"/>
                <a:effectLst>
                  <a:innerShdw blurRad="69850" dist="43180" dir="5400000">
                    <a:srgbClr val="000000">
                      <a:alpha val="65000"/>
                    </a:srgbClr>
                  </a:innerShdw>
                </a:effectLst>
              </a:rPr>
              <a:t>transferred (joules, J) = mass of water heated </a:t>
            </a:r>
            <a:r>
              <a:rPr lang="en-US" b="1" dirty="0" smtClean="0">
                <a:ln w="1905"/>
                <a:effectLst>
                  <a:innerShdw blurRad="69850" dist="43180" dir="5400000">
                    <a:srgbClr val="000000">
                      <a:alpha val="65000"/>
                    </a:srgbClr>
                  </a:innerShdw>
                </a:effectLst>
              </a:rPr>
              <a:t>× </a:t>
            </a:r>
            <a:r>
              <a:rPr lang="en-US" b="1" dirty="0">
                <a:ln w="1905"/>
                <a:effectLst>
                  <a:innerShdw blurRad="69850" dist="43180" dir="5400000">
                    <a:srgbClr val="000000">
                      <a:alpha val="65000"/>
                    </a:srgbClr>
                  </a:innerShdw>
                </a:effectLst>
              </a:rPr>
              <a:t>4.2 × temperature </a:t>
            </a:r>
            <a:r>
              <a:rPr lang="en-US" b="1" dirty="0" smtClean="0">
                <a:ln w="1905"/>
                <a:effectLst>
                  <a:innerShdw blurRad="69850" dist="43180" dir="5400000">
                    <a:srgbClr val="000000">
                      <a:alpha val="65000"/>
                    </a:srgbClr>
                  </a:innerShdw>
                </a:effectLst>
              </a:rPr>
              <a:t>rise</a:t>
            </a:r>
          </a:p>
          <a:p>
            <a:pPr marL="0" indent="0">
              <a:buNone/>
            </a:pPr>
            <a:endParaRPr lang="en-US" b="1" dirty="0">
              <a:ln w="1905"/>
              <a:effectLst>
                <a:innerShdw blurRad="69850" dist="43180" dir="5400000">
                  <a:srgbClr val="000000">
                    <a:alpha val="65000"/>
                  </a:srgbClr>
                </a:innerShdw>
              </a:effectLst>
            </a:endParaRPr>
          </a:p>
          <a:p>
            <a:pPr marL="0" indent="0">
              <a:buNone/>
            </a:pP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0" indent="0">
              <a:buNone/>
            </a:pPr>
            <a:endParaRPr lang="en-US" dirty="0"/>
          </a:p>
          <a:p>
            <a:pPr marL="0" indent="0">
              <a:buNone/>
            </a:pPr>
            <a:endParaRPr lang="en-US" dirty="0"/>
          </a:p>
        </p:txBody>
      </p:sp>
      <p:pic>
        <p:nvPicPr>
          <p:cNvPr id="4" name="Picture 3" descr="AA02005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8881" y="141105"/>
            <a:ext cx="2761363" cy="2321811"/>
          </a:xfrm>
          <a:prstGeom prst="rect">
            <a:avLst/>
          </a:prstGeom>
        </p:spPr>
      </p:pic>
    </p:spTree>
    <p:extLst>
      <p:ext uri="{BB962C8B-B14F-4D97-AF65-F5344CB8AC3E}">
        <p14:creationId xmlns:p14="http://schemas.microsoft.com/office/powerpoint/2010/main" val="3913117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per gram of fuel</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You can compare fuels by measuring the mass of fuel burned in the experiment. The best fuel is likely to release the most energy per gram of fuel. This is worked out using</a:t>
            </a:r>
            <a:r>
              <a:rPr lang="en-US" dirty="0" smtClean="0"/>
              <a:t>:</a:t>
            </a:r>
          </a:p>
          <a:p>
            <a:pPr marL="0" indent="0">
              <a:buNone/>
            </a:pPr>
            <a:r>
              <a:rPr lang="en-US" b="1" dirty="0" smtClean="0">
                <a:ln w="1905"/>
                <a:effectLst>
                  <a:innerShdw blurRad="69850" dist="43180" dir="5400000">
                    <a:srgbClr val="000000">
                      <a:alpha val="65000"/>
                    </a:srgbClr>
                  </a:innerShdw>
                </a:effectLst>
              </a:rPr>
              <a:t>Energy </a:t>
            </a:r>
            <a:r>
              <a:rPr lang="en-US" b="1" dirty="0">
                <a:ln w="1905"/>
                <a:effectLst>
                  <a:innerShdw blurRad="69850" dist="43180" dir="5400000">
                    <a:srgbClr val="000000">
                      <a:alpha val="65000"/>
                    </a:srgbClr>
                  </a:innerShdw>
                </a:effectLst>
              </a:rPr>
              <a:t>released (J/g of fuel) = </a:t>
            </a:r>
            <a:r>
              <a:rPr lang="en-US" b="1" dirty="0" smtClean="0">
                <a:ln w="1905"/>
                <a:effectLst>
                  <a:innerShdw blurRad="69850" dist="43180" dir="5400000">
                    <a:srgbClr val="000000">
                      <a:alpha val="65000"/>
                    </a:srgbClr>
                  </a:innerShdw>
                </a:effectLst>
              </a:rPr>
              <a:t>Energy </a:t>
            </a:r>
            <a:r>
              <a:rPr lang="en-US" b="1" dirty="0">
                <a:ln w="1905"/>
                <a:effectLst>
                  <a:innerShdw blurRad="69850" dist="43180" dir="5400000">
                    <a:srgbClr val="000000">
                      <a:alpha val="65000"/>
                    </a:srgbClr>
                  </a:innerShdw>
                </a:effectLst>
              </a:rPr>
              <a:t>transferred to water (J) ÷ </a:t>
            </a:r>
            <a:r>
              <a:rPr lang="en-US" b="1" dirty="0" smtClean="0">
                <a:ln w="1905"/>
                <a:effectLst>
                  <a:innerShdw blurRad="69850" dist="43180" dir="5400000">
                    <a:srgbClr val="000000">
                      <a:alpha val="65000"/>
                    </a:srgbClr>
                  </a:innerShdw>
                </a:effectLst>
              </a:rPr>
              <a:t>Mass </a:t>
            </a:r>
            <a:r>
              <a:rPr lang="en-US" b="1" dirty="0">
                <a:ln w="1905"/>
                <a:effectLst>
                  <a:innerShdw blurRad="69850" dist="43180" dir="5400000">
                    <a:srgbClr val="000000">
                      <a:alpha val="65000"/>
                    </a:srgbClr>
                  </a:innerShdw>
                </a:effectLst>
              </a:rPr>
              <a:t>of fuel burned (g)</a:t>
            </a:r>
          </a:p>
          <a:p>
            <a:pPr marL="0" indent="0">
              <a:buNone/>
            </a:pPr>
            <a:r>
              <a:rPr lang="en-US" dirty="0" smtClean="0"/>
              <a:t>To work out J/</a:t>
            </a:r>
            <a:r>
              <a:rPr lang="en-US" dirty="0" err="1" smtClean="0"/>
              <a:t>mol</a:t>
            </a:r>
            <a:r>
              <a:rPr lang="en-US" dirty="0" smtClean="0"/>
              <a:t> then multiply the J/g by the </a:t>
            </a:r>
            <a:r>
              <a:rPr lang="en-US" dirty="0" err="1" smtClean="0"/>
              <a:t>Mr</a:t>
            </a:r>
            <a:endParaRPr lang="en-US" dirty="0"/>
          </a:p>
        </p:txBody>
      </p:sp>
    </p:spTree>
    <p:extLst>
      <p:ext uri="{BB962C8B-B14F-4D97-AF65-F5344CB8AC3E}">
        <p14:creationId xmlns:p14="http://schemas.microsoft.com/office/powerpoint/2010/main" val="26568897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Errors</a:t>
            </a:r>
            <a:endParaRPr lang="en-US" dirty="0"/>
          </a:p>
        </p:txBody>
      </p:sp>
      <p:sp>
        <p:nvSpPr>
          <p:cNvPr id="3" name="Content Placeholder 2"/>
          <p:cNvSpPr>
            <a:spLocks noGrp="1"/>
          </p:cNvSpPr>
          <p:nvPr>
            <p:ph idx="1"/>
          </p:nvPr>
        </p:nvSpPr>
        <p:spPr/>
        <p:txBody>
          <a:bodyPr/>
          <a:lstStyle/>
          <a:p>
            <a:pPr marL="0" indent="0">
              <a:buNone/>
            </a:pPr>
            <a:r>
              <a:rPr lang="en-US" dirty="0" smtClean="0"/>
              <a:t>Why do experimental values for </a:t>
            </a:r>
            <a:r>
              <a:rPr lang="en-US" dirty="0" err="1" smtClean="0"/>
              <a:t>ΔHc</a:t>
            </a:r>
            <a:r>
              <a:rPr lang="en-US" dirty="0" smtClean="0"/>
              <a:t> deviate from their theoretical counterparts.</a:t>
            </a:r>
          </a:p>
          <a:p>
            <a:pPr marL="0" indent="0">
              <a:buNone/>
            </a:pPr>
            <a:endParaRPr lang="en-US" dirty="0" smtClean="0"/>
          </a:p>
          <a:p>
            <a:r>
              <a:rPr lang="en-US" dirty="0" smtClean="0"/>
              <a:t>Energy lost to the surroundings</a:t>
            </a:r>
          </a:p>
          <a:p>
            <a:r>
              <a:rPr lang="en-US" dirty="0" smtClean="0"/>
              <a:t>Incomplete combustion</a:t>
            </a:r>
          </a:p>
          <a:p>
            <a:r>
              <a:rPr lang="en-US" dirty="0" smtClean="0"/>
              <a:t>Conditions which are not standard (</a:t>
            </a:r>
            <a:r>
              <a:rPr lang="en-US" dirty="0" err="1" smtClean="0"/>
              <a:t>ie</a:t>
            </a:r>
            <a:r>
              <a:rPr lang="en-US" dirty="0" smtClean="0"/>
              <a:t> not 298K and 1atm pressure)</a:t>
            </a:r>
            <a:endParaRPr lang="en-US" dirty="0"/>
          </a:p>
        </p:txBody>
      </p:sp>
    </p:spTree>
    <p:extLst>
      <p:ext uri="{BB962C8B-B14F-4D97-AF65-F5344CB8AC3E}">
        <p14:creationId xmlns:p14="http://schemas.microsoft.com/office/powerpoint/2010/main" val="298246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Examination questions</a:t>
            </a:r>
            <a:endParaRPr lang="en-US" dirty="0"/>
          </a:p>
        </p:txBody>
      </p:sp>
      <p:pic>
        <p:nvPicPr>
          <p:cNvPr id="4" name="Content Placeholder 3"/>
          <p:cNvPicPr>
            <a:picLocks noGrp="1" noChangeAspect="1"/>
          </p:cNvPicPr>
          <p:nvPr>
            <p:ph idx="1"/>
          </p:nvPr>
        </p:nvPicPr>
        <p:blipFill>
          <a:blip r:embed="rId2"/>
          <a:srcRect l="-8884" r="-8884"/>
          <a:stretch>
            <a:fillRect/>
          </a:stretch>
        </p:blipFill>
        <p:spPr/>
      </p:pic>
    </p:spTree>
    <p:extLst>
      <p:ext uri="{BB962C8B-B14F-4D97-AF65-F5344CB8AC3E}">
        <p14:creationId xmlns:p14="http://schemas.microsoft.com/office/powerpoint/2010/main" val="2769791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8939" y="267385"/>
            <a:ext cx="8145521" cy="5648501"/>
          </a:xfrm>
          <a:prstGeom prst="rect">
            <a:avLst/>
          </a:prstGeom>
        </p:spPr>
      </p:pic>
    </p:spTree>
    <p:extLst>
      <p:ext uri="{BB962C8B-B14F-4D97-AF65-F5344CB8AC3E}">
        <p14:creationId xmlns:p14="http://schemas.microsoft.com/office/powerpoint/2010/main" val="33673489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5546" y="112380"/>
            <a:ext cx="6570679" cy="6720551"/>
          </a:xfrm>
          <a:prstGeom prst="rect">
            <a:avLst/>
          </a:prstGeom>
        </p:spPr>
      </p:pic>
    </p:spTree>
    <p:extLst>
      <p:ext uri="{BB962C8B-B14F-4D97-AF65-F5344CB8AC3E}">
        <p14:creationId xmlns:p14="http://schemas.microsoft.com/office/powerpoint/2010/main" val="26279830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 scheme</a:t>
            </a:r>
            <a:endParaRPr lang="en-US" dirty="0"/>
          </a:p>
        </p:txBody>
      </p:sp>
      <p:pic>
        <p:nvPicPr>
          <p:cNvPr id="5" name="Content Placeholder 4"/>
          <p:cNvPicPr>
            <a:picLocks noGrp="1" noChangeAspect="1"/>
          </p:cNvPicPr>
          <p:nvPr>
            <p:ph idx="1"/>
          </p:nvPr>
        </p:nvPicPr>
        <p:blipFill>
          <a:blip r:embed="rId2"/>
          <a:srcRect l="-194" r="-194"/>
          <a:stretch>
            <a:fillRect/>
          </a:stretch>
        </p:blipFill>
        <p:spPr/>
      </p:pic>
    </p:spTree>
    <p:extLst>
      <p:ext uri="{BB962C8B-B14F-4D97-AF65-F5344CB8AC3E}">
        <p14:creationId xmlns:p14="http://schemas.microsoft.com/office/powerpoint/2010/main" val="17113436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Examination question</a:t>
            </a:r>
            <a:endParaRPr lang="en-US" dirty="0"/>
          </a:p>
        </p:txBody>
      </p:sp>
      <p:pic>
        <p:nvPicPr>
          <p:cNvPr id="4" name="Content Placeholder 3"/>
          <p:cNvPicPr>
            <a:picLocks noGrp="1" noChangeAspect="1"/>
          </p:cNvPicPr>
          <p:nvPr>
            <p:ph idx="1"/>
          </p:nvPr>
        </p:nvPicPr>
        <p:blipFill>
          <a:blip r:embed="rId2"/>
          <a:srcRect t="-34236" b="-34236"/>
          <a:stretch>
            <a:fillRect/>
          </a:stretch>
        </p:blipFill>
        <p:spPr/>
      </p:pic>
    </p:spTree>
    <p:extLst>
      <p:ext uri="{BB962C8B-B14F-4D97-AF65-F5344CB8AC3E}">
        <p14:creationId xmlns:p14="http://schemas.microsoft.com/office/powerpoint/2010/main" val="29089370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rcRect t="-2914" b="-2914"/>
          <a:stretch>
            <a:fillRect/>
          </a:stretch>
        </p:blipFill>
        <p:spPr>
          <a:xfrm>
            <a:off x="259019" y="848180"/>
            <a:ext cx="8229600" cy="4525963"/>
          </a:xfrm>
        </p:spPr>
      </p:pic>
    </p:spTree>
    <p:extLst>
      <p:ext uri="{BB962C8B-B14F-4D97-AF65-F5344CB8AC3E}">
        <p14:creationId xmlns:p14="http://schemas.microsoft.com/office/powerpoint/2010/main" val="2536382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in energy</a:t>
            </a:r>
            <a:endParaRPr lang="en-US" dirty="0"/>
          </a:p>
        </p:txBody>
      </p:sp>
      <p:sp>
        <p:nvSpPr>
          <p:cNvPr id="3" name="Content Placeholder 2"/>
          <p:cNvSpPr>
            <a:spLocks noGrp="1"/>
          </p:cNvSpPr>
          <p:nvPr>
            <p:ph idx="1"/>
          </p:nvPr>
        </p:nvSpPr>
        <p:spPr/>
        <p:txBody>
          <a:bodyPr/>
          <a:lstStyle/>
          <a:p>
            <a:r>
              <a:rPr lang="en-US" dirty="0" smtClean="0"/>
              <a:t>Chemical reactants have a certain amount of </a:t>
            </a:r>
            <a:r>
              <a:rPr lang="en-US" b="1" dirty="0" smtClean="0">
                <a:ln w="1905"/>
                <a:effectLst>
                  <a:innerShdw blurRad="69850" dist="43180" dir="5400000">
                    <a:srgbClr val="000000">
                      <a:alpha val="65000"/>
                    </a:srgbClr>
                  </a:innerShdw>
                </a:effectLst>
              </a:rPr>
              <a:t>chemical energy</a:t>
            </a:r>
            <a:r>
              <a:rPr lang="en-US" dirty="0" smtClean="0"/>
              <a:t> stored within them.</a:t>
            </a:r>
          </a:p>
          <a:p>
            <a:r>
              <a:rPr lang="en-US" dirty="0" smtClean="0"/>
              <a:t>When the reaction has taken place they have either </a:t>
            </a:r>
            <a:r>
              <a:rPr lang="en-US" b="1" dirty="0" smtClean="0">
                <a:ln w="1905"/>
                <a:effectLst>
                  <a:innerShdw blurRad="69850" dist="43180" dir="5400000">
                    <a:srgbClr val="000000">
                      <a:alpha val="65000"/>
                    </a:srgbClr>
                  </a:innerShdw>
                </a:effectLst>
              </a:rPr>
              <a:t>more or less energy stored</a:t>
            </a:r>
            <a:r>
              <a:rPr lang="en-US" dirty="0" smtClean="0"/>
              <a:t> within them than before.</a:t>
            </a:r>
          </a:p>
          <a:p>
            <a:pPr marL="0" indent="0">
              <a:buNone/>
            </a:pPr>
            <a:endParaRPr lang="en-US" dirty="0"/>
          </a:p>
        </p:txBody>
      </p:sp>
    </p:spTree>
    <p:extLst>
      <p:ext uri="{BB962C8B-B14F-4D97-AF65-F5344CB8AC3E}">
        <p14:creationId xmlns:p14="http://schemas.microsoft.com/office/powerpoint/2010/main" val="29847388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93442"/>
            <a:ext cx="9144000" cy="5230442"/>
          </a:xfrm>
          <a:prstGeom prst="rect">
            <a:avLst/>
          </a:prstGeom>
        </p:spPr>
      </p:pic>
    </p:spTree>
    <p:extLst>
      <p:ext uri="{BB962C8B-B14F-4D97-AF65-F5344CB8AC3E}">
        <p14:creationId xmlns:p14="http://schemas.microsoft.com/office/powerpoint/2010/main" val="16832366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 scheme</a:t>
            </a:r>
            <a:endParaRPr lang="en-US" dirty="0"/>
          </a:p>
        </p:txBody>
      </p:sp>
      <p:pic>
        <p:nvPicPr>
          <p:cNvPr id="4" name="Content Placeholder 3"/>
          <p:cNvPicPr>
            <a:picLocks noGrp="1" noChangeAspect="1"/>
          </p:cNvPicPr>
          <p:nvPr>
            <p:ph idx="1"/>
          </p:nvPr>
        </p:nvPicPr>
        <p:blipFill>
          <a:blip r:embed="rId2"/>
          <a:srcRect t="-21018" b="-21018"/>
          <a:stretch>
            <a:fillRect/>
          </a:stretch>
        </p:blipFill>
        <p:spPr/>
      </p:pic>
    </p:spTree>
    <p:extLst>
      <p:ext uri="{BB962C8B-B14F-4D97-AF65-F5344CB8AC3E}">
        <p14:creationId xmlns:p14="http://schemas.microsoft.com/office/powerpoint/2010/main" val="32442985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8180" y="1927174"/>
            <a:ext cx="8686800" cy="2517166"/>
          </a:xfrm>
          <a:prstGeom prst="rect">
            <a:avLst/>
          </a:prstGeom>
        </p:spPr>
      </p:pic>
      <p:sp>
        <p:nvSpPr>
          <p:cNvPr id="3" name="Title 2"/>
          <p:cNvSpPr>
            <a:spLocks noGrp="1"/>
          </p:cNvSpPr>
          <p:nvPr>
            <p:ph type="title"/>
          </p:nvPr>
        </p:nvSpPr>
        <p:spPr/>
        <p:txBody>
          <a:bodyPr/>
          <a:lstStyle/>
          <a:p>
            <a:r>
              <a:rPr lang="en-US" dirty="0" smtClean="0"/>
              <a:t>Past paper question</a:t>
            </a:r>
            <a:endParaRPr lang="en-US" dirty="0"/>
          </a:p>
        </p:txBody>
      </p:sp>
    </p:spTree>
    <p:extLst>
      <p:ext uri="{BB962C8B-B14F-4D97-AF65-F5344CB8AC3E}">
        <p14:creationId xmlns:p14="http://schemas.microsoft.com/office/powerpoint/2010/main" val="30221740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3821" y="121840"/>
            <a:ext cx="8868268" cy="6595443"/>
          </a:xfrm>
          <a:prstGeom prst="rect">
            <a:avLst/>
          </a:prstGeom>
        </p:spPr>
      </p:pic>
    </p:spTree>
    <p:extLst>
      <p:ext uri="{BB962C8B-B14F-4D97-AF65-F5344CB8AC3E}">
        <p14:creationId xmlns:p14="http://schemas.microsoft.com/office/powerpoint/2010/main" val="38556912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2307" y="587193"/>
            <a:ext cx="8249967" cy="3463961"/>
          </a:xfrm>
          <a:prstGeom prst="rect">
            <a:avLst/>
          </a:prstGeom>
        </p:spPr>
      </p:pic>
    </p:spTree>
    <p:extLst>
      <p:ext uri="{BB962C8B-B14F-4D97-AF65-F5344CB8AC3E}">
        <p14:creationId xmlns:p14="http://schemas.microsoft.com/office/powerpoint/2010/main" val="222919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 scheme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a:ext>
            </a:extLst>
          </a:blip>
          <a:srcRect t="-14091" b="-14091"/>
          <a:stretch>
            <a:fillRect/>
          </a:stretch>
        </p:blipFill>
        <p:spPr/>
      </p:pic>
    </p:spTree>
    <p:extLst>
      <p:ext uri="{BB962C8B-B14F-4D97-AF65-F5344CB8AC3E}">
        <p14:creationId xmlns:p14="http://schemas.microsoft.com/office/powerpoint/2010/main" val="7438042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Standard enthalpy changes</a:t>
            </a:r>
            <a:endParaRPr lang="en-US" dirty="0"/>
          </a:p>
        </p:txBody>
      </p:sp>
    </p:spTree>
    <p:extLst>
      <p:ext uri="{BB962C8B-B14F-4D97-AF65-F5344CB8AC3E}">
        <p14:creationId xmlns:p14="http://schemas.microsoft.com/office/powerpoint/2010/main" val="42405164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need to be able to…</a:t>
            </a:r>
            <a:endParaRPr lang="en-US" dirty="0"/>
          </a:p>
        </p:txBody>
      </p:sp>
      <p:sp>
        <p:nvSpPr>
          <p:cNvPr id="3" name="Content Placeholder 2"/>
          <p:cNvSpPr>
            <a:spLocks noGrp="1"/>
          </p:cNvSpPr>
          <p:nvPr>
            <p:ph idx="1"/>
          </p:nvPr>
        </p:nvSpPr>
        <p:spPr/>
        <p:txBody>
          <a:bodyPr>
            <a:normAutofit/>
          </a:bodyPr>
          <a:lstStyle/>
          <a:p>
            <a:r>
              <a:rPr lang="en-US" dirty="0" smtClean="0"/>
              <a:t>Recall and use the term STANDARD CONDITIONS</a:t>
            </a:r>
          </a:p>
          <a:p>
            <a:r>
              <a:rPr lang="en-US" dirty="0" smtClean="0"/>
              <a:t>Define the terms standard enthalpy change of REACTION, FORMATION AND COMBUSTION. </a:t>
            </a:r>
          </a:p>
          <a:p>
            <a:r>
              <a:rPr lang="en-US" dirty="0" smtClean="0"/>
              <a:t>Calculate and write chemical equations for the standard enthalpy changes</a:t>
            </a:r>
            <a:endParaRPr lang="en-US" dirty="0"/>
          </a:p>
        </p:txBody>
      </p:sp>
    </p:spTree>
    <p:extLst>
      <p:ext uri="{BB962C8B-B14F-4D97-AF65-F5344CB8AC3E}">
        <p14:creationId xmlns:p14="http://schemas.microsoft.com/office/powerpoint/2010/main" val="36307417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Enthalpy of reaction</a:t>
            </a:r>
            <a:endParaRPr lang="en-US" dirty="0"/>
          </a:p>
        </p:txBody>
      </p:sp>
      <p:sp>
        <p:nvSpPr>
          <p:cNvPr id="3" name="Content Placeholder 2"/>
          <p:cNvSpPr>
            <a:spLocks noGrp="1"/>
          </p:cNvSpPr>
          <p:nvPr>
            <p:ph idx="1"/>
          </p:nvPr>
        </p:nvSpPr>
        <p:spPr/>
        <p:txBody>
          <a:bodyPr/>
          <a:lstStyle/>
          <a:p>
            <a:pPr marL="0" indent="0">
              <a:buNone/>
            </a:pPr>
            <a:r>
              <a:rPr lang="en-US" dirty="0"/>
              <a:t>The </a:t>
            </a:r>
            <a:r>
              <a:rPr lang="en-US" dirty="0" smtClean="0"/>
              <a:t>overall energy </a:t>
            </a:r>
            <a:r>
              <a:rPr lang="en-US" dirty="0"/>
              <a:t>change is referred to as the </a:t>
            </a:r>
            <a:r>
              <a:rPr lang="en-US" b="1" u="sng" dirty="0">
                <a:ln w="1905"/>
                <a:effectLst>
                  <a:innerShdw blurRad="69850" dist="43180" dir="5400000">
                    <a:srgbClr val="000000">
                      <a:alpha val="65000"/>
                    </a:srgbClr>
                  </a:innerShdw>
                </a:effectLst>
              </a:rPr>
              <a:t>enthalpy</a:t>
            </a:r>
            <a:r>
              <a:rPr lang="en-US" b="1" dirty="0">
                <a:ln w="1905"/>
                <a:effectLst>
                  <a:innerShdw blurRad="69850" dist="43180" dir="5400000">
                    <a:srgbClr val="000000">
                      <a:alpha val="65000"/>
                    </a:srgbClr>
                  </a:innerShdw>
                </a:effectLst>
              </a:rPr>
              <a:t> of </a:t>
            </a:r>
            <a:r>
              <a:rPr lang="en-US" b="1" dirty="0" smtClean="0">
                <a:ln w="1905"/>
                <a:effectLst>
                  <a:innerShdw blurRad="69850" dist="43180" dir="5400000">
                    <a:srgbClr val="000000">
                      <a:alpha val="65000"/>
                    </a:srgbClr>
                  </a:innerShdw>
                </a:effectLst>
              </a:rPr>
              <a:t>reaction</a:t>
            </a:r>
          </a:p>
          <a:p>
            <a:pPr marL="0" indent="0">
              <a:buNone/>
            </a:pPr>
            <a:endParaRPr lang="en-US" b="1" dirty="0">
              <a:ln w="1905"/>
              <a:effectLst>
                <a:innerShdw blurRad="69850" dist="43180" dir="5400000">
                  <a:srgbClr val="000000">
                    <a:alpha val="65000"/>
                  </a:srgbClr>
                </a:innerShdw>
              </a:effectLst>
            </a:endParaRPr>
          </a:p>
          <a:p>
            <a:pPr marL="0" indent="0">
              <a:buNone/>
            </a:pPr>
            <a:r>
              <a:rPr lang="en-US" dirty="0" smtClean="0"/>
              <a:t>If the conditions are </a:t>
            </a:r>
            <a:r>
              <a:rPr lang="en-US" i="1" dirty="0" smtClean="0"/>
              <a:t>standard conditions</a:t>
            </a:r>
            <a:r>
              <a:rPr lang="en-US" dirty="0" smtClean="0"/>
              <a:t> then we call the energy change the </a:t>
            </a:r>
          </a:p>
          <a:p>
            <a:pPr marL="0" indent="0">
              <a:buNone/>
            </a:pPr>
            <a:endParaRPr lang="en-US" dirty="0"/>
          </a:p>
          <a:p>
            <a:pPr marL="0" indent="0">
              <a:buNone/>
            </a:pPr>
            <a:r>
              <a:rPr lang="en-US" b="1" dirty="0">
                <a:ln w="1905"/>
                <a:effectLst>
                  <a:innerShdw blurRad="69850" dist="43180" dir="5400000">
                    <a:srgbClr val="000000">
                      <a:alpha val="65000"/>
                    </a:srgbClr>
                  </a:innerShdw>
                </a:effectLst>
              </a:rPr>
              <a:t>S</a:t>
            </a:r>
            <a:r>
              <a:rPr lang="en-US" b="1" dirty="0" smtClean="0">
                <a:ln w="1905"/>
                <a:effectLst>
                  <a:innerShdw blurRad="69850" dist="43180" dir="5400000">
                    <a:srgbClr val="000000">
                      <a:alpha val="65000"/>
                    </a:srgbClr>
                  </a:innerShdw>
                </a:effectLst>
              </a:rPr>
              <a:t>tandard enthalpy of reaction, </a:t>
            </a:r>
            <a:r>
              <a:rPr lang="en-US" b="1" dirty="0" err="1" smtClean="0">
                <a:ln w="1905"/>
                <a:effectLst>
                  <a:innerShdw blurRad="69850" dist="43180" dir="5400000">
                    <a:srgbClr val="000000">
                      <a:alpha val="65000"/>
                    </a:srgbClr>
                  </a:innerShdw>
                </a:effectLst>
              </a:rPr>
              <a:t>ΔH</a:t>
            </a:r>
            <a:r>
              <a:rPr lang="en-US" b="1" baseline="-25000" dirty="0" err="1" smtClean="0">
                <a:ln w="1905"/>
                <a:effectLst>
                  <a:innerShdw blurRad="69850" dist="43180" dir="5400000">
                    <a:srgbClr val="000000">
                      <a:alpha val="65000"/>
                    </a:srgbClr>
                  </a:innerShdw>
                </a:effectLst>
              </a:rPr>
              <a:t>r</a:t>
            </a:r>
            <a:r>
              <a:rPr lang="en-US" b="1" dirty="0" smtClean="0">
                <a:ln w="1905"/>
                <a:effectLst>
                  <a:innerShdw blurRad="69850" dist="43180" dir="5400000">
                    <a:srgbClr val="000000">
                      <a:alpha val="65000"/>
                    </a:srgbClr>
                  </a:innerShdw>
                </a:effectLst>
              </a:rPr>
              <a:t> </a:t>
            </a:r>
            <a:r>
              <a:rPr lang="en-US" dirty="0" smtClean="0"/>
              <a:t> </a:t>
            </a:r>
          </a:p>
        </p:txBody>
      </p:sp>
      <p:sp>
        <p:nvSpPr>
          <p:cNvPr id="4" name="TextBox 3"/>
          <p:cNvSpPr txBox="1"/>
          <p:nvPr/>
        </p:nvSpPr>
        <p:spPr>
          <a:xfrm rot="5400000">
            <a:off x="6188466" y="4875427"/>
            <a:ext cx="349074" cy="338554"/>
          </a:xfrm>
          <a:prstGeom prst="rect">
            <a:avLst/>
          </a:prstGeom>
          <a:noFill/>
        </p:spPr>
        <p:txBody>
          <a:bodyPr wrap="none" rtlCol="0">
            <a:spAutoFit/>
          </a:bodyPr>
          <a:lstStyle/>
          <a:p>
            <a:r>
              <a:rPr lang="en-US" sz="1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Φ</a:t>
            </a:r>
            <a:endParaRPr 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0247258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conditions?</a:t>
            </a:r>
            <a:endParaRPr lang="en-US" dirty="0"/>
          </a:p>
        </p:txBody>
      </p:sp>
      <p:sp>
        <p:nvSpPr>
          <p:cNvPr id="3" name="Content Placeholder 2"/>
          <p:cNvSpPr>
            <a:spLocks noGrp="1"/>
          </p:cNvSpPr>
          <p:nvPr>
            <p:ph idx="1"/>
          </p:nvPr>
        </p:nvSpPr>
        <p:spPr>
          <a:xfrm>
            <a:off x="457200" y="1600200"/>
            <a:ext cx="8229600" cy="4382533"/>
          </a:xfrm>
        </p:spPr>
        <p:txBody>
          <a:bodyPr>
            <a:normAutofit fontScale="77500" lnSpcReduction="20000"/>
          </a:bodyPr>
          <a:lstStyle/>
          <a:p>
            <a:pPr marL="0" indent="0">
              <a:buNone/>
            </a:pPr>
            <a:r>
              <a:rPr lang="en-US" dirty="0" smtClean="0"/>
              <a:t>LEARN – quoting these is worth marks on the exam…</a:t>
            </a:r>
          </a:p>
          <a:p>
            <a:pPr marL="0" indent="0">
              <a:buNone/>
            </a:pPr>
            <a:endParaRPr lang="en-US" dirty="0"/>
          </a:p>
          <a:p>
            <a:pPr marL="0" indent="0">
              <a:buNone/>
            </a:pPr>
            <a:r>
              <a:rPr lang="en-US" b="1" dirty="0" smtClean="0">
                <a:ln w="1905"/>
                <a:effectLst>
                  <a:innerShdw blurRad="69850" dist="43180" dir="5400000">
                    <a:srgbClr val="000000">
                      <a:alpha val="65000"/>
                    </a:srgbClr>
                  </a:innerShdw>
                </a:effectLst>
              </a:rPr>
              <a:t>Standard conditions </a:t>
            </a:r>
            <a:r>
              <a:rPr lang="en-US" dirty="0" smtClean="0"/>
              <a:t>are a pressure of 100kPa, 298K (25°C) and a concentration of 1.0 M (for reactions with aqueous solutions).</a:t>
            </a:r>
          </a:p>
          <a:p>
            <a:pPr marL="0" indent="0">
              <a:buNone/>
            </a:pPr>
            <a:endParaRPr lang="en-US" b="1" dirty="0"/>
          </a:p>
          <a:p>
            <a:pPr marL="0" indent="0">
              <a:buNone/>
            </a:pPr>
            <a:r>
              <a:rPr lang="en-US" b="1" dirty="0" smtClean="0">
                <a:ln w="1905"/>
                <a:effectLst>
                  <a:innerShdw blurRad="69850" dist="43180" dir="5400000">
                    <a:srgbClr val="000000">
                      <a:alpha val="65000"/>
                    </a:srgbClr>
                  </a:innerShdw>
                </a:effectLst>
              </a:rPr>
              <a:t>Standard state</a:t>
            </a:r>
            <a:r>
              <a:rPr lang="en-US" b="1" dirty="0" smtClean="0"/>
              <a:t> </a:t>
            </a:r>
            <a:r>
              <a:rPr lang="en-US" dirty="0" smtClean="0"/>
              <a:t>is the physical state of a substance under standard conditions </a:t>
            </a:r>
          </a:p>
          <a:p>
            <a:pPr marL="0" indent="0">
              <a:buNone/>
            </a:pPr>
            <a:endParaRPr lang="en-US" dirty="0"/>
          </a:p>
          <a:p>
            <a:pPr marL="0" indent="0">
              <a:buNone/>
            </a:pPr>
            <a:r>
              <a:rPr lang="en-US" dirty="0" err="1" smtClean="0"/>
              <a:t>eg</a:t>
            </a:r>
            <a:r>
              <a:rPr lang="en-US" dirty="0" smtClean="0"/>
              <a:t> magnesium has the standard state Mg (s), hydrogen has the standard state H</a:t>
            </a:r>
            <a:r>
              <a:rPr lang="en-US" baseline="-25000" dirty="0" smtClean="0"/>
              <a:t>2</a:t>
            </a:r>
            <a:r>
              <a:rPr lang="en-US" dirty="0" smtClean="0"/>
              <a:t>(g) and water has the standard state H</a:t>
            </a:r>
            <a:r>
              <a:rPr lang="en-US" baseline="-25000" dirty="0" smtClean="0"/>
              <a:t>2</a:t>
            </a:r>
            <a:r>
              <a:rPr lang="en-US" dirty="0" smtClean="0"/>
              <a:t>O (l)</a:t>
            </a:r>
            <a:endParaRPr lang="en-US" b="1" dirty="0"/>
          </a:p>
        </p:txBody>
      </p:sp>
    </p:spTree>
    <p:extLst>
      <p:ext uri="{BB962C8B-B14F-4D97-AF65-F5344CB8AC3E}">
        <p14:creationId xmlns:p14="http://schemas.microsoft.com/office/powerpoint/2010/main" val="3190010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lstStyle/>
          <a:p>
            <a:pPr marL="0" indent="0">
              <a:buNone/>
            </a:pPr>
            <a:r>
              <a:rPr lang="en-US" dirty="0" smtClean="0"/>
              <a:t>An </a:t>
            </a:r>
            <a:r>
              <a:rPr lang="en-US" b="1" dirty="0" smtClean="0">
                <a:ln w="1905"/>
                <a:effectLst>
                  <a:innerShdw blurRad="69850" dist="43180" dir="5400000">
                    <a:srgbClr val="000000">
                      <a:alpha val="65000"/>
                    </a:srgbClr>
                  </a:innerShdw>
                </a:effectLst>
              </a:rPr>
              <a:t>exothermic</a:t>
            </a:r>
            <a:r>
              <a:rPr lang="en-US" dirty="0" smtClean="0"/>
              <a:t> chemical reaction where the products have less energy than the reactants. </a:t>
            </a:r>
            <a:r>
              <a:rPr lang="en-US" b="1" dirty="0" smtClean="0">
                <a:ln w="1905"/>
                <a:effectLst>
                  <a:innerShdw blurRad="69850" dist="43180" dir="5400000">
                    <a:srgbClr val="000000">
                      <a:alpha val="65000"/>
                    </a:srgbClr>
                  </a:innerShdw>
                </a:effectLst>
              </a:rPr>
              <a:t>Energy is given out to the surroundings (temperature goes up)</a:t>
            </a:r>
            <a:r>
              <a:rPr lang="en-US" dirty="0" smtClean="0"/>
              <a:t>.</a:t>
            </a:r>
          </a:p>
          <a:p>
            <a:pPr marL="0" indent="0">
              <a:buNone/>
            </a:pPr>
            <a:endParaRPr lang="en-US" dirty="0" smtClean="0"/>
          </a:p>
          <a:p>
            <a:pPr marL="0" indent="0">
              <a:buNone/>
            </a:pPr>
            <a:r>
              <a:rPr lang="en-US" dirty="0" smtClean="0"/>
              <a:t>An </a:t>
            </a:r>
            <a:r>
              <a:rPr lang="en-US" b="1" dirty="0">
                <a:ln w="1905"/>
                <a:effectLst>
                  <a:innerShdw blurRad="69850" dist="43180" dir="5400000">
                    <a:srgbClr val="000000">
                      <a:alpha val="65000"/>
                    </a:srgbClr>
                  </a:innerShdw>
                </a:effectLst>
              </a:rPr>
              <a:t>endothermic </a:t>
            </a:r>
            <a:r>
              <a:rPr lang="en-US" dirty="0"/>
              <a:t>chemical reaction is where the products have more energy than the reactants. </a:t>
            </a:r>
            <a:r>
              <a:rPr lang="en-US" b="1" dirty="0">
                <a:ln w="1905"/>
                <a:effectLst>
                  <a:innerShdw blurRad="69850" dist="43180" dir="5400000">
                    <a:srgbClr val="000000">
                      <a:alpha val="65000"/>
                    </a:srgbClr>
                  </a:innerShdw>
                </a:effectLst>
              </a:rPr>
              <a:t>Energy is taken in from the surroundings (temperature goes down)</a:t>
            </a:r>
            <a:r>
              <a:rPr lang="en-US" dirty="0"/>
              <a:t>.</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3739117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 part 1</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a:t>
            </a:r>
            <a:r>
              <a:rPr lang="en-US" b="1" dirty="0" smtClean="0">
                <a:ln w="1905"/>
                <a:effectLst>
                  <a:innerShdw blurRad="69850" dist="43180" dir="5400000">
                    <a:srgbClr val="000000">
                      <a:alpha val="65000"/>
                    </a:srgbClr>
                  </a:innerShdw>
                </a:effectLst>
              </a:rPr>
              <a:t>standard enthalpy change of reaction </a:t>
            </a:r>
            <a:r>
              <a:rPr lang="en-US" b="1" dirty="0" err="1" smtClean="0">
                <a:ln w="1905"/>
                <a:effectLst>
                  <a:innerShdw blurRad="69850" dist="43180" dir="5400000">
                    <a:srgbClr val="000000">
                      <a:alpha val="65000"/>
                    </a:srgbClr>
                  </a:innerShdw>
                </a:effectLst>
              </a:rPr>
              <a:t>ΔH</a:t>
            </a:r>
            <a:r>
              <a:rPr lang="en-US" b="1" baseline="-25000" dirty="0" err="1" smtClean="0">
                <a:ln w="1905"/>
                <a:effectLst>
                  <a:innerShdw blurRad="69850" dist="43180" dir="5400000">
                    <a:srgbClr val="000000">
                      <a:alpha val="65000"/>
                    </a:srgbClr>
                  </a:innerShdw>
                </a:effectLst>
              </a:rPr>
              <a:t>r</a:t>
            </a:r>
            <a:r>
              <a:rPr lang="en-US" dirty="0" smtClean="0"/>
              <a:t> is the enthalpy change that accompanies a reaction in the molar quantities expressed in a chemical equation under standard conditions, all reactants and products being in their standard states.</a:t>
            </a:r>
          </a:p>
          <a:p>
            <a:pPr marL="0" indent="0">
              <a:buNone/>
            </a:pPr>
            <a:endParaRPr lang="en-US" dirty="0" smtClean="0"/>
          </a:p>
          <a:p>
            <a:pPr marL="0" indent="0">
              <a:buNone/>
            </a:pPr>
            <a:r>
              <a:rPr lang="en-US" dirty="0" smtClean="0"/>
              <a:t>H</a:t>
            </a:r>
            <a:r>
              <a:rPr lang="en-US" baseline="-25000" dirty="0" smtClean="0"/>
              <a:t>2</a:t>
            </a:r>
            <a:r>
              <a:rPr lang="en-US" dirty="0" smtClean="0"/>
              <a:t>(g) + ½ O</a:t>
            </a:r>
            <a:r>
              <a:rPr lang="en-US" baseline="-25000" dirty="0" smtClean="0"/>
              <a:t>2</a:t>
            </a:r>
            <a:r>
              <a:rPr lang="en-US" dirty="0" smtClean="0"/>
              <a:t> (g) </a:t>
            </a:r>
            <a:r>
              <a:rPr lang="en-US" dirty="0" smtClean="0">
                <a:sym typeface="Wingdings"/>
              </a:rPr>
              <a:t> H</a:t>
            </a:r>
            <a:r>
              <a:rPr lang="en-US" baseline="-25000" dirty="0" smtClean="0">
                <a:sym typeface="Wingdings"/>
              </a:rPr>
              <a:t>2</a:t>
            </a:r>
            <a:r>
              <a:rPr lang="en-US" dirty="0" smtClean="0">
                <a:sym typeface="Wingdings"/>
              </a:rPr>
              <a:t>O(l) </a:t>
            </a:r>
            <a:r>
              <a:rPr lang="en-US" dirty="0" err="1" smtClean="0">
                <a:sym typeface="Wingdings"/>
              </a:rPr>
              <a:t>ΔH</a:t>
            </a:r>
            <a:r>
              <a:rPr lang="en-US" baseline="-25000" dirty="0" err="1" smtClean="0">
                <a:sym typeface="Wingdings"/>
              </a:rPr>
              <a:t>r</a:t>
            </a:r>
            <a:r>
              <a:rPr lang="en-US" dirty="0" smtClean="0">
                <a:sym typeface="Wingdings"/>
              </a:rPr>
              <a:t> = -286kJmol</a:t>
            </a:r>
            <a:r>
              <a:rPr lang="en-US" baseline="30000" dirty="0" smtClean="0">
                <a:sym typeface="Wingdings"/>
              </a:rPr>
              <a:t>-1</a:t>
            </a:r>
          </a:p>
          <a:p>
            <a:pPr marL="0" indent="0">
              <a:buNone/>
            </a:pPr>
            <a:endParaRPr lang="en-US" b="1" baseline="30000" dirty="0">
              <a:ln w="1905"/>
              <a:effectLst>
                <a:innerShdw blurRad="69850" dist="43180" dir="5400000">
                  <a:srgbClr val="000000">
                    <a:alpha val="65000"/>
                  </a:srgbClr>
                </a:innerShdw>
              </a:effectLst>
              <a:sym typeface="Wingdings"/>
            </a:endParaRPr>
          </a:p>
          <a:p>
            <a:pPr marL="0" indent="0">
              <a:buNone/>
            </a:pPr>
            <a:endParaRPr lang="en-US" dirty="0"/>
          </a:p>
        </p:txBody>
      </p:sp>
      <p:sp>
        <p:nvSpPr>
          <p:cNvPr id="4" name="TextBox 3"/>
          <p:cNvSpPr txBox="1"/>
          <p:nvPr/>
        </p:nvSpPr>
        <p:spPr>
          <a:xfrm rot="5400000">
            <a:off x="8060087" y="1568920"/>
            <a:ext cx="349074" cy="338554"/>
          </a:xfrm>
          <a:prstGeom prst="rect">
            <a:avLst/>
          </a:prstGeom>
          <a:noFill/>
        </p:spPr>
        <p:txBody>
          <a:bodyPr wrap="none" rtlCol="0">
            <a:spAutoFit/>
          </a:bodyPr>
          <a:lstStyle/>
          <a:p>
            <a:r>
              <a:rPr lang="en-US" sz="1600" b="1" dirty="0" err="1" smtClean="0">
                <a:ln w="1905"/>
                <a:effectLst>
                  <a:innerShdw blurRad="69850" dist="43180" dir="5400000">
                    <a:srgbClr val="000000">
                      <a:alpha val="65000"/>
                    </a:srgbClr>
                  </a:innerShdw>
                </a:effectLst>
              </a:rPr>
              <a:t>Φ</a:t>
            </a:r>
            <a:endParaRPr lang="en-US" sz="1600" b="1" dirty="0">
              <a:ln w="1905"/>
              <a:effectLst>
                <a:innerShdw blurRad="69850" dist="43180" dir="5400000">
                  <a:srgbClr val="000000">
                    <a:alpha val="65000"/>
                  </a:srgbClr>
                </a:innerShdw>
              </a:effectLst>
            </a:endParaRPr>
          </a:p>
        </p:txBody>
      </p:sp>
      <p:pic>
        <p:nvPicPr>
          <p:cNvPr id="6" name="Picture 5" descr="BU00525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41" y="212304"/>
            <a:ext cx="1348920" cy="1205334"/>
          </a:xfrm>
          <a:prstGeom prst="rect">
            <a:avLst/>
          </a:prstGeom>
        </p:spPr>
      </p:pic>
    </p:spTree>
    <p:extLst>
      <p:ext uri="{BB962C8B-B14F-4D97-AF65-F5344CB8AC3E}">
        <p14:creationId xmlns:p14="http://schemas.microsoft.com/office/powerpoint/2010/main" val="23708394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AfL</a:t>
            </a:r>
            <a:r>
              <a:rPr lang="en-US" dirty="0" smtClean="0"/>
              <a:t> Quiz – Part 1 </a:t>
            </a:r>
            <a:r>
              <a:rPr lang="en-US" dirty="0" err="1" smtClean="0"/>
              <a:t>ΔH</a:t>
            </a:r>
            <a:r>
              <a:rPr lang="en-US" baseline="-25000" dirty="0" err="1" smtClean="0"/>
              <a:t>r</a:t>
            </a:r>
            <a:r>
              <a:rPr lang="en-US" dirty="0" smtClean="0"/>
              <a:t> </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Two enthalpy changes of reaction are shown below:</a:t>
            </a:r>
          </a:p>
          <a:p>
            <a:pPr marL="0" indent="0">
              <a:buNone/>
            </a:pPr>
            <a:r>
              <a:rPr lang="en-US" dirty="0" smtClean="0"/>
              <a:t>N</a:t>
            </a:r>
            <a:r>
              <a:rPr lang="en-US" baseline="-25000" dirty="0" smtClean="0"/>
              <a:t>2</a:t>
            </a:r>
            <a:r>
              <a:rPr lang="en-US" dirty="0" smtClean="0"/>
              <a:t>(g) + 3H</a:t>
            </a:r>
            <a:r>
              <a:rPr lang="en-US" baseline="-25000" dirty="0" smtClean="0"/>
              <a:t>2</a:t>
            </a:r>
            <a:r>
              <a:rPr lang="en-US" dirty="0" smtClean="0"/>
              <a:t>(g) </a:t>
            </a:r>
            <a:r>
              <a:rPr lang="en-US" dirty="0" smtClean="0">
                <a:sym typeface="Wingdings"/>
              </a:rPr>
              <a:t> 2NH</a:t>
            </a:r>
            <a:r>
              <a:rPr lang="en-US" baseline="-25000" dirty="0" smtClean="0">
                <a:sym typeface="Wingdings"/>
              </a:rPr>
              <a:t>3</a:t>
            </a:r>
            <a:r>
              <a:rPr lang="en-US" dirty="0" smtClean="0">
                <a:sym typeface="Wingdings"/>
              </a:rPr>
              <a:t> (g) ΔH = -92 kJmol</a:t>
            </a:r>
            <a:r>
              <a:rPr lang="en-US" baseline="30000" dirty="0" smtClean="0">
                <a:sym typeface="Wingdings"/>
              </a:rPr>
              <a:t>-1</a:t>
            </a:r>
            <a:endParaRPr lang="en-US" baseline="30000" dirty="0">
              <a:sym typeface="Wingdings"/>
            </a:endParaRPr>
          </a:p>
          <a:p>
            <a:pPr marL="0" indent="0">
              <a:buNone/>
            </a:pPr>
            <a:endParaRPr lang="en-US" dirty="0" smtClean="0">
              <a:sym typeface="Wingdings"/>
            </a:endParaRPr>
          </a:p>
          <a:p>
            <a:pPr marL="0" indent="0">
              <a:buNone/>
            </a:pPr>
            <a:r>
              <a:rPr lang="en-US" dirty="0" smtClean="0">
                <a:sym typeface="Wingdings"/>
              </a:rPr>
              <a:t>N</a:t>
            </a:r>
            <a:r>
              <a:rPr lang="en-US" baseline="-25000" dirty="0" smtClean="0">
                <a:sym typeface="Wingdings"/>
              </a:rPr>
              <a:t>2</a:t>
            </a:r>
            <a:r>
              <a:rPr lang="en-US" dirty="0" smtClean="0">
                <a:sym typeface="Wingdings"/>
              </a:rPr>
              <a:t>O</a:t>
            </a:r>
            <a:r>
              <a:rPr lang="en-US" baseline="-25000" dirty="0" smtClean="0">
                <a:sym typeface="Wingdings"/>
              </a:rPr>
              <a:t>4</a:t>
            </a:r>
            <a:r>
              <a:rPr lang="en-US" dirty="0" smtClean="0">
                <a:sym typeface="Wingdings"/>
              </a:rPr>
              <a:t> (g)  2NO</a:t>
            </a:r>
            <a:r>
              <a:rPr lang="en-US" baseline="-25000" dirty="0" smtClean="0">
                <a:sym typeface="Wingdings"/>
              </a:rPr>
              <a:t>2</a:t>
            </a:r>
            <a:r>
              <a:rPr lang="en-US" dirty="0" smtClean="0">
                <a:sym typeface="Wingdings"/>
              </a:rPr>
              <a:t> (g) </a:t>
            </a:r>
            <a:r>
              <a:rPr lang="en-US" dirty="0">
                <a:sym typeface="Wingdings"/>
              </a:rPr>
              <a:t>ΔH = </a:t>
            </a:r>
            <a:r>
              <a:rPr lang="en-US" dirty="0" smtClean="0">
                <a:sym typeface="Wingdings"/>
              </a:rPr>
              <a:t>+58 </a:t>
            </a:r>
            <a:r>
              <a:rPr lang="en-US" dirty="0">
                <a:sym typeface="Wingdings"/>
              </a:rPr>
              <a:t>kJmol-</a:t>
            </a:r>
            <a:r>
              <a:rPr lang="en-US" baseline="30000" dirty="0">
                <a:sym typeface="Wingdings"/>
              </a:rPr>
              <a:t>1</a:t>
            </a:r>
          </a:p>
          <a:p>
            <a:pPr marL="0" indent="0">
              <a:buNone/>
            </a:pPr>
            <a:endParaRPr lang="en-US" dirty="0" smtClean="0"/>
          </a:p>
          <a:p>
            <a:pPr marL="0" indent="0">
              <a:buNone/>
            </a:pPr>
            <a:r>
              <a:rPr lang="en-US" b="1" dirty="0" smtClean="0"/>
              <a:t>What is the enthalpy change of reaction for:</a:t>
            </a:r>
          </a:p>
          <a:p>
            <a:pPr marL="0" indent="0">
              <a:buNone/>
            </a:pPr>
            <a:r>
              <a:rPr lang="en-US" dirty="0" smtClean="0"/>
              <a:t>½N</a:t>
            </a:r>
            <a:r>
              <a:rPr lang="en-US" baseline="-25000" dirty="0" smtClean="0"/>
              <a:t>2</a:t>
            </a:r>
            <a:r>
              <a:rPr lang="en-US" dirty="0"/>
              <a:t>(g) + </a:t>
            </a:r>
            <a:r>
              <a:rPr lang="en-US" dirty="0" smtClean="0"/>
              <a:t>1½ H</a:t>
            </a:r>
            <a:r>
              <a:rPr lang="en-US" baseline="-25000" dirty="0" smtClean="0"/>
              <a:t>2</a:t>
            </a:r>
            <a:r>
              <a:rPr lang="en-US" dirty="0"/>
              <a:t>(g) </a:t>
            </a:r>
            <a:r>
              <a:rPr lang="en-US" dirty="0">
                <a:sym typeface="Wingdings"/>
              </a:rPr>
              <a:t> </a:t>
            </a:r>
            <a:r>
              <a:rPr lang="en-US" dirty="0" smtClean="0">
                <a:sym typeface="Wingdings"/>
              </a:rPr>
              <a:t>NH</a:t>
            </a:r>
            <a:r>
              <a:rPr lang="en-US" baseline="-25000" dirty="0" smtClean="0">
                <a:sym typeface="Wingdings"/>
              </a:rPr>
              <a:t>3</a:t>
            </a:r>
            <a:r>
              <a:rPr lang="en-US" dirty="0" smtClean="0">
                <a:sym typeface="Wingdings"/>
              </a:rPr>
              <a:t> </a:t>
            </a:r>
            <a:r>
              <a:rPr lang="en-US" dirty="0">
                <a:sym typeface="Wingdings"/>
              </a:rPr>
              <a:t>(g)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a:rPr>
              <a:t>ΔH =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a:rPr>
              <a:t>_____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a:rPr>
              <a:t>kJmol</a:t>
            </a:r>
            <a:r>
              <a:rPr lang="en-US" b="1" baseline="30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a:rPr>
              <a:t>-1</a:t>
            </a:r>
          </a:p>
          <a:p>
            <a:pPr marL="0" indent="0">
              <a:buNone/>
            </a:pPr>
            <a:endParaRPr lang="en-US" dirty="0" smtClean="0">
              <a:sym typeface="Wingdings"/>
            </a:endParaRPr>
          </a:p>
          <a:p>
            <a:pPr marL="0" indent="0">
              <a:buNone/>
            </a:pPr>
            <a:r>
              <a:rPr lang="en-US" dirty="0" smtClean="0">
                <a:sym typeface="Wingdings"/>
              </a:rPr>
              <a:t>½N</a:t>
            </a:r>
            <a:r>
              <a:rPr lang="en-US" baseline="-25000" dirty="0" smtClean="0">
                <a:sym typeface="Wingdings"/>
              </a:rPr>
              <a:t>2</a:t>
            </a:r>
            <a:r>
              <a:rPr lang="en-US" dirty="0" smtClean="0">
                <a:sym typeface="Wingdings"/>
              </a:rPr>
              <a:t>O</a:t>
            </a:r>
            <a:r>
              <a:rPr lang="en-US" baseline="-25000" dirty="0" smtClean="0">
                <a:sym typeface="Wingdings"/>
              </a:rPr>
              <a:t>4</a:t>
            </a:r>
            <a:r>
              <a:rPr lang="en-US" dirty="0" smtClean="0">
                <a:sym typeface="Wingdings"/>
              </a:rPr>
              <a:t> </a:t>
            </a:r>
            <a:r>
              <a:rPr lang="en-US" dirty="0">
                <a:sym typeface="Wingdings"/>
              </a:rPr>
              <a:t>(g) </a:t>
            </a:r>
            <a:r>
              <a:rPr lang="en-US" dirty="0" smtClean="0">
                <a:sym typeface="Wingdings"/>
              </a:rPr>
              <a:t> NO</a:t>
            </a:r>
            <a:r>
              <a:rPr lang="en-US" baseline="-25000" dirty="0" smtClean="0">
                <a:sym typeface="Wingdings"/>
              </a:rPr>
              <a:t>2</a:t>
            </a:r>
            <a:r>
              <a:rPr lang="en-US" dirty="0" smtClean="0">
                <a:sym typeface="Wingdings"/>
              </a:rPr>
              <a:t> </a:t>
            </a:r>
            <a:r>
              <a:rPr lang="en-US" dirty="0">
                <a:sym typeface="Wingdings"/>
              </a:rPr>
              <a:t>(g)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a:rPr>
              <a:t>ΔH =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a:rPr>
              <a:t>______ kJmol</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a:rPr>
              <a:t>-</a:t>
            </a:r>
            <a:r>
              <a:rPr lang="en-US" b="1" baseline="30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a:rPr>
              <a:t>1</a:t>
            </a:r>
          </a:p>
          <a:p>
            <a:pPr marL="0" indent="0">
              <a:buNone/>
            </a:pPr>
            <a:endParaRPr lang="en-US" dirty="0"/>
          </a:p>
        </p:txBody>
      </p:sp>
    </p:spTree>
    <p:extLst>
      <p:ext uri="{BB962C8B-B14F-4D97-AF65-F5344CB8AC3E}">
        <p14:creationId xmlns:p14="http://schemas.microsoft.com/office/powerpoint/2010/main" val="42104232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AfL</a:t>
            </a:r>
            <a:r>
              <a:rPr lang="en-US" dirty="0" smtClean="0"/>
              <a:t> Quiz – Part 1 </a:t>
            </a:r>
            <a:r>
              <a:rPr lang="en-US" dirty="0" err="1" smtClean="0"/>
              <a:t>ΔH</a:t>
            </a:r>
            <a:r>
              <a:rPr lang="en-US" baseline="-25000" dirty="0" err="1" smtClean="0"/>
              <a:t>r</a:t>
            </a:r>
            <a:r>
              <a:rPr lang="en-US" dirty="0" smtClean="0"/>
              <a:t> </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Two enthalpy changes of reaction are shown below:</a:t>
            </a:r>
          </a:p>
          <a:p>
            <a:pPr marL="0" indent="0">
              <a:buNone/>
            </a:pPr>
            <a:r>
              <a:rPr lang="en-US" dirty="0" smtClean="0"/>
              <a:t>N</a:t>
            </a:r>
            <a:r>
              <a:rPr lang="en-US" baseline="-25000" dirty="0" smtClean="0"/>
              <a:t>2</a:t>
            </a:r>
            <a:r>
              <a:rPr lang="en-US" dirty="0" smtClean="0"/>
              <a:t>(g) + 3H</a:t>
            </a:r>
            <a:r>
              <a:rPr lang="en-US" baseline="-25000" dirty="0" smtClean="0"/>
              <a:t>2</a:t>
            </a:r>
            <a:r>
              <a:rPr lang="en-US" dirty="0" smtClean="0"/>
              <a:t>(g) </a:t>
            </a:r>
            <a:r>
              <a:rPr lang="en-US" dirty="0" smtClean="0">
                <a:sym typeface="Wingdings"/>
              </a:rPr>
              <a:t> 2NH</a:t>
            </a:r>
            <a:r>
              <a:rPr lang="en-US" baseline="-25000" dirty="0" smtClean="0">
                <a:sym typeface="Wingdings"/>
              </a:rPr>
              <a:t>3</a:t>
            </a:r>
            <a:r>
              <a:rPr lang="en-US" dirty="0" smtClean="0">
                <a:sym typeface="Wingdings"/>
              </a:rPr>
              <a:t> (g) ΔH = -92 kJmol</a:t>
            </a:r>
            <a:r>
              <a:rPr lang="en-US" baseline="30000" dirty="0" smtClean="0">
                <a:sym typeface="Wingdings"/>
              </a:rPr>
              <a:t>-1</a:t>
            </a:r>
            <a:endParaRPr lang="en-US" baseline="30000" dirty="0">
              <a:sym typeface="Wingdings"/>
            </a:endParaRPr>
          </a:p>
          <a:p>
            <a:pPr marL="0" indent="0">
              <a:buNone/>
            </a:pPr>
            <a:endParaRPr lang="en-US" dirty="0" smtClean="0">
              <a:sym typeface="Wingdings"/>
            </a:endParaRPr>
          </a:p>
          <a:p>
            <a:pPr marL="0" indent="0">
              <a:buNone/>
            </a:pPr>
            <a:r>
              <a:rPr lang="en-US" dirty="0" smtClean="0">
                <a:sym typeface="Wingdings"/>
              </a:rPr>
              <a:t>N</a:t>
            </a:r>
            <a:r>
              <a:rPr lang="en-US" baseline="-25000" dirty="0" smtClean="0">
                <a:sym typeface="Wingdings"/>
              </a:rPr>
              <a:t>2</a:t>
            </a:r>
            <a:r>
              <a:rPr lang="en-US" dirty="0" smtClean="0">
                <a:sym typeface="Wingdings"/>
              </a:rPr>
              <a:t>O</a:t>
            </a:r>
            <a:r>
              <a:rPr lang="en-US" baseline="-25000" dirty="0" smtClean="0">
                <a:sym typeface="Wingdings"/>
              </a:rPr>
              <a:t>4</a:t>
            </a:r>
            <a:r>
              <a:rPr lang="en-US" dirty="0" smtClean="0">
                <a:sym typeface="Wingdings"/>
              </a:rPr>
              <a:t> (g)  2NO</a:t>
            </a:r>
            <a:r>
              <a:rPr lang="en-US" baseline="-25000" dirty="0" smtClean="0">
                <a:sym typeface="Wingdings"/>
              </a:rPr>
              <a:t>2</a:t>
            </a:r>
            <a:r>
              <a:rPr lang="en-US" dirty="0" smtClean="0">
                <a:sym typeface="Wingdings"/>
              </a:rPr>
              <a:t> (g) </a:t>
            </a:r>
            <a:r>
              <a:rPr lang="en-US" dirty="0">
                <a:sym typeface="Wingdings"/>
              </a:rPr>
              <a:t>ΔH = </a:t>
            </a:r>
            <a:r>
              <a:rPr lang="en-US" dirty="0" smtClean="0">
                <a:sym typeface="Wingdings"/>
              </a:rPr>
              <a:t>+58 </a:t>
            </a:r>
            <a:r>
              <a:rPr lang="en-US" dirty="0">
                <a:sym typeface="Wingdings"/>
              </a:rPr>
              <a:t>kJmol-</a:t>
            </a:r>
            <a:r>
              <a:rPr lang="en-US" baseline="30000" dirty="0">
                <a:sym typeface="Wingdings"/>
              </a:rPr>
              <a:t>1</a:t>
            </a:r>
          </a:p>
          <a:p>
            <a:pPr marL="0" indent="0">
              <a:buNone/>
            </a:pPr>
            <a:endParaRPr lang="en-US" dirty="0" smtClean="0"/>
          </a:p>
          <a:p>
            <a:pPr marL="0" indent="0">
              <a:buNone/>
            </a:pPr>
            <a:r>
              <a:rPr lang="en-US" b="1" dirty="0" smtClean="0"/>
              <a:t>What is the enthalpy change of reaction for:</a:t>
            </a:r>
          </a:p>
          <a:p>
            <a:pPr marL="0" indent="0">
              <a:buNone/>
            </a:pPr>
            <a:r>
              <a:rPr lang="en-US" dirty="0" smtClean="0"/>
              <a:t>½N</a:t>
            </a:r>
            <a:r>
              <a:rPr lang="en-US" baseline="-25000" dirty="0" smtClean="0"/>
              <a:t>2</a:t>
            </a:r>
            <a:r>
              <a:rPr lang="en-US" dirty="0"/>
              <a:t>(g) + </a:t>
            </a:r>
            <a:r>
              <a:rPr lang="en-US" dirty="0" smtClean="0"/>
              <a:t>1½ H</a:t>
            </a:r>
            <a:r>
              <a:rPr lang="en-US" baseline="-25000" dirty="0" smtClean="0"/>
              <a:t>2</a:t>
            </a:r>
            <a:r>
              <a:rPr lang="en-US" dirty="0"/>
              <a:t>(g) </a:t>
            </a:r>
            <a:r>
              <a:rPr lang="en-US" dirty="0">
                <a:sym typeface="Wingdings"/>
              </a:rPr>
              <a:t> </a:t>
            </a:r>
            <a:r>
              <a:rPr lang="en-US" dirty="0" smtClean="0">
                <a:sym typeface="Wingdings"/>
              </a:rPr>
              <a:t>NH</a:t>
            </a:r>
            <a:r>
              <a:rPr lang="en-US" baseline="-25000" dirty="0" smtClean="0">
                <a:sym typeface="Wingdings"/>
              </a:rPr>
              <a:t>3</a:t>
            </a:r>
            <a:r>
              <a:rPr lang="en-US" dirty="0" smtClean="0">
                <a:sym typeface="Wingdings"/>
              </a:rPr>
              <a:t> </a:t>
            </a:r>
            <a:r>
              <a:rPr lang="en-US" dirty="0">
                <a:sym typeface="Wingdings"/>
              </a:rPr>
              <a:t>(g)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a:rPr>
              <a:t>ΔH =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a:rPr>
              <a:t>-46 kJmol</a:t>
            </a:r>
            <a:r>
              <a:rPr lang="en-US" b="1" baseline="30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a:rPr>
              <a:t>-1</a:t>
            </a:r>
            <a:endParaRPr lang="en-US" b="1" baseline="30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a:endParaRPr>
          </a:p>
          <a:p>
            <a:pPr marL="0" indent="0">
              <a:buNone/>
            </a:pPr>
            <a:endParaRPr lang="en-US" dirty="0" smtClean="0">
              <a:sym typeface="Wingdings"/>
            </a:endParaRPr>
          </a:p>
          <a:p>
            <a:pPr marL="0" indent="0">
              <a:buNone/>
            </a:pPr>
            <a:r>
              <a:rPr lang="en-US" dirty="0" smtClean="0">
                <a:sym typeface="Wingdings"/>
              </a:rPr>
              <a:t>½N</a:t>
            </a:r>
            <a:r>
              <a:rPr lang="en-US" baseline="-25000" dirty="0" smtClean="0">
                <a:sym typeface="Wingdings"/>
              </a:rPr>
              <a:t>2</a:t>
            </a:r>
            <a:r>
              <a:rPr lang="en-US" dirty="0" smtClean="0">
                <a:sym typeface="Wingdings"/>
              </a:rPr>
              <a:t>O</a:t>
            </a:r>
            <a:r>
              <a:rPr lang="en-US" baseline="-25000" dirty="0" smtClean="0">
                <a:sym typeface="Wingdings"/>
              </a:rPr>
              <a:t>4</a:t>
            </a:r>
            <a:r>
              <a:rPr lang="en-US" dirty="0" smtClean="0">
                <a:sym typeface="Wingdings"/>
              </a:rPr>
              <a:t> </a:t>
            </a:r>
            <a:r>
              <a:rPr lang="en-US" dirty="0">
                <a:sym typeface="Wingdings"/>
              </a:rPr>
              <a:t>(g) </a:t>
            </a:r>
            <a:r>
              <a:rPr lang="en-US" dirty="0" smtClean="0">
                <a:sym typeface="Wingdings"/>
              </a:rPr>
              <a:t> NO</a:t>
            </a:r>
            <a:r>
              <a:rPr lang="en-US" baseline="-25000" dirty="0" smtClean="0">
                <a:sym typeface="Wingdings"/>
              </a:rPr>
              <a:t>2</a:t>
            </a:r>
            <a:r>
              <a:rPr lang="en-US" dirty="0" smtClean="0">
                <a:sym typeface="Wingdings"/>
              </a:rPr>
              <a:t> </a:t>
            </a:r>
            <a:r>
              <a:rPr lang="en-US" dirty="0">
                <a:sym typeface="Wingdings"/>
              </a:rPr>
              <a:t>(g)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a:rPr>
              <a:t>ΔH =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a:rPr>
              <a:t>+29 kJmol</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a:rPr>
              <a:t>-</a:t>
            </a:r>
            <a:r>
              <a:rPr lang="en-US" b="1" baseline="30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a:rPr>
              <a:t>1</a:t>
            </a:r>
          </a:p>
          <a:p>
            <a:pPr marL="0" indent="0">
              <a:buNone/>
            </a:pPr>
            <a:endParaRPr lang="en-US" dirty="0"/>
          </a:p>
        </p:txBody>
      </p:sp>
    </p:spTree>
    <p:extLst>
      <p:ext uri="{BB962C8B-B14F-4D97-AF65-F5344CB8AC3E}">
        <p14:creationId xmlns:p14="http://schemas.microsoft.com/office/powerpoint/2010/main" val="1575576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 part 2</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The </a:t>
            </a:r>
            <a:r>
              <a:rPr lang="en-US" b="1" dirty="0" smtClean="0">
                <a:ln w="1905"/>
                <a:effectLst>
                  <a:innerShdw blurRad="69850" dist="43180" dir="5400000">
                    <a:srgbClr val="000000">
                      <a:alpha val="65000"/>
                    </a:srgbClr>
                  </a:innerShdw>
                </a:effectLst>
              </a:rPr>
              <a:t>standard enthalpy change of combustion </a:t>
            </a:r>
            <a:r>
              <a:rPr lang="en-US" b="1" dirty="0" err="1" smtClean="0">
                <a:ln w="1905"/>
                <a:effectLst>
                  <a:innerShdw blurRad="69850" dist="43180" dir="5400000">
                    <a:srgbClr val="000000">
                      <a:alpha val="65000"/>
                    </a:srgbClr>
                  </a:innerShdw>
                </a:effectLst>
              </a:rPr>
              <a:t>ΔH</a:t>
            </a:r>
            <a:r>
              <a:rPr lang="en-US" b="1" baseline="-25000" dirty="0" err="1" smtClean="0">
                <a:ln w="1905"/>
                <a:effectLst>
                  <a:innerShdw blurRad="69850" dist="43180" dir="5400000">
                    <a:srgbClr val="000000">
                      <a:alpha val="65000"/>
                    </a:srgbClr>
                  </a:innerShdw>
                </a:effectLst>
              </a:rPr>
              <a:t>c</a:t>
            </a:r>
            <a:r>
              <a:rPr lang="en-US" dirty="0" smtClean="0"/>
              <a:t> is the enthalpy change that takes place when one mole of a substance reacts completely with oxygen under standard conditions, all reactants and products being in their standard states.</a:t>
            </a:r>
          </a:p>
          <a:p>
            <a:pPr marL="0" indent="0">
              <a:buNone/>
            </a:pPr>
            <a:endParaRPr lang="en-US" dirty="0" smtClean="0"/>
          </a:p>
          <a:p>
            <a:pPr marL="0" indent="0">
              <a:buNone/>
            </a:pPr>
            <a:r>
              <a:rPr lang="en-US" dirty="0" smtClean="0"/>
              <a:t>C</a:t>
            </a:r>
            <a:r>
              <a:rPr lang="en-US" baseline="-25000" dirty="0" smtClean="0"/>
              <a:t>2</a:t>
            </a:r>
            <a:r>
              <a:rPr lang="en-US" dirty="0" smtClean="0"/>
              <a:t>H</a:t>
            </a:r>
            <a:r>
              <a:rPr lang="en-US" baseline="-25000" dirty="0" smtClean="0"/>
              <a:t>6</a:t>
            </a:r>
            <a:r>
              <a:rPr lang="en-US" dirty="0" smtClean="0"/>
              <a:t>(g) + 3½ O</a:t>
            </a:r>
            <a:r>
              <a:rPr lang="en-US" baseline="-25000" dirty="0" smtClean="0"/>
              <a:t>2</a:t>
            </a:r>
            <a:r>
              <a:rPr lang="en-US" dirty="0" smtClean="0"/>
              <a:t> (g) </a:t>
            </a:r>
            <a:r>
              <a:rPr lang="en-US" dirty="0" smtClean="0">
                <a:sym typeface="Wingdings"/>
              </a:rPr>
              <a:t> 2CO</a:t>
            </a:r>
            <a:r>
              <a:rPr lang="en-US" baseline="-25000" dirty="0" smtClean="0">
                <a:sym typeface="Wingdings"/>
              </a:rPr>
              <a:t>2</a:t>
            </a:r>
            <a:r>
              <a:rPr lang="en-US" dirty="0" smtClean="0">
                <a:sym typeface="Wingdings"/>
              </a:rPr>
              <a:t>(g) + 3H</a:t>
            </a:r>
            <a:r>
              <a:rPr lang="en-US" baseline="-25000" dirty="0" smtClean="0">
                <a:sym typeface="Wingdings"/>
              </a:rPr>
              <a:t>2</a:t>
            </a:r>
            <a:r>
              <a:rPr lang="en-US" dirty="0" smtClean="0">
                <a:sym typeface="Wingdings"/>
              </a:rPr>
              <a:t>O(l) </a:t>
            </a:r>
          </a:p>
          <a:p>
            <a:pPr marL="0" indent="0">
              <a:buNone/>
            </a:pPr>
            <a:endParaRPr lang="en-US" dirty="0" smtClean="0">
              <a:sym typeface="Wingdings"/>
            </a:endParaRPr>
          </a:p>
          <a:p>
            <a:pPr marL="0" indent="0">
              <a:buNone/>
            </a:pPr>
            <a:r>
              <a:rPr lang="en-US" dirty="0" err="1" smtClean="0">
                <a:sym typeface="Wingdings"/>
              </a:rPr>
              <a:t>ΔH</a:t>
            </a:r>
            <a:r>
              <a:rPr lang="en-US" baseline="-25000" dirty="0" err="1" smtClean="0">
                <a:sym typeface="Wingdings"/>
              </a:rPr>
              <a:t>c</a:t>
            </a:r>
            <a:r>
              <a:rPr lang="en-US" dirty="0" smtClean="0">
                <a:sym typeface="Wingdings"/>
              </a:rPr>
              <a:t> = -1560 kJmol</a:t>
            </a:r>
            <a:r>
              <a:rPr lang="en-US" baseline="30000" dirty="0" smtClean="0">
                <a:sym typeface="Wingdings"/>
              </a:rPr>
              <a:t>-1</a:t>
            </a:r>
          </a:p>
          <a:p>
            <a:pPr marL="0" indent="0">
              <a:buNone/>
            </a:pPr>
            <a:endParaRPr lang="en-US" dirty="0"/>
          </a:p>
        </p:txBody>
      </p:sp>
      <p:sp>
        <p:nvSpPr>
          <p:cNvPr id="4" name="TextBox 3"/>
          <p:cNvSpPr txBox="1"/>
          <p:nvPr/>
        </p:nvSpPr>
        <p:spPr>
          <a:xfrm rot="5400000">
            <a:off x="8151997" y="1546231"/>
            <a:ext cx="349074" cy="338554"/>
          </a:xfrm>
          <a:prstGeom prst="rect">
            <a:avLst/>
          </a:prstGeom>
          <a:noFill/>
        </p:spPr>
        <p:txBody>
          <a:bodyPr wrap="none" rtlCol="0">
            <a:spAutoFit/>
          </a:bodyPr>
          <a:lstStyle/>
          <a:p>
            <a:r>
              <a:rPr lang="en-US" sz="1600" b="1" dirty="0" err="1" smtClean="0">
                <a:ln w="1905"/>
                <a:effectLst>
                  <a:innerShdw blurRad="69850" dist="43180" dir="5400000">
                    <a:srgbClr val="000000">
                      <a:alpha val="65000"/>
                    </a:srgbClr>
                  </a:innerShdw>
                </a:effectLst>
              </a:rPr>
              <a:t>Φ</a:t>
            </a:r>
            <a:endParaRPr lang="en-US" sz="1600" b="1" dirty="0">
              <a:ln w="1905"/>
              <a:effectLst>
                <a:innerShdw blurRad="69850" dist="43180" dir="5400000">
                  <a:srgbClr val="000000">
                    <a:alpha val="65000"/>
                  </a:srgbClr>
                </a:innerShdw>
              </a:effectLst>
            </a:endParaRPr>
          </a:p>
        </p:txBody>
      </p:sp>
      <p:sp>
        <p:nvSpPr>
          <p:cNvPr id="5" name="TextBox 4"/>
          <p:cNvSpPr txBox="1"/>
          <p:nvPr/>
        </p:nvSpPr>
        <p:spPr>
          <a:xfrm rot="5400000">
            <a:off x="924530" y="5181563"/>
            <a:ext cx="349074" cy="338554"/>
          </a:xfrm>
          <a:prstGeom prst="rect">
            <a:avLst/>
          </a:prstGeom>
          <a:noFill/>
        </p:spPr>
        <p:txBody>
          <a:bodyPr wrap="none" rtlCol="0">
            <a:spAutoFit/>
          </a:bodyPr>
          <a:lstStyle/>
          <a:p>
            <a:r>
              <a:rPr lang="en-US" sz="1600" b="1" dirty="0" err="1" smtClean="0">
                <a:ln w="1905"/>
                <a:effectLst>
                  <a:innerShdw blurRad="69850" dist="43180" dir="5400000">
                    <a:srgbClr val="000000">
                      <a:alpha val="65000"/>
                    </a:srgbClr>
                  </a:innerShdw>
                </a:effectLst>
              </a:rPr>
              <a:t>Φ</a:t>
            </a:r>
            <a:endParaRPr lang="en-US" sz="1600" b="1" dirty="0">
              <a:ln w="1905"/>
              <a:effectLst>
                <a:innerShdw blurRad="69850" dist="43180" dir="5400000">
                  <a:srgbClr val="000000">
                    <a:alpha val="65000"/>
                  </a:srgbClr>
                </a:innerShdw>
              </a:effectLst>
            </a:endParaRPr>
          </a:p>
        </p:txBody>
      </p:sp>
      <p:pic>
        <p:nvPicPr>
          <p:cNvPr id="6" name="Picture 5" descr="BU00525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41" y="212304"/>
            <a:ext cx="1348920" cy="1205334"/>
          </a:xfrm>
          <a:prstGeom prst="rect">
            <a:avLst/>
          </a:prstGeom>
        </p:spPr>
      </p:pic>
    </p:spTree>
    <p:extLst>
      <p:ext uri="{BB962C8B-B14F-4D97-AF65-F5344CB8AC3E}">
        <p14:creationId xmlns:p14="http://schemas.microsoft.com/office/powerpoint/2010/main" val="19155839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AfL</a:t>
            </a:r>
            <a:r>
              <a:rPr lang="en-US" dirty="0" smtClean="0"/>
              <a:t> Quiz part 2- </a:t>
            </a:r>
            <a:r>
              <a:rPr lang="en-US" dirty="0" err="1" smtClean="0"/>
              <a:t>ΔH</a:t>
            </a:r>
            <a:r>
              <a:rPr lang="en-US" baseline="-25000" dirty="0" err="1" smtClean="0"/>
              <a:t>c</a:t>
            </a:r>
            <a:endParaRPr lang="en-US" baseline="-25000" dirty="0"/>
          </a:p>
        </p:txBody>
      </p:sp>
      <p:sp>
        <p:nvSpPr>
          <p:cNvPr id="3" name="Content Placeholder 2"/>
          <p:cNvSpPr>
            <a:spLocks noGrp="1"/>
          </p:cNvSpPr>
          <p:nvPr>
            <p:ph idx="1"/>
          </p:nvPr>
        </p:nvSpPr>
        <p:spPr/>
        <p:txBody>
          <a:bodyPr/>
          <a:lstStyle/>
          <a:p>
            <a:pPr marL="0" indent="0">
              <a:buNone/>
            </a:pPr>
            <a:r>
              <a:rPr lang="en-US" dirty="0" smtClean="0"/>
              <a:t>Write equations for the change that occurs during the enthalpy change of combustion for each of the following compounds</a:t>
            </a:r>
          </a:p>
          <a:p>
            <a:pPr marL="571500" indent="-571500">
              <a:buAutoNum type="romanLcParenR"/>
            </a:pPr>
            <a:r>
              <a:rPr lang="en-US" dirty="0" smtClean="0"/>
              <a:t>CH</a:t>
            </a:r>
            <a:r>
              <a:rPr lang="en-US" baseline="-25000" dirty="0" smtClean="0"/>
              <a:t>4</a:t>
            </a:r>
            <a:r>
              <a:rPr lang="en-US" dirty="0" smtClean="0"/>
              <a:t>(g)</a:t>
            </a:r>
          </a:p>
          <a:p>
            <a:pPr marL="571500" indent="-571500">
              <a:buAutoNum type="romanLcParenR"/>
            </a:pPr>
            <a:r>
              <a:rPr lang="en-US" dirty="0" smtClean="0"/>
              <a:t>C</a:t>
            </a:r>
            <a:r>
              <a:rPr lang="en-US" baseline="-25000" dirty="0" smtClean="0"/>
              <a:t>3</a:t>
            </a:r>
            <a:r>
              <a:rPr lang="en-US" dirty="0" smtClean="0"/>
              <a:t>H</a:t>
            </a:r>
            <a:r>
              <a:rPr lang="en-US" baseline="-25000" dirty="0" smtClean="0"/>
              <a:t>8</a:t>
            </a:r>
            <a:r>
              <a:rPr lang="en-US" dirty="0" smtClean="0"/>
              <a:t>(g)</a:t>
            </a:r>
          </a:p>
          <a:p>
            <a:pPr marL="571500" indent="-571500">
              <a:buAutoNum type="romanLcParenR"/>
            </a:pPr>
            <a:r>
              <a:rPr lang="en-US" dirty="0" smtClean="0"/>
              <a:t>CS</a:t>
            </a:r>
            <a:r>
              <a:rPr lang="en-US" baseline="-25000" dirty="0" smtClean="0"/>
              <a:t>2</a:t>
            </a:r>
            <a:r>
              <a:rPr lang="en-US" dirty="0" smtClean="0"/>
              <a:t>(l)</a:t>
            </a:r>
          </a:p>
          <a:p>
            <a:pPr marL="571500" indent="-571500">
              <a:buAutoNum type="romanLcParenR"/>
            </a:pPr>
            <a:r>
              <a:rPr lang="en-US" dirty="0" smtClean="0"/>
              <a:t>CH</a:t>
            </a:r>
            <a:r>
              <a:rPr lang="en-US" baseline="-25000" dirty="0" smtClean="0"/>
              <a:t>3</a:t>
            </a:r>
            <a:r>
              <a:rPr lang="en-US" dirty="0" smtClean="0"/>
              <a:t>OH(l)</a:t>
            </a:r>
          </a:p>
          <a:p>
            <a:pPr marL="571500" indent="-571500">
              <a:buAutoNum type="romanLcParenR"/>
            </a:pPr>
            <a:r>
              <a:rPr lang="en-US" dirty="0" smtClean="0"/>
              <a:t>C</a:t>
            </a:r>
            <a:r>
              <a:rPr lang="en-US" baseline="-25000" dirty="0" smtClean="0"/>
              <a:t>2</a:t>
            </a:r>
            <a:r>
              <a:rPr lang="en-US" dirty="0" smtClean="0"/>
              <a:t>H</a:t>
            </a:r>
            <a:r>
              <a:rPr lang="en-US" baseline="-25000" dirty="0" smtClean="0"/>
              <a:t>5</a:t>
            </a:r>
            <a:r>
              <a:rPr lang="en-US" dirty="0" smtClean="0"/>
              <a:t>OH(l)</a:t>
            </a:r>
            <a:endParaRPr lang="en-US" dirty="0"/>
          </a:p>
        </p:txBody>
      </p:sp>
    </p:spTree>
    <p:extLst>
      <p:ext uri="{BB962C8B-B14F-4D97-AF65-F5344CB8AC3E}">
        <p14:creationId xmlns:p14="http://schemas.microsoft.com/office/powerpoint/2010/main" val="30455924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AfL</a:t>
            </a:r>
            <a:r>
              <a:rPr lang="en-US" dirty="0" smtClean="0"/>
              <a:t> Quiz part 2- </a:t>
            </a:r>
            <a:r>
              <a:rPr lang="en-US" dirty="0" err="1" smtClean="0"/>
              <a:t>ΔH</a:t>
            </a:r>
            <a:r>
              <a:rPr lang="en-US" baseline="-25000" dirty="0" err="1" smtClean="0"/>
              <a:t>c</a:t>
            </a:r>
            <a:endParaRPr lang="en-US" baseline="-25000" dirty="0"/>
          </a:p>
        </p:txBody>
      </p:sp>
      <p:sp>
        <p:nvSpPr>
          <p:cNvPr id="3" name="Content Placeholder 2"/>
          <p:cNvSpPr>
            <a:spLocks noGrp="1"/>
          </p:cNvSpPr>
          <p:nvPr>
            <p:ph idx="1"/>
          </p:nvPr>
        </p:nvSpPr>
        <p:spPr/>
        <p:txBody>
          <a:bodyPr/>
          <a:lstStyle/>
          <a:p>
            <a:pPr marL="0" indent="0">
              <a:buNone/>
            </a:pPr>
            <a:r>
              <a:rPr lang="en-US" dirty="0" smtClean="0"/>
              <a:t>Write equations for the change that occurs during the enthalpy change of combustion for each of the following compounds</a:t>
            </a:r>
          </a:p>
          <a:p>
            <a:pPr marL="571500" indent="-571500">
              <a:buAutoNum type="romanLcParenR"/>
            </a:pPr>
            <a:r>
              <a:rPr lang="en-US" dirty="0" smtClean="0"/>
              <a:t>CH</a:t>
            </a:r>
            <a:r>
              <a:rPr lang="en-US" baseline="-25000" dirty="0" smtClean="0"/>
              <a:t>4</a:t>
            </a:r>
            <a:r>
              <a:rPr lang="en-US" dirty="0" smtClean="0"/>
              <a:t>(g) + 2O</a:t>
            </a:r>
            <a:r>
              <a:rPr lang="en-US" baseline="-25000" dirty="0" smtClean="0"/>
              <a:t>2</a:t>
            </a:r>
            <a:r>
              <a:rPr lang="en-US" dirty="0" smtClean="0"/>
              <a:t>(g)</a:t>
            </a:r>
            <a:r>
              <a:rPr lang="en-US" dirty="0" smtClean="0">
                <a:sym typeface="Wingdings" pitchFamily="2" charset="2"/>
              </a:rPr>
              <a:t> CO</a:t>
            </a:r>
            <a:r>
              <a:rPr lang="en-US" baseline="-25000" dirty="0" smtClean="0">
                <a:sym typeface="Wingdings" pitchFamily="2" charset="2"/>
              </a:rPr>
              <a:t>2</a:t>
            </a:r>
            <a:r>
              <a:rPr lang="en-US" dirty="0" smtClean="0">
                <a:sym typeface="Wingdings" pitchFamily="2" charset="2"/>
              </a:rPr>
              <a:t>(g) + 2H</a:t>
            </a:r>
            <a:r>
              <a:rPr lang="en-US" baseline="-25000" dirty="0" smtClean="0">
                <a:sym typeface="Wingdings" pitchFamily="2" charset="2"/>
              </a:rPr>
              <a:t>2</a:t>
            </a:r>
            <a:r>
              <a:rPr lang="en-US" dirty="0" smtClean="0">
                <a:sym typeface="Wingdings" pitchFamily="2" charset="2"/>
              </a:rPr>
              <a:t>O(l)</a:t>
            </a:r>
            <a:endParaRPr lang="en-US" dirty="0" smtClean="0"/>
          </a:p>
          <a:p>
            <a:pPr marL="571500" indent="-571500">
              <a:buAutoNum type="romanLcParenR"/>
            </a:pPr>
            <a:r>
              <a:rPr lang="en-US" dirty="0" smtClean="0"/>
              <a:t>C</a:t>
            </a:r>
            <a:r>
              <a:rPr lang="en-US" baseline="-25000" dirty="0" smtClean="0"/>
              <a:t>3</a:t>
            </a:r>
            <a:r>
              <a:rPr lang="en-US" dirty="0" smtClean="0"/>
              <a:t>H</a:t>
            </a:r>
            <a:r>
              <a:rPr lang="en-US" baseline="-25000" dirty="0" smtClean="0"/>
              <a:t>8</a:t>
            </a:r>
            <a:r>
              <a:rPr lang="en-US" dirty="0" smtClean="0"/>
              <a:t>(g) + 5O</a:t>
            </a:r>
            <a:r>
              <a:rPr lang="en-US" baseline="-25000" dirty="0" smtClean="0"/>
              <a:t>2</a:t>
            </a:r>
            <a:r>
              <a:rPr lang="en-US" dirty="0" smtClean="0"/>
              <a:t>(g)</a:t>
            </a:r>
            <a:r>
              <a:rPr lang="en-US" dirty="0" smtClean="0">
                <a:sym typeface="Wingdings" pitchFamily="2" charset="2"/>
              </a:rPr>
              <a:t> 3CO</a:t>
            </a:r>
            <a:r>
              <a:rPr lang="en-US" baseline="-25000" dirty="0" smtClean="0">
                <a:sym typeface="Wingdings" pitchFamily="2" charset="2"/>
              </a:rPr>
              <a:t>2</a:t>
            </a:r>
            <a:r>
              <a:rPr lang="en-US" dirty="0" smtClean="0">
                <a:sym typeface="Wingdings" pitchFamily="2" charset="2"/>
              </a:rPr>
              <a:t>(g) + 4H</a:t>
            </a:r>
            <a:r>
              <a:rPr lang="en-US" baseline="-25000" dirty="0" smtClean="0">
                <a:sym typeface="Wingdings" pitchFamily="2" charset="2"/>
              </a:rPr>
              <a:t>2</a:t>
            </a:r>
            <a:r>
              <a:rPr lang="en-US" dirty="0" smtClean="0">
                <a:sym typeface="Wingdings" pitchFamily="2" charset="2"/>
              </a:rPr>
              <a:t>O(l)</a:t>
            </a:r>
            <a:endParaRPr lang="en-US" dirty="0" smtClean="0"/>
          </a:p>
          <a:p>
            <a:pPr marL="571500" indent="-571500">
              <a:buAutoNum type="romanLcParenR"/>
            </a:pPr>
            <a:r>
              <a:rPr lang="en-US" dirty="0" smtClean="0"/>
              <a:t>CS</a:t>
            </a:r>
            <a:r>
              <a:rPr lang="en-US" baseline="-25000" dirty="0" smtClean="0"/>
              <a:t>2</a:t>
            </a:r>
            <a:r>
              <a:rPr lang="en-US" dirty="0" smtClean="0"/>
              <a:t>(l) + 3O</a:t>
            </a:r>
            <a:r>
              <a:rPr lang="en-US" baseline="-25000" dirty="0" smtClean="0"/>
              <a:t>2</a:t>
            </a:r>
            <a:r>
              <a:rPr lang="en-US" dirty="0" smtClean="0"/>
              <a:t>(g) </a:t>
            </a:r>
            <a:r>
              <a:rPr lang="en-US" dirty="0" smtClean="0">
                <a:sym typeface="Wingdings" pitchFamily="2" charset="2"/>
              </a:rPr>
              <a:t> CO</a:t>
            </a:r>
            <a:r>
              <a:rPr lang="en-US" baseline="-25000" dirty="0" smtClean="0">
                <a:sym typeface="Wingdings" pitchFamily="2" charset="2"/>
              </a:rPr>
              <a:t>2</a:t>
            </a:r>
            <a:r>
              <a:rPr lang="en-US" dirty="0" smtClean="0">
                <a:sym typeface="Wingdings" pitchFamily="2" charset="2"/>
              </a:rPr>
              <a:t>(g) + 2SO</a:t>
            </a:r>
            <a:r>
              <a:rPr lang="en-US" baseline="-25000" dirty="0" smtClean="0">
                <a:sym typeface="Wingdings" pitchFamily="2" charset="2"/>
              </a:rPr>
              <a:t>2</a:t>
            </a:r>
            <a:r>
              <a:rPr lang="en-US" dirty="0" smtClean="0">
                <a:sym typeface="Wingdings" pitchFamily="2" charset="2"/>
              </a:rPr>
              <a:t>(g)</a:t>
            </a:r>
            <a:endParaRPr lang="en-US" dirty="0" smtClean="0"/>
          </a:p>
          <a:p>
            <a:pPr marL="571500" indent="-571500">
              <a:buAutoNum type="romanLcParenR"/>
            </a:pPr>
            <a:r>
              <a:rPr lang="en-US" dirty="0" smtClean="0"/>
              <a:t>CH</a:t>
            </a:r>
            <a:r>
              <a:rPr lang="en-US" baseline="-25000" dirty="0" smtClean="0"/>
              <a:t>3</a:t>
            </a:r>
            <a:r>
              <a:rPr lang="en-US" dirty="0" smtClean="0"/>
              <a:t>OH(l) + 1½ O</a:t>
            </a:r>
            <a:r>
              <a:rPr lang="en-US" baseline="-25000" dirty="0" smtClean="0"/>
              <a:t>2</a:t>
            </a:r>
            <a:r>
              <a:rPr lang="en-US" dirty="0" smtClean="0"/>
              <a:t>(g)</a:t>
            </a:r>
            <a:r>
              <a:rPr lang="en-US" dirty="0" smtClean="0">
                <a:sym typeface="Wingdings" pitchFamily="2" charset="2"/>
              </a:rPr>
              <a:t> CO</a:t>
            </a:r>
            <a:r>
              <a:rPr lang="en-US" baseline="-25000" dirty="0" smtClean="0">
                <a:sym typeface="Wingdings" pitchFamily="2" charset="2"/>
              </a:rPr>
              <a:t>2</a:t>
            </a:r>
            <a:r>
              <a:rPr lang="en-US" dirty="0" smtClean="0">
                <a:sym typeface="Wingdings" pitchFamily="2" charset="2"/>
              </a:rPr>
              <a:t>(g) + 2H</a:t>
            </a:r>
            <a:r>
              <a:rPr lang="en-US" baseline="-25000" dirty="0" smtClean="0">
                <a:sym typeface="Wingdings" pitchFamily="2" charset="2"/>
              </a:rPr>
              <a:t>2</a:t>
            </a:r>
            <a:r>
              <a:rPr lang="en-US" dirty="0" smtClean="0">
                <a:sym typeface="Wingdings" pitchFamily="2" charset="2"/>
              </a:rPr>
              <a:t>O(l)</a:t>
            </a:r>
            <a:endParaRPr lang="en-US" dirty="0" smtClean="0"/>
          </a:p>
          <a:p>
            <a:pPr marL="571500" indent="-571500">
              <a:buAutoNum type="romanLcParenR"/>
            </a:pPr>
            <a:r>
              <a:rPr lang="en-US" dirty="0" smtClean="0"/>
              <a:t>C</a:t>
            </a:r>
            <a:r>
              <a:rPr lang="en-US" baseline="-25000" dirty="0" smtClean="0"/>
              <a:t>2</a:t>
            </a:r>
            <a:r>
              <a:rPr lang="en-US" dirty="0" smtClean="0"/>
              <a:t>H</a:t>
            </a:r>
            <a:r>
              <a:rPr lang="en-US" baseline="-25000" dirty="0" smtClean="0"/>
              <a:t>5</a:t>
            </a:r>
            <a:r>
              <a:rPr lang="en-US" dirty="0" smtClean="0"/>
              <a:t>OH(l) + 3O</a:t>
            </a:r>
            <a:r>
              <a:rPr lang="en-US" baseline="-25000" dirty="0" smtClean="0"/>
              <a:t>2</a:t>
            </a:r>
            <a:r>
              <a:rPr lang="en-US" dirty="0" smtClean="0"/>
              <a:t>(g)</a:t>
            </a:r>
            <a:r>
              <a:rPr lang="en-US" dirty="0" smtClean="0">
                <a:sym typeface="Wingdings" pitchFamily="2" charset="2"/>
              </a:rPr>
              <a:t> 2CO</a:t>
            </a:r>
            <a:r>
              <a:rPr lang="en-US" baseline="-25000" dirty="0" smtClean="0">
                <a:sym typeface="Wingdings" pitchFamily="2" charset="2"/>
              </a:rPr>
              <a:t>2</a:t>
            </a:r>
            <a:r>
              <a:rPr lang="en-US" dirty="0" smtClean="0">
                <a:sym typeface="Wingdings" pitchFamily="2" charset="2"/>
              </a:rPr>
              <a:t>(g) + 3H</a:t>
            </a:r>
            <a:r>
              <a:rPr lang="en-US" baseline="-25000" dirty="0" smtClean="0">
                <a:sym typeface="Wingdings" pitchFamily="2" charset="2"/>
              </a:rPr>
              <a:t>2</a:t>
            </a:r>
            <a:r>
              <a:rPr lang="en-US" dirty="0" smtClean="0">
                <a:sym typeface="Wingdings" pitchFamily="2" charset="2"/>
              </a:rPr>
              <a:t>O(l)</a:t>
            </a:r>
            <a:endParaRPr lang="en-US" dirty="0"/>
          </a:p>
        </p:txBody>
      </p:sp>
    </p:spTree>
    <p:extLst>
      <p:ext uri="{BB962C8B-B14F-4D97-AF65-F5344CB8AC3E}">
        <p14:creationId xmlns:p14="http://schemas.microsoft.com/office/powerpoint/2010/main" val="854420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 part 3</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The </a:t>
            </a:r>
            <a:r>
              <a:rPr lang="en-US" b="1" dirty="0" smtClean="0">
                <a:ln w="1905"/>
                <a:effectLst>
                  <a:innerShdw blurRad="69850" dist="43180" dir="5400000">
                    <a:srgbClr val="000000">
                      <a:alpha val="65000"/>
                    </a:srgbClr>
                  </a:innerShdw>
                </a:effectLst>
              </a:rPr>
              <a:t>standard enthalpy change of formation </a:t>
            </a:r>
            <a:r>
              <a:rPr lang="en-US" b="1" dirty="0" err="1" smtClean="0">
                <a:ln w="1905"/>
                <a:effectLst>
                  <a:innerShdw blurRad="69850" dist="43180" dir="5400000">
                    <a:srgbClr val="000000">
                      <a:alpha val="65000"/>
                    </a:srgbClr>
                  </a:innerShdw>
                </a:effectLst>
              </a:rPr>
              <a:t>ΔH</a:t>
            </a:r>
            <a:r>
              <a:rPr lang="en-US" b="1" baseline="-25000" dirty="0" err="1" smtClean="0">
                <a:ln w="1905"/>
                <a:effectLst>
                  <a:innerShdw blurRad="69850" dist="43180" dir="5400000">
                    <a:srgbClr val="000000">
                      <a:alpha val="65000"/>
                    </a:srgbClr>
                  </a:innerShdw>
                </a:effectLst>
              </a:rPr>
              <a:t>f</a:t>
            </a:r>
            <a:r>
              <a:rPr lang="en-US" b="1" dirty="0" smtClean="0">
                <a:ln w="1905"/>
                <a:effectLst>
                  <a:innerShdw blurRad="69850" dist="43180" dir="5400000">
                    <a:srgbClr val="000000">
                      <a:alpha val="65000"/>
                    </a:srgbClr>
                  </a:innerShdw>
                </a:effectLst>
              </a:rPr>
              <a:t> </a:t>
            </a:r>
            <a:r>
              <a:rPr lang="en-US" dirty="0" smtClean="0"/>
              <a:t> is the enthalpy change that takes place when one mole of a compound is formed from its constituent elements in their standard states under standard conditions.</a:t>
            </a:r>
          </a:p>
          <a:p>
            <a:pPr marL="0" indent="0">
              <a:buNone/>
            </a:pPr>
            <a:endParaRPr lang="en-US" dirty="0" smtClean="0"/>
          </a:p>
          <a:p>
            <a:pPr marL="0" indent="0">
              <a:buNone/>
            </a:pPr>
            <a:r>
              <a:rPr lang="en-US" dirty="0"/>
              <a:t>H</a:t>
            </a:r>
            <a:r>
              <a:rPr lang="en-US" baseline="-25000" dirty="0"/>
              <a:t>2</a:t>
            </a:r>
            <a:r>
              <a:rPr lang="en-US" dirty="0"/>
              <a:t>(g) + ½ O</a:t>
            </a:r>
            <a:r>
              <a:rPr lang="en-US" baseline="-25000" dirty="0"/>
              <a:t>2</a:t>
            </a:r>
            <a:r>
              <a:rPr lang="en-US" dirty="0"/>
              <a:t> (g) </a:t>
            </a:r>
            <a:r>
              <a:rPr lang="en-US" dirty="0">
                <a:sym typeface="Wingdings"/>
              </a:rPr>
              <a:t> H</a:t>
            </a:r>
            <a:r>
              <a:rPr lang="en-US" baseline="-25000" dirty="0">
                <a:sym typeface="Wingdings"/>
              </a:rPr>
              <a:t>2</a:t>
            </a:r>
            <a:r>
              <a:rPr lang="en-US" dirty="0">
                <a:sym typeface="Wingdings"/>
              </a:rPr>
              <a:t>O(l) </a:t>
            </a:r>
            <a:r>
              <a:rPr lang="en-US" dirty="0" err="1" smtClean="0">
                <a:sym typeface="Wingdings"/>
              </a:rPr>
              <a:t>ΔH</a:t>
            </a:r>
            <a:r>
              <a:rPr lang="en-US" baseline="-25000" dirty="0" err="1" smtClean="0">
                <a:sym typeface="Wingdings"/>
              </a:rPr>
              <a:t>f</a:t>
            </a:r>
            <a:r>
              <a:rPr lang="en-US" dirty="0" smtClean="0">
                <a:sym typeface="Wingdings"/>
              </a:rPr>
              <a:t> </a:t>
            </a:r>
            <a:r>
              <a:rPr lang="en-US" dirty="0">
                <a:sym typeface="Wingdings"/>
              </a:rPr>
              <a:t>= -286kJmol</a:t>
            </a:r>
            <a:r>
              <a:rPr lang="en-US" baseline="30000" dirty="0">
                <a:sym typeface="Wingdings"/>
              </a:rPr>
              <a:t>-1</a:t>
            </a:r>
          </a:p>
          <a:p>
            <a:pPr marL="0" indent="0">
              <a:buNone/>
            </a:pPr>
            <a:endParaRPr lang="en-US" dirty="0" smtClean="0">
              <a:sym typeface="Wingdings"/>
            </a:endParaRPr>
          </a:p>
          <a:p>
            <a:pPr marL="0" indent="0">
              <a:buNone/>
            </a:pPr>
            <a:r>
              <a:rPr lang="en-US" dirty="0" err="1" smtClean="0">
                <a:sym typeface="Wingdings"/>
              </a:rPr>
              <a:t>ΔH</a:t>
            </a:r>
            <a:r>
              <a:rPr lang="en-US" baseline="-25000" dirty="0" err="1">
                <a:sym typeface="Wingdings"/>
              </a:rPr>
              <a:t>f</a:t>
            </a:r>
            <a:r>
              <a:rPr lang="en-US" dirty="0" smtClean="0">
                <a:sym typeface="Wingdings"/>
              </a:rPr>
              <a:t> = -286 kJmol</a:t>
            </a:r>
            <a:r>
              <a:rPr lang="en-US" baseline="30000" dirty="0" smtClean="0">
                <a:sym typeface="Wingdings"/>
              </a:rPr>
              <a:t>-1</a:t>
            </a:r>
          </a:p>
          <a:p>
            <a:pPr marL="0" indent="0">
              <a:buNone/>
            </a:pPr>
            <a:endParaRPr lang="en-US" b="1" baseline="-25000" dirty="0">
              <a:ln w="1905"/>
              <a:effectLst>
                <a:innerShdw blurRad="69850" dist="43180" dir="5400000">
                  <a:srgbClr val="000000">
                    <a:alpha val="65000"/>
                  </a:srgbClr>
                </a:innerShdw>
              </a:effectLst>
              <a:sym typeface="Wingdings"/>
            </a:endParaRPr>
          </a:p>
          <a:p>
            <a:pPr marL="0" indent="0">
              <a:buNone/>
            </a:pPr>
            <a:endParaRPr lang="en-US" dirty="0"/>
          </a:p>
        </p:txBody>
      </p:sp>
      <p:sp>
        <p:nvSpPr>
          <p:cNvPr id="4" name="TextBox 3"/>
          <p:cNvSpPr txBox="1"/>
          <p:nvPr/>
        </p:nvSpPr>
        <p:spPr>
          <a:xfrm rot="5400000">
            <a:off x="7880287" y="1546231"/>
            <a:ext cx="349074" cy="338554"/>
          </a:xfrm>
          <a:prstGeom prst="rect">
            <a:avLst/>
          </a:prstGeom>
          <a:noFill/>
        </p:spPr>
        <p:txBody>
          <a:bodyPr wrap="none" rtlCol="0">
            <a:spAutoFit/>
          </a:bodyPr>
          <a:lstStyle/>
          <a:p>
            <a:r>
              <a:rPr lang="en-US" sz="1600" b="1" dirty="0" err="1" smtClean="0">
                <a:ln w="1905"/>
                <a:effectLst>
                  <a:innerShdw blurRad="69850" dist="43180" dir="5400000">
                    <a:srgbClr val="000000">
                      <a:alpha val="65000"/>
                    </a:srgbClr>
                  </a:innerShdw>
                </a:effectLst>
              </a:rPr>
              <a:t>Φ</a:t>
            </a:r>
            <a:endParaRPr lang="en-US" sz="1600" b="1" dirty="0">
              <a:ln w="1905"/>
              <a:effectLst>
                <a:innerShdw blurRad="69850" dist="43180" dir="5400000">
                  <a:srgbClr val="000000">
                    <a:alpha val="65000"/>
                  </a:srgbClr>
                </a:innerShdw>
              </a:effectLst>
            </a:endParaRPr>
          </a:p>
        </p:txBody>
      </p:sp>
      <p:sp>
        <p:nvSpPr>
          <p:cNvPr id="5" name="TextBox 4"/>
          <p:cNvSpPr txBox="1"/>
          <p:nvPr/>
        </p:nvSpPr>
        <p:spPr>
          <a:xfrm rot="5400000">
            <a:off x="867380" y="5143463"/>
            <a:ext cx="349074" cy="338554"/>
          </a:xfrm>
          <a:prstGeom prst="rect">
            <a:avLst/>
          </a:prstGeom>
          <a:noFill/>
        </p:spPr>
        <p:txBody>
          <a:bodyPr wrap="none" rtlCol="0">
            <a:spAutoFit/>
          </a:bodyPr>
          <a:lstStyle/>
          <a:p>
            <a:r>
              <a:rPr lang="en-US" sz="1600" b="1" dirty="0" err="1" smtClean="0">
                <a:ln w="1905"/>
                <a:effectLst>
                  <a:innerShdw blurRad="69850" dist="43180" dir="5400000">
                    <a:srgbClr val="000000">
                      <a:alpha val="65000"/>
                    </a:srgbClr>
                  </a:innerShdw>
                </a:effectLst>
              </a:rPr>
              <a:t>Φ</a:t>
            </a:r>
            <a:endParaRPr lang="en-US" sz="1600" b="1" dirty="0">
              <a:ln w="1905"/>
              <a:effectLst>
                <a:innerShdw blurRad="69850" dist="43180" dir="5400000">
                  <a:srgbClr val="000000">
                    <a:alpha val="65000"/>
                  </a:srgbClr>
                </a:innerShdw>
              </a:effectLst>
            </a:endParaRPr>
          </a:p>
        </p:txBody>
      </p:sp>
      <p:pic>
        <p:nvPicPr>
          <p:cNvPr id="6" name="Picture 5" descr="BU00525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41" y="212304"/>
            <a:ext cx="1348920" cy="1205334"/>
          </a:xfrm>
          <a:prstGeom prst="rect">
            <a:avLst/>
          </a:prstGeom>
        </p:spPr>
      </p:pic>
      <p:sp>
        <p:nvSpPr>
          <p:cNvPr id="7" name="TextBox 6"/>
          <p:cNvSpPr txBox="1"/>
          <p:nvPr/>
        </p:nvSpPr>
        <p:spPr>
          <a:xfrm rot="5400000">
            <a:off x="4796445" y="4163157"/>
            <a:ext cx="349074" cy="338554"/>
          </a:xfrm>
          <a:prstGeom prst="rect">
            <a:avLst/>
          </a:prstGeom>
          <a:noFill/>
        </p:spPr>
        <p:txBody>
          <a:bodyPr wrap="none" rtlCol="0">
            <a:spAutoFit/>
          </a:bodyPr>
          <a:lstStyle/>
          <a:p>
            <a:r>
              <a:rPr lang="en-US" sz="1600" b="1" dirty="0" err="1" smtClean="0">
                <a:ln w="1905"/>
                <a:effectLst>
                  <a:innerShdw blurRad="69850" dist="43180" dir="5400000">
                    <a:srgbClr val="000000">
                      <a:alpha val="65000"/>
                    </a:srgbClr>
                  </a:innerShdw>
                </a:effectLst>
              </a:rPr>
              <a:t>Φ</a:t>
            </a:r>
            <a:endParaRPr lang="en-US" sz="1600" b="1" dirty="0">
              <a:ln w="1905"/>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6051869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AfL</a:t>
            </a:r>
            <a:r>
              <a:rPr lang="en-US" dirty="0" smtClean="0"/>
              <a:t> Quiz part 3- </a:t>
            </a:r>
            <a:r>
              <a:rPr lang="en-US" dirty="0" err="1" smtClean="0"/>
              <a:t>ΔH</a:t>
            </a:r>
            <a:r>
              <a:rPr lang="en-US" baseline="-25000" dirty="0" err="1" smtClean="0"/>
              <a:t>f</a:t>
            </a:r>
            <a:endParaRPr lang="en-US" baseline="-25000" dirty="0"/>
          </a:p>
        </p:txBody>
      </p:sp>
      <p:sp>
        <p:nvSpPr>
          <p:cNvPr id="3" name="Content Placeholder 2"/>
          <p:cNvSpPr>
            <a:spLocks noGrp="1"/>
          </p:cNvSpPr>
          <p:nvPr>
            <p:ph idx="1"/>
          </p:nvPr>
        </p:nvSpPr>
        <p:spPr/>
        <p:txBody>
          <a:bodyPr/>
          <a:lstStyle/>
          <a:p>
            <a:pPr marL="0" indent="0">
              <a:buNone/>
            </a:pPr>
            <a:r>
              <a:rPr lang="en-US" dirty="0" smtClean="0"/>
              <a:t>Write equations for the change that occurs during the enthalpy change of formation for each of the following compounds.</a:t>
            </a:r>
          </a:p>
          <a:p>
            <a:pPr marL="571500" indent="-571500">
              <a:buAutoNum type="romanLcParenR"/>
            </a:pPr>
            <a:r>
              <a:rPr lang="en-US" dirty="0" smtClean="0"/>
              <a:t>C</a:t>
            </a:r>
            <a:r>
              <a:rPr lang="en-US" baseline="-25000" dirty="0" smtClean="0"/>
              <a:t>2</a:t>
            </a:r>
            <a:r>
              <a:rPr lang="en-US" dirty="0" smtClean="0"/>
              <a:t>H</a:t>
            </a:r>
            <a:r>
              <a:rPr lang="en-US" baseline="-25000" dirty="0" smtClean="0"/>
              <a:t>4</a:t>
            </a:r>
            <a:r>
              <a:rPr lang="en-US" dirty="0" smtClean="0"/>
              <a:t>(g)</a:t>
            </a:r>
          </a:p>
          <a:p>
            <a:pPr marL="571500" indent="-571500">
              <a:buAutoNum type="romanLcParenR"/>
            </a:pPr>
            <a:r>
              <a:rPr lang="en-US" dirty="0" smtClean="0"/>
              <a:t>C</a:t>
            </a:r>
            <a:r>
              <a:rPr lang="en-US" baseline="-25000" dirty="0" smtClean="0"/>
              <a:t>2</a:t>
            </a:r>
            <a:r>
              <a:rPr lang="en-US" dirty="0" smtClean="0"/>
              <a:t>H</a:t>
            </a:r>
            <a:r>
              <a:rPr lang="en-US" baseline="-25000" dirty="0" smtClean="0"/>
              <a:t>6</a:t>
            </a:r>
            <a:r>
              <a:rPr lang="en-US" dirty="0" smtClean="0"/>
              <a:t>(g)</a:t>
            </a:r>
          </a:p>
          <a:p>
            <a:pPr marL="571500" indent="-571500">
              <a:buAutoNum type="romanLcParenR"/>
            </a:pPr>
            <a:r>
              <a:rPr lang="en-US" dirty="0" smtClean="0"/>
              <a:t>C</a:t>
            </a:r>
            <a:r>
              <a:rPr lang="en-US" baseline="-25000" dirty="0" smtClean="0"/>
              <a:t>2</a:t>
            </a:r>
            <a:r>
              <a:rPr lang="en-US" dirty="0" smtClean="0"/>
              <a:t>H</a:t>
            </a:r>
            <a:r>
              <a:rPr lang="en-US" baseline="-25000" dirty="0" smtClean="0"/>
              <a:t>5</a:t>
            </a:r>
            <a:r>
              <a:rPr lang="en-US" dirty="0" smtClean="0"/>
              <a:t>OH(l)</a:t>
            </a:r>
          </a:p>
          <a:p>
            <a:pPr marL="571500" indent="-571500">
              <a:buAutoNum type="romanLcParenR"/>
            </a:pPr>
            <a:r>
              <a:rPr lang="en-US" dirty="0" err="1" smtClean="0"/>
              <a:t>CaO</a:t>
            </a:r>
            <a:r>
              <a:rPr lang="en-US" dirty="0" smtClean="0"/>
              <a:t>(s)</a:t>
            </a:r>
          </a:p>
          <a:p>
            <a:pPr marL="571500" indent="-571500">
              <a:buAutoNum type="romanLcParenR"/>
            </a:pPr>
            <a:r>
              <a:rPr lang="en-US" dirty="0" smtClean="0"/>
              <a:t>Al</a:t>
            </a:r>
            <a:r>
              <a:rPr lang="en-US" baseline="-25000" dirty="0" smtClean="0"/>
              <a:t>2</a:t>
            </a:r>
            <a:r>
              <a:rPr lang="en-US" dirty="0" smtClean="0"/>
              <a:t>O</a:t>
            </a:r>
            <a:r>
              <a:rPr lang="en-US" baseline="-25000" dirty="0" smtClean="0"/>
              <a:t>3</a:t>
            </a:r>
            <a:r>
              <a:rPr lang="en-US" dirty="0" smtClean="0"/>
              <a:t>(s)</a:t>
            </a:r>
            <a:endParaRPr lang="en-US" dirty="0"/>
          </a:p>
        </p:txBody>
      </p:sp>
    </p:spTree>
    <p:extLst>
      <p:ext uri="{BB962C8B-B14F-4D97-AF65-F5344CB8AC3E}">
        <p14:creationId xmlns:p14="http://schemas.microsoft.com/office/powerpoint/2010/main" val="23929441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AfL</a:t>
            </a:r>
            <a:r>
              <a:rPr lang="en-US" dirty="0" smtClean="0"/>
              <a:t> Quiz part 3- </a:t>
            </a:r>
            <a:r>
              <a:rPr lang="en-US" dirty="0" err="1" smtClean="0"/>
              <a:t>ΔH</a:t>
            </a:r>
            <a:r>
              <a:rPr lang="en-US" baseline="-25000" dirty="0" err="1" smtClean="0"/>
              <a:t>f</a:t>
            </a:r>
            <a:endParaRPr lang="en-US" baseline="-25000" dirty="0"/>
          </a:p>
        </p:txBody>
      </p:sp>
      <p:sp>
        <p:nvSpPr>
          <p:cNvPr id="3" name="Content Placeholder 2"/>
          <p:cNvSpPr>
            <a:spLocks noGrp="1"/>
          </p:cNvSpPr>
          <p:nvPr>
            <p:ph idx="1"/>
          </p:nvPr>
        </p:nvSpPr>
        <p:spPr/>
        <p:txBody>
          <a:bodyPr/>
          <a:lstStyle/>
          <a:p>
            <a:pPr marL="0" indent="0">
              <a:buNone/>
            </a:pPr>
            <a:r>
              <a:rPr lang="en-US" dirty="0" smtClean="0"/>
              <a:t>Write equations for the change that occurs during the enthalpy change of formation for each of the following compounds.</a:t>
            </a:r>
          </a:p>
          <a:p>
            <a:pPr marL="571500" indent="-571500">
              <a:buAutoNum type="romanLcParenR"/>
            </a:pPr>
            <a:r>
              <a:rPr lang="en-US" dirty="0" smtClean="0"/>
              <a:t>2C(s) + 2H</a:t>
            </a:r>
            <a:r>
              <a:rPr lang="en-US" baseline="-25000" dirty="0" smtClean="0"/>
              <a:t>2</a:t>
            </a:r>
            <a:r>
              <a:rPr lang="en-US" dirty="0" smtClean="0"/>
              <a:t>(g) </a:t>
            </a:r>
            <a:r>
              <a:rPr lang="en-US" dirty="0" smtClean="0">
                <a:sym typeface="Wingdings" pitchFamily="2" charset="2"/>
              </a:rPr>
              <a:t> </a:t>
            </a:r>
            <a:r>
              <a:rPr lang="en-US" dirty="0" smtClean="0"/>
              <a:t>C</a:t>
            </a:r>
            <a:r>
              <a:rPr lang="en-US" baseline="-25000" dirty="0" smtClean="0"/>
              <a:t>2</a:t>
            </a:r>
            <a:r>
              <a:rPr lang="en-US" dirty="0" smtClean="0"/>
              <a:t>H</a:t>
            </a:r>
            <a:r>
              <a:rPr lang="en-US" baseline="-25000" dirty="0" smtClean="0"/>
              <a:t>4</a:t>
            </a:r>
            <a:r>
              <a:rPr lang="en-US" dirty="0" smtClean="0"/>
              <a:t>(g)</a:t>
            </a:r>
          </a:p>
          <a:p>
            <a:pPr marL="571500" indent="-571500">
              <a:buAutoNum type="romanLcParenR"/>
            </a:pPr>
            <a:r>
              <a:rPr lang="en-US" dirty="0" smtClean="0"/>
              <a:t>2C(s) + 3H</a:t>
            </a:r>
            <a:r>
              <a:rPr lang="en-US" baseline="-25000" dirty="0" smtClean="0"/>
              <a:t>2</a:t>
            </a:r>
            <a:r>
              <a:rPr lang="en-US" dirty="0" smtClean="0"/>
              <a:t>(g) </a:t>
            </a:r>
            <a:r>
              <a:rPr lang="en-US" dirty="0" smtClean="0">
                <a:sym typeface="Wingdings" pitchFamily="2" charset="2"/>
              </a:rPr>
              <a:t> </a:t>
            </a:r>
            <a:r>
              <a:rPr lang="en-US" dirty="0" smtClean="0"/>
              <a:t>C</a:t>
            </a:r>
            <a:r>
              <a:rPr lang="en-US" baseline="-25000" dirty="0" smtClean="0"/>
              <a:t>2</a:t>
            </a:r>
            <a:r>
              <a:rPr lang="en-US" dirty="0" smtClean="0"/>
              <a:t>H</a:t>
            </a:r>
            <a:r>
              <a:rPr lang="en-US" baseline="-25000" dirty="0" smtClean="0"/>
              <a:t>6</a:t>
            </a:r>
            <a:r>
              <a:rPr lang="en-US" dirty="0" smtClean="0"/>
              <a:t>(g) </a:t>
            </a:r>
          </a:p>
          <a:p>
            <a:pPr marL="571500" indent="-571500">
              <a:buAutoNum type="romanLcParenR"/>
            </a:pPr>
            <a:r>
              <a:rPr lang="en-US" dirty="0" smtClean="0"/>
              <a:t>2C(s) + 3H</a:t>
            </a:r>
            <a:r>
              <a:rPr lang="en-US" baseline="-25000" dirty="0" smtClean="0"/>
              <a:t>2</a:t>
            </a:r>
            <a:r>
              <a:rPr lang="en-US" dirty="0" smtClean="0"/>
              <a:t>(g) + ½ O</a:t>
            </a:r>
            <a:r>
              <a:rPr lang="en-US" baseline="-25000" dirty="0" smtClean="0"/>
              <a:t>2</a:t>
            </a:r>
            <a:r>
              <a:rPr lang="en-US" dirty="0" smtClean="0"/>
              <a:t>(g) </a:t>
            </a:r>
            <a:r>
              <a:rPr lang="en-US" dirty="0" smtClean="0">
                <a:sym typeface="Wingdings" pitchFamily="2" charset="2"/>
              </a:rPr>
              <a:t> </a:t>
            </a:r>
            <a:r>
              <a:rPr lang="en-US" dirty="0" smtClean="0"/>
              <a:t>C</a:t>
            </a:r>
            <a:r>
              <a:rPr lang="en-US" baseline="-25000" dirty="0" smtClean="0"/>
              <a:t>2</a:t>
            </a:r>
            <a:r>
              <a:rPr lang="en-US" dirty="0" smtClean="0"/>
              <a:t>H</a:t>
            </a:r>
            <a:r>
              <a:rPr lang="en-US" baseline="-25000" dirty="0" smtClean="0"/>
              <a:t>5</a:t>
            </a:r>
            <a:r>
              <a:rPr lang="en-US" dirty="0" smtClean="0"/>
              <a:t>OH(l)</a:t>
            </a:r>
          </a:p>
          <a:p>
            <a:pPr marL="571500" indent="-571500">
              <a:buAutoNum type="romanLcParenR"/>
            </a:pPr>
            <a:r>
              <a:rPr lang="en-US" dirty="0" smtClean="0"/>
              <a:t>Ca(s) + ½ O</a:t>
            </a:r>
            <a:r>
              <a:rPr lang="en-US" baseline="-25000" dirty="0" smtClean="0"/>
              <a:t>2</a:t>
            </a:r>
            <a:r>
              <a:rPr lang="en-US" dirty="0" smtClean="0"/>
              <a:t>(g) </a:t>
            </a:r>
            <a:r>
              <a:rPr lang="en-US" dirty="0" smtClean="0">
                <a:sym typeface="Wingdings" pitchFamily="2" charset="2"/>
              </a:rPr>
              <a:t></a:t>
            </a:r>
            <a:r>
              <a:rPr lang="en-US" dirty="0" smtClean="0"/>
              <a:t> </a:t>
            </a:r>
            <a:r>
              <a:rPr lang="en-US" dirty="0" err="1" smtClean="0"/>
              <a:t>CaO</a:t>
            </a:r>
            <a:r>
              <a:rPr lang="en-US" dirty="0" smtClean="0"/>
              <a:t>(s)</a:t>
            </a:r>
          </a:p>
          <a:p>
            <a:pPr marL="571500" indent="-571500">
              <a:buAutoNum type="romanLcParenR"/>
            </a:pPr>
            <a:r>
              <a:rPr lang="en-US" dirty="0" smtClean="0"/>
              <a:t>2Al(s) + 1 ½ O</a:t>
            </a:r>
            <a:r>
              <a:rPr lang="en-US" baseline="-25000" dirty="0" smtClean="0"/>
              <a:t>2</a:t>
            </a:r>
            <a:r>
              <a:rPr lang="en-US" dirty="0" smtClean="0"/>
              <a:t>(g) </a:t>
            </a:r>
            <a:r>
              <a:rPr lang="en-US" dirty="0" smtClean="0">
                <a:sym typeface="Wingdings" pitchFamily="2" charset="2"/>
              </a:rPr>
              <a:t> </a:t>
            </a:r>
            <a:r>
              <a:rPr lang="en-US" dirty="0" smtClean="0"/>
              <a:t>Al</a:t>
            </a:r>
            <a:r>
              <a:rPr lang="en-US" baseline="-25000" dirty="0" smtClean="0"/>
              <a:t>2</a:t>
            </a:r>
            <a:r>
              <a:rPr lang="en-US" dirty="0" smtClean="0"/>
              <a:t>O</a:t>
            </a:r>
            <a:r>
              <a:rPr lang="en-US" baseline="-25000" dirty="0" smtClean="0"/>
              <a:t>3</a:t>
            </a:r>
            <a:r>
              <a:rPr lang="en-US" dirty="0" smtClean="0"/>
              <a:t>(s)</a:t>
            </a:r>
            <a:endParaRPr lang="en-US" dirty="0"/>
          </a:p>
        </p:txBody>
      </p:sp>
    </p:spTree>
    <p:extLst>
      <p:ext uri="{BB962C8B-B14F-4D97-AF65-F5344CB8AC3E}">
        <p14:creationId xmlns:p14="http://schemas.microsoft.com/office/powerpoint/2010/main" val="9495042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tips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Remember that:</a:t>
            </a:r>
          </a:p>
          <a:p>
            <a:r>
              <a:rPr lang="en-US" dirty="0" smtClean="0"/>
              <a:t>for </a:t>
            </a:r>
            <a:r>
              <a:rPr lang="en-US" dirty="0" err="1" smtClean="0"/>
              <a:t>ΔH</a:t>
            </a:r>
            <a:r>
              <a:rPr lang="en-US" baseline="-25000" dirty="0" err="1" smtClean="0"/>
              <a:t>r</a:t>
            </a:r>
            <a:r>
              <a:rPr lang="en-US" dirty="0" smtClean="0"/>
              <a:t> you are using the </a:t>
            </a:r>
            <a:r>
              <a:rPr lang="en-US" b="1" dirty="0" smtClean="0">
                <a:ln w="1905"/>
                <a:effectLst>
                  <a:innerShdw blurRad="69850" dist="43180" dir="5400000">
                    <a:srgbClr val="000000">
                      <a:alpha val="65000"/>
                    </a:srgbClr>
                  </a:innerShdw>
                </a:effectLst>
              </a:rPr>
              <a:t>moles given in the equation</a:t>
            </a:r>
          </a:p>
          <a:p>
            <a:r>
              <a:rPr lang="en-US" dirty="0" smtClean="0"/>
              <a:t>for </a:t>
            </a:r>
            <a:r>
              <a:rPr lang="en-US" dirty="0" err="1" smtClean="0"/>
              <a:t>ΔH</a:t>
            </a:r>
            <a:r>
              <a:rPr lang="en-US" baseline="-25000" dirty="0" err="1" smtClean="0"/>
              <a:t>c</a:t>
            </a:r>
            <a:r>
              <a:rPr lang="en-US" dirty="0" smtClean="0"/>
              <a:t> you are </a:t>
            </a:r>
            <a:r>
              <a:rPr lang="en-US" b="1" dirty="0" smtClean="0">
                <a:ln w="1905"/>
                <a:effectLst>
                  <a:innerShdw blurRad="69850" dist="43180" dir="5400000">
                    <a:srgbClr val="000000">
                      <a:alpha val="65000"/>
                    </a:srgbClr>
                  </a:innerShdw>
                </a:effectLst>
              </a:rPr>
              <a:t>burning 1 mole of fuel </a:t>
            </a:r>
            <a:r>
              <a:rPr lang="en-US" dirty="0" smtClean="0"/>
              <a:t>with however much oxygen it takes</a:t>
            </a:r>
          </a:p>
          <a:p>
            <a:r>
              <a:rPr lang="en-US" dirty="0" smtClean="0"/>
              <a:t>for </a:t>
            </a:r>
            <a:r>
              <a:rPr lang="en-US" dirty="0" err="1" smtClean="0"/>
              <a:t>ΔH</a:t>
            </a:r>
            <a:r>
              <a:rPr lang="en-US" baseline="-25000" dirty="0" err="1" smtClean="0"/>
              <a:t>f</a:t>
            </a:r>
            <a:r>
              <a:rPr lang="en-US" dirty="0" smtClean="0"/>
              <a:t> you are </a:t>
            </a:r>
            <a:r>
              <a:rPr lang="en-US" b="1" dirty="0" smtClean="0">
                <a:ln w="1905"/>
                <a:effectLst>
                  <a:innerShdw blurRad="69850" dist="43180" dir="5400000">
                    <a:srgbClr val="000000">
                      <a:alpha val="65000"/>
                    </a:srgbClr>
                  </a:innerShdw>
                </a:effectLst>
              </a:rPr>
              <a:t>forming 1 mole of compound </a:t>
            </a:r>
            <a:r>
              <a:rPr lang="en-US" dirty="0" smtClean="0"/>
              <a:t>from however much of its elements are required</a:t>
            </a:r>
          </a:p>
          <a:p>
            <a:r>
              <a:rPr lang="en-US" b="1" dirty="0" err="1" smtClean="0">
                <a:ln w="1905"/>
                <a:effectLst>
                  <a:innerShdw blurRad="69850" dist="43180" dir="5400000">
                    <a:srgbClr val="000000">
                      <a:alpha val="65000"/>
                    </a:srgbClr>
                  </a:innerShdw>
                </a:effectLst>
              </a:rPr>
              <a:t>ΔH</a:t>
            </a:r>
            <a:r>
              <a:rPr lang="en-US" b="1" baseline="-25000" dirty="0" err="1" smtClean="0">
                <a:ln w="1905"/>
                <a:effectLst>
                  <a:innerShdw blurRad="69850" dist="43180" dir="5400000">
                    <a:srgbClr val="000000">
                      <a:alpha val="65000"/>
                    </a:srgbClr>
                  </a:innerShdw>
                </a:effectLst>
              </a:rPr>
              <a:t>f</a:t>
            </a:r>
            <a:r>
              <a:rPr lang="en-US" b="1" dirty="0" smtClean="0">
                <a:ln w="1905"/>
                <a:effectLst>
                  <a:innerShdw blurRad="69850" dist="43180" dir="5400000">
                    <a:srgbClr val="000000">
                      <a:alpha val="65000"/>
                    </a:srgbClr>
                  </a:innerShdw>
                </a:effectLst>
              </a:rPr>
              <a:t> for an element is 0 kJmol</a:t>
            </a:r>
            <a:r>
              <a:rPr lang="en-US" b="1" baseline="30000" dirty="0" smtClean="0">
                <a:ln w="1905"/>
                <a:effectLst>
                  <a:innerShdw blurRad="69850" dist="43180" dir="5400000">
                    <a:srgbClr val="000000">
                      <a:alpha val="65000"/>
                    </a:srgbClr>
                  </a:innerShdw>
                </a:effectLst>
              </a:rPr>
              <a:t>-1</a:t>
            </a:r>
          </a:p>
          <a:p>
            <a:endParaRPr lang="en-US" dirty="0"/>
          </a:p>
        </p:txBody>
      </p:sp>
    </p:spTree>
    <p:extLst>
      <p:ext uri="{BB962C8B-B14F-4D97-AF65-F5344CB8AC3E}">
        <p14:creationId xmlns:p14="http://schemas.microsoft.com/office/powerpoint/2010/main" val="4076234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Energy level diagrams</a:t>
            </a:r>
            <a:endParaRPr lang="en-US" dirty="0"/>
          </a:p>
        </p:txBody>
      </p:sp>
      <p:sp>
        <p:nvSpPr>
          <p:cNvPr id="5" name="Content Placeholder 4"/>
          <p:cNvSpPr>
            <a:spLocks noGrp="1"/>
          </p:cNvSpPr>
          <p:nvPr>
            <p:ph idx="1"/>
          </p:nvPr>
        </p:nvSpPr>
        <p:spPr/>
        <p:txBody>
          <a:bodyPr/>
          <a:lstStyle/>
          <a:p>
            <a:pPr marL="0" indent="0">
              <a:buNone/>
            </a:pPr>
            <a:r>
              <a:rPr lang="en-US" dirty="0" smtClean="0"/>
              <a:t>Endothermic			Exothermic</a:t>
            </a:r>
          </a:p>
          <a:p>
            <a:pPr marL="0" indent="0">
              <a:buNone/>
            </a:pPr>
            <a:endParaRPr lang="en-US" dirty="0"/>
          </a:p>
        </p:txBody>
      </p:sp>
      <p:pic>
        <p:nvPicPr>
          <p:cNvPr id="4" name="Picture 3"/>
          <p:cNvPicPr>
            <a:picLocks noChangeAspect="1"/>
          </p:cNvPicPr>
          <p:nvPr/>
        </p:nvPicPr>
        <p:blipFill>
          <a:blip r:embed="rId2"/>
          <a:stretch>
            <a:fillRect/>
          </a:stretch>
        </p:blipFill>
        <p:spPr>
          <a:xfrm>
            <a:off x="565821" y="2238745"/>
            <a:ext cx="3203272" cy="2365285"/>
          </a:xfrm>
          <a:prstGeom prst="rect">
            <a:avLst/>
          </a:prstGeom>
        </p:spPr>
      </p:pic>
      <p:pic>
        <p:nvPicPr>
          <p:cNvPr id="6" name="Picture 5"/>
          <p:cNvPicPr>
            <a:picLocks noChangeAspect="1"/>
          </p:cNvPicPr>
          <p:nvPr/>
        </p:nvPicPr>
        <p:blipFill>
          <a:blip r:embed="rId3"/>
          <a:stretch>
            <a:fillRect/>
          </a:stretch>
        </p:blipFill>
        <p:spPr>
          <a:xfrm>
            <a:off x="5280646" y="2222934"/>
            <a:ext cx="3293571" cy="2426264"/>
          </a:xfrm>
          <a:prstGeom prst="rect">
            <a:avLst/>
          </a:prstGeom>
        </p:spPr>
      </p:pic>
      <p:cxnSp>
        <p:nvCxnSpPr>
          <p:cNvPr id="13" name="Straight Arrow Connector 12"/>
          <p:cNvCxnSpPr/>
          <p:nvPr/>
        </p:nvCxnSpPr>
        <p:spPr>
          <a:xfrm flipH="1">
            <a:off x="2205843" y="3567914"/>
            <a:ext cx="894034" cy="0"/>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099877" y="3383248"/>
            <a:ext cx="143880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Heat taken in</a:t>
            </a:r>
            <a:endParaRPr lang="en-US" dirty="0"/>
          </a:p>
        </p:txBody>
      </p:sp>
      <p:sp>
        <p:nvSpPr>
          <p:cNvPr id="16" name="TextBox 15"/>
          <p:cNvSpPr txBox="1"/>
          <p:nvPr/>
        </p:nvSpPr>
        <p:spPr>
          <a:xfrm>
            <a:off x="5155669" y="3349826"/>
            <a:ext cx="1557938"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Heat given out</a:t>
            </a:r>
            <a:endParaRPr lang="en-US" dirty="0"/>
          </a:p>
        </p:txBody>
      </p:sp>
      <p:cxnSp>
        <p:nvCxnSpPr>
          <p:cNvPr id="20" name="Straight Arrow Connector 19"/>
          <p:cNvCxnSpPr/>
          <p:nvPr/>
        </p:nvCxnSpPr>
        <p:spPr>
          <a:xfrm>
            <a:off x="6947559" y="3534492"/>
            <a:ext cx="777057" cy="8356"/>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565822" y="4729367"/>
            <a:ext cx="335288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Energy level of products is higher than reactants so heat taken in.</a:t>
            </a:r>
            <a:endParaRPr lang="en-US" dirty="0"/>
          </a:p>
        </p:txBody>
      </p:sp>
      <p:sp>
        <p:nvSpPr>
          <p:cNvPr id="11" name="TextBox 10"/>
          <p:cNvSpPr txBox="1"/>
          <p:nvPr/>
        </p:nvSpPr>
        <p:spPr>
          <a:xfrm>
            <a:off x="5280646" y="4798209"/>
            <a:ext cx="335288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Energy level of products is lower than reactants so heat given out.</a:t>
            </a:r>
            <a:endParaRPr lang="en-US" dirty="0"/>
          </a:p>
        </p:txBody>
      </p:sp>
    </p:spTree>
    <p:extLst>
      <p:ext uri="{BB962C8B-B14F-4D97-AF65-F5344CB8AC3E}">
        <p14:creationId xmlns:p14="http://schemas.microsoft.com/office/powerpoint/2010/main" val="10437299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Plenary - Exam question</a:t>
            </a:r>
            <a:endParaRPr lang="en-US" dirty="0"/>
          </a:p>
        </p:txBody>
      </p:sp>
      <p:pic>
        <p:nvPicPr>
          <p:cNvPr id="4" name="Content Placeholder 3"/>
          <p:cNvPicPr>
            <a:picLocks noGrp="1" noChangeAspect="1"/>
          </p:cNvPicPr>
          <p:nvPr>
            <p:ph idx="1"/>
          </p:nvPr>
        </p:nvPicPr>
        <p:blipFill>
          <a:blip r:embed="rId2"/>
          <a:srcRect t="-37902" b="-37902"/>
          <a:stretch>
            <a:fillRect/>
          </a:stretch>
        </p:blipFill>
        <p:spPr/>
      </p:pic>
    </p:spTree>
    <p:extLst>
      <p:ext uri="{BB962C8B-B14F-4D97-AF65-F5344CB8AC3E}">
        <p14:creationId xmlns:p14="http://schemas.microsoft.com/office/powerpoint/2010/main" val="94816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 scheme</a:t>
            </a:r>
            <a:endParaRPr lang="en-US" dirty="0"/>
          </a:p>
        </p:txBody>
      </p:sp>
      <p:pic>
        <p:nvPicPr>
          <p:cNvPr id="4" name="Content Placeholder 3"/>
          <p:cNvPicPr>
            <a:picLocks noGrp="1" noChangeAspect="1"/>
          </p:cNvPicPr>
          <p:nvPr>
            <p:ph idx="1"/>
          </p:nvPr>
        </p:nvPicPr>
        <p:blipFill>
          <a:blip r:embed="rId2"/>
          <a:srcRect t="-182369" b="-182369"/>
          <a:stretch>
            <a:fillRect/>
          </a:stretch>
        </p:blipFill>
        <p:spPr/>
      </p:pic>
    </p:spTree>
    <p:extLst>
      <p:ext uri="{BB962C8B-B14F-4D97-AF65-F5344CB8AC3E}">
        <p14:creationId xmlns:p14="http://schemas.microsoft.com/office/powerpoint/2010/main" val="381746790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Hess’ law and enthalpy cycles</a:t>
            </a:r>
            <a:endParaRPr lang="en-US" dirty="0"/>
          </a:p>
        </p:txBody>
      </p:sp>
    </p:spTree>
    <p:extLst>
      <p:ext uri="{BB962C8B-B14F-4D97-AF65-F5344CB8AC3E}">
        <p14:creationId xmlns:p14="http://schemas.microsoft.com/office/powerpoint/2010/main" val="42378297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need to be able to…</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Recall Hess’ Law </a:t>
            </a:r>
          </a:p>
          <a:p>
            <a:r>
              <a:rPr lang="en-US" dirty="0" smtClean="0"/>
              <a:t>Interpret an enthalpy cycle using Hess’ Law</a:t>
            </a:r>
          </a:p>
          <a:p>
            <a:r>
              <a:rPr lang="en-US" dirty="0" smtClean="0"/>
              <a:t>Construct an enthalpy cycle and use it to calculate an enthalpy change of reaction from enthalpy changes of combustion</a:t>
            </a:r>
          </a:p>
          <a:p>
            <a:r>
              <a:rPr lang="en-US" dirty="0" smtClean="0"/>
              <a:t>Construct an enthalpy cycle and use it to calculate </a:t>
            </a:r>
            <a:r>
              <a:rPr lang="en-US" dirty="0"/>
              <a:t>enthalpy changes of reaction from enthalpy changes of formation.</a:t>
            </a:r>
          </a:p>
          <a:p>
            <a:r>
              <a:rPr lang="en-US" dirty="0" smtClean="0"/>
              <a:t>Construct </a:t>
            </a:r>
            <a:r>
              <a:rPr lang="en-US" dirty="0"/>
              <a:t>and use an unfamiliar enthalpy cycle to determine an enthalpy change of reaction. </a:t>
            </a:r>
          </a:p>
          <a:p>
            <a:endParaRPr lang="en-US" dirty="0"/>
          </a:p>
        </p:txBody>
      </p:sp>
    </p:spTree>
    <p:extLst>
      <p:ext uri="{BB962C8B-B14F-4D97-AF65-F5344CB8AC3E}">
        <p14:creationId xmlns:p14="http://schemas.microsoft.com/office/powerpoint/2010/main" val="16258966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your understanding</a:t>
            </a:r>
            <a:endParaRPr lang="en-US" dirty="0"/>
          </a:p>
        </p:txBody>
      </p:sp>
      <p:sp>
        <p:nvSpPr>
          <p:cNvPr id="3" name="Content Placeholder 2"/>
          <p:cNvSpPr>
            <a:spLocks noGrp="1"/>
          </p:cNvSpPr>
          <p:nvPr>
            <p:ph idx="1"/>
          </p:nvPr>
        </p:nvSpPr>
        <p:spPr>
          <a:xfrm>
            <a:off x="457200" y="1600200"/>
            <a:ext cx="8229600" cy="4950725"/>
          </a:xfrm>
        </p:spPr>
        <p:txBody>
          <a:bodyPr>
            <a:normAutofit fontScale="62500" lnSpcReduction="20000"/>
          </a:bodyPr>
          <a:lstStyle/>
          <a:p>
            <a:pPr marL="514350" indent="-514350">
              <a:buFont typeface="+mj-lt"/>
              <a:buAutoNum type="arabicPeriod"/>
            </a:pPr>
            <a:r>
              <a:rPr lang="en-US" dirty="0" smtClean="0"/>
              <a:t>What are standard conditions?</a:t>
            </a:r>
          </a:p>
          <a:p>
            <a:pPr marL="514350" indent="-514350">
              <a:buFont typeface="+mj-lt"/>
              <a:buAutoNum type="arabicPeriod"/>
            </a:pPr>
            <a:r>
              <a:rPr lang="en-US" dirty="0" smtClean="0"/>
              <a:t>Define </a:t>
            </a:r>
            <a:r>
              <a:rPr lang="en-US" dirty="0" err="1" smtClean="0"/>
              <a:t>ΔH</a:t>
            </a:r>
            <a:r>
              <a:rPr lang="en-US" baseline="-25000" dirty="0" err="1" smtClean="0"/>
              <a:t>c</a:t>
            </a:r>
            <a:endParaRPr lang="en-US" baseline="-25000" dirty="0" smtClean="0"/>
          </a:p>
          <a:p>
            <a:pPr marL="514350" indent="-514350">
              <a:buFont typeface="+mj-lt"/>
              <a:buAutoNum type="arabicPeriod"/>
            </a:pPr>
            <a:r>
              <a:rPr lang="en-US" dirty="0" smtClean="0"/>
              <a:t>Define </a:t>
            </a:r>
            <a:r>
              <a:rPr lang="en-US" dirty="0" err="1" smtClean="0"/>
              <a:t>ΔH</a:t>
            </a:r>
            <a:r>
              <a:rPr lang="en-US" baseline="-25000" dirty="0" err="1" smtClean="0"/>
              <a:t>f</a:t>
            </a:r>
            <a:endParaRPr lang="en-US" baseline="-25000" dirty="0" smtClean="0"/>
          </a:p>
          <a:p>
            <a:pPr marL="514350" indent="-514350">
              <a:buFont typeface="+mj-lt"/>
              <a:buAutoNum type="arabicPeriod"/>
            </a:pPr>
            <a:r>
              <a:rPr lang="en-US" dirty="0" smtClean="0"/>
              <a:t>Define </a:t>
            </a:r>
            <a:r>
              <a:rPr lang="en-US" dirty="0" err="1" smtClean="0"/>
              <a:t>ΔH</a:t>
            </a:r>
            <a:r>
              <a:rPr lang="en-US" baseline="-25000" dirty="0" err="1" smtClean="0"/>
              <a:t>r</a:t>
            </a:r>
            <a:endParaRPr lang="en-US" baseline="-25000" dirty="0" smtClean="0"/>
          </a:p>
          <a:p>
            <a:pPr marL="0" indent="0">
              <a:buNone/>
            </a:pPr>
            <a:endParaRPr lang="en-US" dirty="0"/>
          </a:p>
          <a:p>
            <a:pPr marL="0" indent="0">
              <a:buNone/>
            </a:pPr>
            <a:r>
              <a:rPr lang="en-US" dirty="0" smtClean="0"/>
              <a:t>Describe the following equations as </a:t>
            </a:r>
            <a:r>
              <a:rPr lang="en-US" dirty="0" err="1" smtClean="0"/>
              <a:t>ΔH</a:t>
            </a:r>
            <a:r>
              <a:rPr lang="en-US" baseline="-25000" dirty="0" err="1" smtClean="0"/>
              <a:t>c</a:t>
            </a:r>
            <a:r>
              <a:rPr lang="en-US" dirty="0" smtClean="0"/>
              <a:t>, </a:t>
            </a:r>
            <a:r>
              <a:rPr lang="en-US" dirty="0" err="1" smtClean="0"/>
              <a:t>ΔH</a:t>
            </a:r>
            <a:r>
              <a:rPr lang="en-US" baseline="-25000" dirty="0" err="1" smtClean="0"/>
              <a:t>r</a:t>
            </a:r>
            <a:r>
              <a:rPr lang="en-US" dirty="0" smtClean="0"/>
              <a:t> or </a:t>
            </a:r>
            <a:r>
              <a:rPr lang="en-US" dirty="0" err="1" smtClean="0"/>
              <a:t>ΔH</a:t>
            </a:r>
            <a:r>
              <a:rPr lang="en-US" baseline="-25000" dirty="0" err="1" smtClean="0"/>
              <a:t>f</a:t>
            </a:r>
            <a:endParaRPr lang="en-US" baseline="-25000" dirty="0" smtClean="0"/>
          </a:p>
          <a:p>
            <a:pPr marL="514350" indent="-514350">
              <a:buFont typeface="+mj-lt"/>
              <a:buAutoNum type="arabicPeriod" startAt="5"/>
            </a:pPr>
            <a:r>
              <a:rPr lang="en-US" dirty="0" smtClean="0"/>
              <a:t>3C(s) + 4H</a:t>
            </a:r>
            <a:r>
              <a:rPr lang="en-US" baseline="-25000" dirty="0" smtClean="0"/>
              <a:t>2</a:t>
            </a:r>
            <a:r>
              <a:rPr lang="en-US" dirty="0" smtClean="0"/>
              <a:t>(g) </a:t>
            </a:r>
            <a:r>
              <a:rPr lang="en-US" dirty="0" smtClean="0">
                <a:sym typeface="Wingdings"/>
              </a:rPr>
              <a:t>C</a:t>
            </a:r>
            <a:r>
              <a:rPr lang="en-US" baseline="-25000" dirty="0" smtClean="0">
                <a:sym typeface="Wingdings"/>
              </a:rPr>
              <a:t>3</a:t>
            </a:r>
            <a:r>
              <a:rPr lang="en-US" dirty="0" smtClean="0">
                <a:sym typeface="Wingdings"/>
              </a:rPr>
              <a:t>H</a:t>
            </a:r>
            <a:r>
              <a:rPr lang="en-US" baseline="-25000" dirty="0" smtClean="0">
                <a:sym typeface="Wingdings"/>
              </a:rPr>
              <a:t>8</a:t>
            </a:r>
            <a:r>
              <a:rPr lang="en-US" dirty="0" smtClean="0">
                <a:sym typeface="Wingdings"/>
              </a:rPr>
              <a:t>(g)</a:t>
            </a:r>
          </a:p>
          <a:p>
            <a:pPr marL="514350" indent="-514350">
              <a:buAutoNum type="arabicPeriod" startAt="5"/>
            </a:pPr>
            <a:r>
              <a:rPr lang="en-US" dirty="0" smtClean="0">
                <a:sym typeface="Wingdings"/>
              </a:rPr>
              <a:t>C</a:t>
            </a:r>
            <a:r>
              <a:rPr lang="en-US" baseline="-25000" dirty="0" smtClean="0">
                <a:sym typeface="Wingdings"/>
              </a:rPr>
              <a:t>3</a:t>
            </a:r>
            <a:r>
              <a:rPr lang="en-US" dirty="0" smtClean="0">
                <a:sym typeface="Wingdings"/>
              </a:rPr>
              <a:t>H</a:t>
            </a:r>
            <a:r>
              <a:rPr lang="en-US" baseline="-25000" dirty="0" smtClean="0">
                <a:sym typeface="Wingdings"/>
              </a:rPr>
              <a:t>8</a:t>
            </a:r>
            <a:r>
              <a:rPr lang="en-US" dirty="0" smtClean="0">
                <a:sym typeface="Wingdings"/>
              </a:rPr>
              <a:t>(g) + 5O</a:t>
            </a:r>
            <a:r>
              <a:rPr lang="en-US" baseline="-25000" dirty="0" smtClean="0">
                <a:sym typeface="Wingdings"/>
              </a:rPr>
              <a:t>2</a:t>
            </a:r>
            <a:r>
              <a:rPr lang="en-US" dirty="0" smtClean="0">
                <a:sym typeface="Wingdings"/>
              </a:rPr>
              <a:t>(g)  3CO</a:t>
            </a:r>
            <a:r>
              <a:rPr lang="en-US" baseline="-25000" dirty="0" smtClean="0">
                <a:sym typeface="Wingdings"/>
              </a:rPr>
              <a:t>2</a:t>
            </a:r>
            <a:r>
              <a:rPr lang="en-US" dirty="0" smtClean="0">
                <a:sym typeface="Wingdings"/>
              </a:rPr>
              <a:t>(g) + 4H</a:t>
            </a:r>
            <a:r>
              <a:rPr lang="en-US" baseline="-25000" dirty="0" smtClean="0">
                <a:sym typeface="Wingdings"/>
              </a:rPr>
              <a:t>2</a:t>
            </a:r>
            <a:r>
              <a:rPr lang="en-US" dirty="0" smtClean="0">
                <a:sym typeface="Wingdings"/>
              </a:rPr>
              <a:t>O(l)</a:t>
            </a:r>
          </a:p>
          <a:p>
            <a:pPr marL="514350" indent="-514350">
              <a:buAutoNum type="arabicPeriod" startAt="5"/>
            </a:pPr>
            <a:r>
              <a:rPr lang="en-US" dirty="0" smtClean="0">
                <a:sym typeface="Wingdings"/>
              </a:rPr>
              <a:t>C</a:t>
            </a:r>
            <a:r>
              <a:rPr lang="en-US" baseline="-25000" dirty="0" smtClean="0">
                <a:sym typeface="Wingdings"/>
              </a:rPr>
              <a:t>2</a:t>
            </a:r>
            <a:r>
              <a:rPr lang="en-US" dirty="0" smtClean="0">
                <a:sym typeface="Wingdings"/>
              </a:rPr>
              <a:t>H</a:t>
            </a:r>
            <a:r>
              <a:rPr lang="en-US" baseline="-25000" dirty="0" smtClean="0">
                <a:sym typeface="Wingdings"/>
              </a:rPr>
              <a:t>4</a:t>
            </a:r>
            <a:r>
              <a:rPr lang="en-US" dirty="0" smtClean="0">
                <a:sym typeface="Wingdings"/>
              </a:rPr>
              <a:t>(g) + H</a:t>
            </a:r>
            <a:r>
              <a:rPr lang="en-US" baseline="-25000" dirty="0" smtClean="0">
                <a:sym typeface="Wingdings"/>
              </a:rPr>
              <a:t>2</a:t>
            </a:r>
            <a:r>
              <a:rPr lang="en-US" dirty="0" smtClean="0">
                <a:sym typeface="Wingdings"/>
              </a:rPr>
              <a:t>(g)  C</a:t>
            </a:r>
            <a:r>
              <a:rPr lang="en-US" baseline="-25000" dirty="0" smtClean="0">
                <a:sym typeface="Wingdings"/>
              </a:rPr>
              <a:t>2</a:t>
            </a:r>
            <a:r>
              <a:rPr lang="en-US" dirty="0" smtClean="0">
                <a:sym typeface="Wingdings"/>
              </a:rPr>
              <a:t>H</a:t>
            </a:r>
            <a:r>
              <a:rPr lang="en-US" baseline="-25000" dirty="0" smtClean="0">
                <a:sym typeface="Wingdings"/>
              </a:rPr>
              <a:t>6</a:t>
            </a:r>
            <a:r>
              <a:rPr lang="en-US" dirty="0" smtClean="0">
                <a:sym typeface="Wingdings"/>
              </a:rPr>
              <a:t>(g)</a:t>
            </a:r>
          </a:p>
          <a:p>
            <a:pPr marL="514350" indent="-514350">
              <a:buAutoNum type="arabicPeriod" startAt="5"/>
            </a:pPr>
            <a:r>
              <a:rPr lang="en-US" dirty="0" smtClean="0">
                <a:sym typeface="Wingdings"/>
              </a:rPr>
              <a:t>2C</a:t>
            </a:r>
            <a:r>
              <a:rPr lang="en-US" baseline="-25000" dirty="0" smtClean="0">
                <a:sym typeface="Wingdings"/>
              </a:rPr>
              <a:t>2</a:t>
            </a:r>
            <a:r>
              <a:rPr lang="en-US" dirty="0" smtClean="0">
                <a:sym typeface="Wingdings"/>
              </a:rPr>
              <a:t>H</a:t>
            </a:r>
            <a:r>
              <a:rPr lang="en-US" baseline="-25000" dirty="0" smtClean="0">
                <a:sym typeface="Wingdings"/>
              </a:rPr>
              <a:t>6</a:t>
            </a:r>
            <a:r>
              <a:rPr lang="en-US" dirty="0" smtClean="0">
                <a:sym typeface="Wingdings"/>
              </a:rPr>
              <a:t>(l) + 7O</a:t>
            </a:r>
            <a:r>
              <a:rPr lang="en-US" baseline="-25000" dirty="0" smtClean="0">
                <a:sym typeface="Wingdings"/>
              </a:rPr>
              <a:t>2</a:t>
            </a:r>
            <a:r>
              <a:rPr lang="en-US" dirty="0" smtClean="0">
                <a:sym typeface="Wingdings"/>
              </a:rPr>
              <a:t>(g)  4CO</a:t>
            </a:r>
            <a:r>
              <a:rPr lang="en-US" baseline="-25000" dirty="0" smtClean="0">
                <a:sym typeface="Wingdings"/>
              </a:rPr>
              <a:t>2</a:t>
            </a:r>
            <a:r>
              <a:rPr lang="en-US" dirty="0" smtClean="0">
                <a:sym typeface="Wingdings"/>
              </a:rPr>
              <a:t>(g) + 6H</a:t>
            </a:r>
            <a:r>
              <a:rPr lang="en-US" baseline="-25000" dirty="0" smtClean="0">
                <a:sym typeface="Wingdings"/>
              </a:rPr>
              <a:t>2</a:t>
            </a:r>
            <a:r>
              <a:rPr lang="en-US" dirty="0" smtClean="0">
                <a:sym typeface="Wingdings"/>
              </a:rPr>
              <a:t>O(l)</a:t>
            </a:r>
          </a:p>
          <a:p>
            <a:pPr marL="0" indent="0">
              <a:buNone/>
            </a:pPr>
            <a:endParaRPr lang="en-US" dirty="0" smtClean="0">
              <a:sym typeface="Wingdings"/>
            </a:endParaRPr>
          </a:p>
          <a:p>
            <a:pPr marL="0" indent="0">
              <a:buNone/>
            </a:pPr>
            <a:r>
              <a:rPr lang="en-US" dirty="0" smtClean="0">
                <a:sym typeface="Wingdings"/>
              </a:rPr>
              <a:t>Write the equation for </a:t>
            </a:r>
            <a:r>
              <a:rPr lang="en-US" dirty="0" err="1" smtClean="0">
                <a:sym typeface="Wingdings"/>
              </a:rPr>
              <a:t>ΔHc</a:t>
            </a:r>
            <a:r>
              <a:rPr lang="en-US" dirty="0" smtClean="0">
                <a:sym typeface="Wingdings"/>
              </a:rPr>
              <a:t> for</a:t>
            </a:r>
          </a:p>
          <a:p>
            <a:pPr marL="514350" indent="-514350">
              <a:buFont typeface="+mj-lt"/>
              <a:buAutoNum type="arabicPeriod" startAt="9"/>
            </a:pPr>
            <a:r>
              <a:rPr lang="en-US" dirty="0" smtClean="0">
                <a:sym typeface="Wingdings"/>
              </a:rPr>
              <a:t>H</a:t>
            </a:r>
            <a:r>
              <a:rPr lang="en-US" baseline="-25000" dirty="0" smtClean="0">
                <a:sym typeface="Wingdings"/>
              </a:rPr>
              <a:t>2</a:t>
            </a:r>
          </a:p>
          <a:p>
            <a:pPr marL="514350" indent="-514350">
              <a:buFont typeface="+mj-lt"/>
              <a:buAutoNum type="arabicPeriod" startAt="9"/>
            </a:pPr>
            <a:r>
              <a:rPr lang="en-US" dirty="0" smtClean="0">
                <a:sym typeface="Wingdings"/>
              </a:rPr>
              <a:t>CH</a:t>
            </a:r>
            <a:r>
              <a:rPr lang="en-US" baseline="-25000" dirty="0" smtClean="0">
                <a:sym typeface="Wingdings"/>
              </a:rPr>
              <a:t>3</a:t>
            </a:r>
            <a:r>
              <a:rPr lang="en-US" dirty="0" smtClean="0">
                <a:sym typeface="Wingdings"/>
              </a:rPr>
              <a:t>OH</a:t>
            </a:r>
          </a:p>
          <a:p>
            <a:pPr marL="514350" indent="-514350">
              <a:buFont typeface="+mj-lt"/>
              <a:buAutoNum type="arabicPeriod" startAt="9"/>
            </a:pPr>
            <a:r>
              <a:rPr lang="en-US" dirty="0" smtClean="0">
                <a:sym typeface="Wingdings"/>
              </a:rPr>
              <a:t>C</a:t>
            </a:r>
          </a:p>
          <a:p>
            <a:pPr marL="0" indent="0">
              <a:buNone/>
            </a:pPr>
            <a:endParaRPr lang="en-US" dirty="0"/>
          </a:p>
        </p:txBody>
      </p:sp>
    </p:spTree>
    <p:extLst>
      <p:ext uri="{BB962C8B-B14F-4D97-AF65-F5344CB8AC3E}">
        <p14:creationId xmlns:p14="http://schemas.microsoft.com/office/powerpoint/2010/main" val="3364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3" end="13"/>
                                            </p:txEl>
                                          </p:spTgt>
                                        </p:tgtEl>
                                        <p:attrNameLst>
                                          <p:attrName>style.visibility</p:attrName>
                                        </p:attrNameLst>
                                      </p:cBhvr>
                                      <p:to>
                                        <p:strVal val="visible"/>
                                      </p:to>
                                    </p:set>
                                    <p:anim calcmode="lin" valueType="num">
                                      <p:cBhvr additive="base">
                                        <p:cTn id="7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4" end="14"/>
                                            </p:txEl>
                                          </p:spTgt>
                                        </p:tgtEl>
                                        <p:attrNameLst>
                                          <p:attrName>style.visibility</p:attrName>
                                        </p:attrNameLst>
                                      </p:cBhvr>
                                      <p:to>
                                        <p:strVal val="visible"/>
                                      </p:to>
                                    </p:set>
                                    <p:anim calcmode="lin" valueType="num">
                                      <p:cBhvr additive="base">
                                        <p:cTn id="7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Content Placeholder 2"/>
          <p:cNvSpPr>
            <a:spLocks noGrp="1"/>
          </p:cNvSpPr>
          <p:nvPr>
            <p:ph idx="1"/>
          </p:nvPr>
        </p:nvSpPr>
        <p:spPr/>
        <p:txBody>
          <a:bodyPr>
            <a:noAutofit/>
          </a:bodyPr>
          <a:lstStyle/>
          <a:p>
            <a:pPr marL="514350" indent="-514350">
              <a:buFont typeface="+mj-lt"/>
              <a:buAutoNum type="arabicPeriod"/>
            </a:pPr>
            <a:r>
              <a:rPr lang="en-US" sz="2100" dirty="0" smtClean="0"/>
              <a:t>Standard conditions are 298K, 100 </a:t>
            </a:r>
            <a:r>
              <a:rPr lang="en-US" sz="2100" dirty="0" err="1" smtClean="0"/>
              <a:t>kPa</a:t>
            </a:r>
            <a:r>
              <a:rPr lang="en-US" sz="2100" dirty="0"/>
              <a:t> </a:t>
            </a:r>
            <a:r>
              <a:rPr lang="en-US" sz="2100" dirty="0" smtClean="0"/>
              <a:t>and 1M for solutions. All substances should be in their standard states</a:t>
            </a:r>
          </a:p>
          <a:p>
            <a:pPr marL="514350" indent="-514350">
              <a:buFont typeface="+mj-lt"/>
              <a:buAutoNum type="arabicPeriod"/>
            </a:pPr>
            <a:r>
              <a:rPr lang="en-US" sz="2100" dirty="0"/>
              <a:t>The </a:t>
            </a:r>
            <a:r>
              <a:rPr lang="en-US" sz="2100" b="1" dirty="0">
                <a:ln w="1905"/>
                <a:effectLst>
                  <a:innerShdw blurRad="69850" dist="43180" dir="5400000">
                    <a:srgbClr val="000000">
                      <a:alpha val="65000"/>
                    </a:srgbClr>
                  </a:innerShdw>
                </a:effectLst>
              </a:rPr>
              <a:t>standard enthalpy change of combustion </a:t>
            </a:r>
            <a:r>
              <a:rPr lang="en-US" sz="2100" b="1" dirty="0" err="1">
                <a:ln w="1905"/>
                <a:effectLst>
                  <a:innerShdw blurRad="69850" dist="43180" dir="5400000">
                    <a:srgbClr val="000000">
                      <a:alpha val="65000"/>
                    </a:srgbClr>
                  </a:innerShdw>
                </a:effectLst>
              </a:rPr>
              <a:t>ΔH</a:t>
            </a:r>
            <a:r>
              <a:rPr lang="en-US" sz="2100" b="1" baseline="-25000" dirty="0" err="1">
                <a:ln w="1905"/>
                <a:effectLst>
                  <a:innerShdw blurRad="69850" dist="43180" dir="5400000">
                    <a:srgbClr val="000000">
                      <a:alpha val="65000"/>
                    </a:srgbClr>
                  </a:innerShdw>
                </a:effectLst>
              </a:rPr>
              <a:t>c</a:t>
            </a:r>
            <a:r>
              <a:rPr lang="en-US" sz="2100" dirty="0"/>
              <a:t> is the enthalpy change that takes place when one mole of a substance reacts completely with oxygen under standard conditions, all reactants and products being in their standard states</a:t>
            </a:r>
            <a:r>
              <a:rPr lang="en-US" sz="2100" dirty="0" smtClean="0"/>
              <a:t>.</a:t>
            </a:r>
          </a:p>
          <a:p>
            <a:pPr marL="514350" indent="-514350">
              <a:buFont typeface="+mj-lt"/>
              <a:buAutoNum type="arabicPeriod"/>
            </a:pPr>
            <a:r>
              <a:rPr lang="en-US" sz="2100" dirty="0"/>
              <a:t>The </a:t>
            </a:r>
            <a:r>
              <a:rPr lang="en-US" sz="2100" b="1" dirty="0">
                <a:ln w="1905"/>
                <a:effectLst>
                  <a:innerShdw blurRad="69850" dist="43180" dir="5400000">
                    <a:srgbClr val="000000">
                      <a:alpha val="65000"/>
                    </a:srgbClr>
                  </a:innerShdw>
                </a:effectLst>
              </a:rPr>
              <a:t>standard enthalpy change of formation </a:t>
            </a:r>
            <a:r>
              <a:rPr lang="en-US" sz="2100" b="1" dirty="0" err="1">
                <a:ln w="1905"/>
                <a:effectLst>
                  <a:innerShdw blurRad="69850" dist="43180" dir="5400000">
                    <a:srgbClr val="000000">
                      <a:alpha val="65000"/>
                    </a:srgbClr>
                  </a:innerShdw>
                </a:effectLst>
              </a:rPr>
              <a:t>ΔH</a:t>
            </a:r>
            <a:r>
              <a:rPr lang="en-US" sz="2100" b="1" baseline="-25000" dirty="0" err="1">
                <a:ln w="1905"/>
                <a:effectLst>
                  <a:innerShdw blurRad="69850" dist="43180" dir="5400000">
                    <a:srgbClr val="000000">
                      <a:alpha val="65000"/>
                    </a:srgbClr>
                  </a:innerShdw>
                </a:effectLst>
              </a:rPr>
              <a:t>f</a:t>
            </a:r>
            <a:r>
              <a:rPr lang="en-US" sz="2100" b="1" dirty="0">
                <a:ln w="1905"/>
                <a:effectLst>
                  <a:innerShdw blurRad="69850" dist="43180" dir="5400000">
                    <a:srgbClr val="000000">
                      <a:alpha val="65000"/>
                    </a:srgbClr>
                  </a:innerShdw>
                </a:effectLst>
              </a:rPr>
              <a:t> </a:t>
            </a:r>
            <a:r>
              <a:rPr lang="en-US" sz="2100" dirty="0"/>
              <a:t> is the enthalpy change that takes place when one mole of a compound is formed from its constituent elements in their standard states under standard conditions</a:t>
            </a:r>
            <a:r>
              <a:rPr lang="en-US" sz="2100" dirty="0" smtClean="0"/>
              <a:t>.</a:t>
            </a:r>
          </a:p>
          <a:p>
            <a:pPr marL="514350" indent="-514350">
              <a:buFont typeface="+mj-lt"/>
              <a:buAutoNum type="arabicPeriod"/>
            </a:pPr>
            <a:r>
              <a:rPr lang="en-US" sz="2100" dirty="0"/>
              <a:t>The </a:t>
            </a:r>
            <a:r>
              <a:rPr lang="en-US" sz="2100" b="1" dirty="0">
                <a:ln w="1905"/>
                <a:effectLst>
                  <a:innerShdw blurRad="69850" dist="43180" dir="5400000">
                    <a:srgbClr val="000000">
                      <a:alpha val="65000"/>
                    </a:srgbClr>
                  </a:innerShdw>
                </a:effectLst>
              </a:rPr>
              <a:t>standard enthalpy change of reaction </a:t>
            </a:r>
            <a:r>
              <a:rPr lang="en-US" sz="2100" b="1" dirty="0" err="1">
                <a:ln w="1905"/>
                <a:effectLst>
                  <a:innerShdw blurRad="69850" dist="43180" dir="5400000">
                    <a:srgbClr val="000000">
                      <a:alpha val="65000"/>
                    </a:srgbClr>
                  </a:innerShdw>
                </a:effectLst>
              </a:rPr>
              <a:t>ΔH</a:t>
            </a:r>
            <a:r>
              <a:rPr lang="en-US" sz="2100" b="1" baseline="-25000" dirty="0" err="1">
                <a:ln w="1905"/>
                <a:effectLst>
                  <a:innerShdw blurRad="69850" dist="43180" dir="5400000">
                    <a:srgbClr val="000000">
                      <a:alpha val="65000"/>
                    </a:srgbClr>
                  </a:innerShdw>
                </a:effectLst>
              </a:rPr>
              <a:t>r</a:t>
            </a:r>
            <a:r>
              <a:rPr lang="en-US" sz="2100" dirty="0"/>
              <a:t> is the enthalpy change that accompanies a reaction in the molar quantities expressed in a chemical equation under standard conditions, all reactants and products being in their standard states</a:t>
            </a:r>
            <a:r>
              <a:rPr lang="en-US" sz="2100" dirty="0" smtClean="0"/>
              <a:t>.</a:t>
            </a:r>
            <a:endParaRPr lang="en-US" sz="2100" dirty="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r>
              <a:rPr lang="en-US" dirty="0" smtClean="0"/>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57748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solidFill>
                  <a:srgbClr val="000000"/>
                </a:solidFill>
              </a:rPr>
              <a:t>Describe the following equations as </a:t>
            </a:r>
            <a:r>
              <a:rPr lang="en-US" dirty="0" err="1" smtClean="0">
                <a:solidFill>
                  <a:srgbClr val="000000"/>
                </a:solidFill>
              </a:rPr>
              <a:t>ΔH</a:t>
            </a:r>
            <a:r>
              <a:rPr lang="en-US" baseline="-25000" dirty="0" err="1" smtClean="0">
                <a:solidFill>
                  <a:srgbClr val="000000"/>
                </a:solidFill>
              </a:rPr>
              <a:t>c</a:t>
            </a:r>
            <a:r>
              <a:rPr lang="en-US" dirty="0" smtClean="0">
                <a:solidFill>
                  <a:srgbClr val="000000"/>
                </a:solidFill>
              </a:rPr>
              <a:t>, </a:t>
            </a:r>
            <a:r>
              <a:rPr lang="en-US" dirty="0" err="1" smtClean="0">
                <a:solidFill>
                  <a:srgbClr val="000000"/>
                </a:solidFill>
              </a:rPr>
              <a:t>ΔH</a:t>
            </a:r>
            <a:r>
              <a:rPr lang="en-US" baseline="-25000" dirty="0" err="1" smtClean="0">
                <a:solidFill>
                  <a:srgbClr val="000000"/>
                </a:solidFill>
              </a:rPr>
              <a:t>r</a:t>
            </a:r>
            <a:r>
              <a:rPr lang="en-US" dirty="0" smtClean="0">
                <a:solidFill>
                  <a:srgbClr val="000000"/>
                </a:solidFill>
              </a:rPr>
              <a:t> or </a:t>
            </a:r>
            <a:r>
              <a:rPr lang="en-US" dirty="0" err="1" smtClean="0">
                <a:solidFill>
                  <a:srgbClr val="000000"/>
                </a:solidFill>
              </a:rPr>
              <a:t>ΔH</a:t>
            </a:r>
            <a:r>
              <a:rPr lang="en-US" baseline="-25000" dirty="0" err="1" smtClean="0">
                <a:solidFill>
                  <a:srgbClr val="000000"/>
                </a:solidFill>
              </a:rPr>
              <a:t>f</a:t>
            </a:r>
            <a:endParaRPr lang="en-US" baseline="-25000" dirty="0" smtClean="0">
              <a:solidFill>
                <a:srgbClr val="000000"/>
              </a:solidFill>
            </a:endParaRPr>
          </a:p>
          <a:p>
            <a:pPr marL="514350" indent="-514350">
              <a:buFont typeface="+mj-lt"/>
              <a:buAutoNum type="arabicPeriod" startAt="5"/>
            </a:pPr>
            <a:r>
              <a:rPr lang="en-US" dirty="0" smtClean="0">
                <a:solidFill>
                  <a:srgbClr val="000000"/>
                </a:solidFill>
              </a:rPr>
              <a:t>3C(s) + 4H</a:t>
            </a:r>
            <a:r>
              <a:rPr lang="en-US" baseline="-25000" dirty="0" smtClean="0">
                <a:solidFill>
                  <a:srgbClr val="000000"/>
                </a:solidFill>
              </a:rPr>
              <a:t>2</a:t>
            </a:r>
            <a:r>
              <a:rPr lang="en-US" dirty="0" smtClean="0">
                <a:solidFill>
                  <a:srgbClr val="000000"/>
                </a:solidFill>
              </a:rPr>
              <a:t>(g) </a:t>
            </a:r>
            <a:r>
              <a:rPr lang="en-US" dirty="0" smtClean="0">
                <a:solidFill>
                  <a:srgbClr val="000000"/>
                </a:solidFill>
                <a:sym typeface="Wingdings"/>
              </a:rPr>
              <a:t>C</a:t>
            </a:r>
            <a:r>
              <a:rPr lang="en-US" baseline="-25000" dirty="0" smtClean="0">
                <a:solidFill>
                  <a:srgbClr val="000000"/>
                </a:solidFill>
                <a:sym typeface="Wingdings"/>
              </a:rPr>
              <a:t>3</a:t>
            </a:r>
            <a:r>
              <a:rPr lang="en-US" dirty="0" smtClean="0">
                <a:solidFill>
                  <a:srgbClr val="000000"/>
                </a:solidFill>
                <a:sym typeface="Wingdings"/>
              </a:rPr>
              <a:t>H</a:t>
            </a:r>
            <a:r>
              <a:rPr lang="en-US" baseline="-25000" dirty="0" smtClean="0">
                <a:solidFill>
                  <a:srgbClr val="000000"/>
                </a:solidFill>
                <a:sym typeface="Wingdings"/>
              </a:rPr>
              <a:t>8</a:t>
            </a:r>
            <a:r>
              <a:rPr lang="en-US" dirty="0" smtClean="0">
                <a:solidFill>
                  <a:srgbClr val="000000"/>
                </a:solidFill>
                <a:sym typeface="Wingdings"/>
              </a:rPr>
              <a:t>(g) </a:t>
            </a:r>
            <a:r>
              <a:rPr lang="en-US" b="1" dirty="0" err="1" smtClean="0">
                <a:ln w="1905"/>
                <a:solidFill>
                  <a:srgbClr val="000000"/>
                </a:solidFill>
                <a:effectLst>
                  <a:innerShdw blurRad="69850" dist="43180" dir="5400000">
                    <a:srgbClr val="000000">
                      <a:alpha val="65000"/>
                    </a:srgbClr>
                  </a:innerShdw>
                </a:effectLst>
                <a:sym typeface="Wingdings"/>
              </a:rPr>
              <a:t>ΔH</a:t>
            </a:r>
            <a:r>
              <a:rPr lang="en-US" b="1" baseline="-25000" dirty="0" err="1" smtClean="0">
                <a:ln w="1905"/>
                <a:solidFill>
                  <a:srgbClr val="000000"/>
                </a:solidFill>
                <a:effectLst>
                  <a:innerShdw blurRad="69850" dist="43180" dir="5400000">
                    <a:srgbClr val="000000">
                      <a:alpha val="65000"/>
                    </a:srgbClr>
                  </a:innerShdw>
                </a:effectLst>
                <a:sym typeface="Wingdings"/>
              </a:rPr>
              <a:t>f</a:t>
            </a:r>
            <a:endParaRPr lang="en-US" baseline="-25000" dirty="0" smtClean="0">
              <a:solidFill>
                <a:srgbClr val="000000"/>
              </a:solidFill>
              <a:sym typeface="Wingdings"/>
            </a:endParaRPr>
          </a:p>
          <a:p>
            <a:pPr marL="514350" indent="-514350">
              <a:buAutoNum type="arabicPeriod" startAt="5"/>
            </a:pPr>
            <a:r>
              <a:rPr lang="en-US" dirty="0" smtClean="0">
                <a:solidFill>
                  <a:srgbClr val="000000"/>
                </a:solidFill>
                <a:sym typeface="Wingdings"/>
              </a:rPr>
              <a:t>C</a:t>
            </a:r>
            <a:r>
              <a:rPr lang="en-US" baseline="-25000" dirty="0" smtClean="0">
                <a:solidFill>
                  <a:srgbClr val="000000"/>
                </a:solidFill>
                <a:sym typeface="Wingdings"/>
              </a:rPr>
              <a:t>3</a:t>
            </a:r>
            <a:r>
              <a:rPr lang="en-US" dirty="0" smtClean="0">
                <a:solidFill>
                  <a:srgbClr val="000000"/>
                </a:solidFill>
                <a:sym typeface="Wingdings"/>
              </a:rPr>
              <a:t>H</a:t>
            </a:r>
            <a:r>
              <a:rPr lang="en-US" baseline="-25000" dirty="0" smtClean="0">
                <a:solidFill>
                  <a:srgbClr val="000000"/>
                </a:solidFill>
                <a:sym typeface="Wingdings"/>
              </a:rPr>
              <a:t>8</a:t>
            </a:r>
            <a:r>
              <a:rPr lang="en-US" dirty="0" smtClean="0">
                <a:solidFill>
                  <a:srgbClr val="000000"/>
                </a:solidFill>
                <a:sym typeface="Wingdings"/>
              </a:rPr>
              <a:t>(g) + 5O</a:t>
            </a:r>
            <a:r>
              <a:rPr lang="en-US" baseline="-25000" dirty="0" smtClean="0">
                <a:solidFill>
                  <a:srgbClr val="000000"/>
                </a:solidFill>
                <a:sym typeface="Wingdings"/>
              </a:rPr>
              <a:t>2</a:t>
            </a:r>
            <a:r>
              <a:rPr lang="en-US" dirty="0" smtClean="0">
                <a:solidFill>
                  <a:srgbClr val="000000"/>
                </a:solidFill>
                <a:sym typeface="Wingdings"/>
              </a:rPr>
              <a:t>(g)  3CO</a:t>
            </a:r>
            <a:r>
              <a:rPr lang="en-US" baseline="-25000" dirty="0" smtClean="0">
                <a:solidFill>
                  <a:srgbClr val="000000"/>
                </a:solidFill>
                <a:sym typeface="Wingdings"/>
              </a:rPr>
              <a:t>2</a:t>
            </a:r>
            <a:r>
              <a:rPr lang="en-US" dirty="0" smtClean="0">
                <a:solidFill>
                  <a:srgbClr val="000000"/>
                </a:solidFill>
                <a:sym typeface="Wingdings"/>
              </a:rPr>
              <a:t>(g) + 4H</a:t>
            </a:r>
            <a:r>
              <a:rPr lang="en-US" baseline="-25000" dirty="0" smtClean="0">
                <a:solidFill>
                  <a:srgbClr val="000000"/>
                </a:solidFill>
                <a:sym typeface="Wingdings"/>
              </a:rPr>
              <a:t>2</a:t>
            </a:r>
            <a:r>
              <a:rPr lang="en-US" dirty="0" smtClean="0">
                <a:solidFill>
                  <a:srgbClr val="000000"/>
                </a:solidFill>
                <a:sym typeface="Wingdings"/>
              </a:rPr>
              <a:t>O(l) </a:t>
            </a:r>
            <a:r>
              <a:rPr lang="en-US" b="1" dirty="0" err="1" smtClean="0">
                <a:ln w="1905"/>
                <a:solidFill>
                  <a:srgbClr val="000000"/>
                </a:solidFill>
                <a:effectLst>
                  <a:innerShdw blurRad="69850" dist="43180" dir="5400000">
                    <a:srgbClr val="000000">
                      <a:alpha val="65000"/>
                    </a:srgbClr>
                  </a:innerShdw>
                </a:effectLst>
                <a:sym typeface="Wingdings"/>
              </a:rPr>
              <a:t>ΔH</a:t>
            </a:r>
            <a:r>
              <a:rPr lang="en-US" b="1" baseline="-25000" dirty="0" err="1" smtClean="0">
                <a:ln w="1905"/>
                <a:solidFill>
                  <a:srgbClr val="000000"/>
                </a:solidFill>
                <a:effectLst>
                  <a:innerShdw blurRad="69850" dist="43180" dir="5400000">
                    <a:srgbClr val="000000">
                      <a:alpha val="65000"/>
                    </a:srgbClr>
                  </a:innerShdw>
                </a:effectLst>
                <a:sym typeface="Wingdings"/>
              </a:rPr>
              <a:t>c</a:t>
            </a:r>
            <a:endParaRPr lang="en-US" baseline="-25000" dirty="0" smtClean="0">
              <a:solidFill>
                <a:srgbClr val="000000"/>
              </a:solidFill>
              <a:sym typeface="Wingdings"/>
            </a:endParaRPr>
          </a:p>
          <a:p>
            <a:pPr marL="514350" indent="-514350">
              <a:buAutoNum type="arabicPeriod" startAt="5"/>
            </a:pPr>
            <a:r>
              <a:rPr lang="en-US" dirty="0" smtClean="0">
                <a:solidFill>
                  <a:srgbClr val="000000"/>
                </a:solidFill>
                <a:sym typeface="Wingdings"/>
              </a:rPr>
              <a:t>C</a:t>
            </a:r>
            <a:r>
              <a:rPr lang="en-US" baseline="-25000" dirty="0" smtClean="0">
                <a:solidFill>
                  <a:srgbClr val="000000"/>
                </a:solidFill>
                <a:sym typeface="Wingdings"/>
              </a:rPr>
              <a:t>2</a:t>
            </a:r>
            <a:r>
              <a:rPr lang="en-US" dirty="0" smtClean="0">
                <a:solidFill>
                  <a:srgbClr val="000000"/>
                </a:solidFill>
                <a:sym typeface="Wingdings"/>
              </a:rPr>
              <a:t>H</a:t>
            </a:r>
            <a:r>
              <a:rPr lang="en-US" baseline="-25000" dirty="0" smtClean="0">
                <a:solidFill>
                  <a:srgbClr val="000000"/>
                </a:solidFill>
                <a:sym typeface="Wingdings"/>
              </a:rPr>
              <a:t>4</a:t>
            </a:r>
            <a:r>
              <a:rPr lang="en-US" dirty="0" smtClean="0">
                <a:solidFill>
                  <a:srgbClr val="000000"/>
                </a:solidFill>
                <a:sym typeface="Wingdings"/>
              </a:rPr>
              <a:t>(g) + H</a:t>
            </a:r>
            <a:r>
              <a:rPr lang="en-US" baseline="-25000" dirty="0" smtClean="0">
                <a:solidFill>
                  <a:srgbClr val="000000"/>
                </a:solidFill>
                <a:sym typeface="Wingdings"/>
              </a:rPr>
              <a:t>2</a:t>
            </a:r>
            <a:r>
              <a:rPr lang="en-US" dirty="0" smtClean="0">
                <a:solidFill>
                  <a:srgbClr val="000000"/>
                </a:solidFill>
                <a:sym typeface="Wingdings"/>
              </a:rPr>
              <a:t>(g)  C</a:t>
            </a:r>
            <a:r>
              <a:rPr lang="en-US" baseline="-25000" dirty="0" smtClean="0">
                <a:solidFill>
                  <a:srgbClr val="000000"/>
                </a:solidFill>
                <a:sym typeface="Wingdings"/>
              </a:rPr>
              <a:t>2</a:t>
            </a:r>
            <a:r>
              <a:rPr lang="en-US" dirty="0" smtClean="0">
                <a:solidFill>
                  <a:srgbClr val="000000"/>
                </a:solidFill>
                <a:sym typeface="Wingdings"/>
              </a:rPr>
              <a:t>H</a:t>
            </a:r>
            <a:r>
              <a:rPr lang="en-US" baseline="-25000" dirty="0" smtClean="0">
                <a:solidFill>
                  <a:srgbClr val="000000"/>
                </a:solidFill>
                <a:sym typeface="Wingdings"/>
              </a:rPr>
              <a:t>6</a:t>
            </a:r>
            <a:r>
              <a:rPr lang="en-US" dirty="0" smtClean="0">
                <a:solidFill>
                  <a:srgbClr val="000000"/>
                </a:solidFill>
                <a:sym typeface="Wingdings"/>
              </a:rPr>
              <a:t>(g) </a:t>
            </a:r>
            <a:r>
              <a:rPr lang="en-US" b="1" dirty="0" err="1" smtClean="0">
                <a:ln w="1905"/>
                <a:solidFill>
                  <a:srgbClr val="000000"/>
                </a:solidFill>
                <a:effectLst>
                  <a:innerShdw blurRad="69850" dist="43180" dir="5400000">
                    <a:srgbClr val="000000">
                      <a:alpha val="65000"/>
                    </a:srgbClr>
                  </a:innerShdw>
                </a:effectLst>
                <a:sym typeface="Wingdings"/>
              </a:rPr>
              <a:t>ΔH</a:t>
            </a:r>
            <a:r>
              <a:rPr lang="en-US" b="1" baseline="-25000" dirty="0" err="1" smtClean="0">
                <a:ln w="1905"/>
                <a:solidFill>
                  <a:srgbClr val="000000"/>
                </a:solidFill>
                <a:effectLst>
                  <a:innerShdw blurRad="69850" dist="43180" dir="5400000">
                    <a:srgbClr val="000000">
                      <a:alpha val="65000"/>
                    </a:srgbClr>
                  </a:innerShdw>
                </a:effectLst>
                <a:sym typeface="Wingdings"/>
              </a:rPr>
              <a:t>r</a:t>
            </a:r>
            <a:endParaRPr lang="en-US" b="1" baseline="-25000" dirty="0" smtClean="0">
              <a:ln w="1905"/>
              <a:solidFill>
                <a:srgbClr val="000000"/>
              </a:solidFill>
              <a:effectLst>
                <a:innerShdw blurRad="69850" dist="43180" dir="5400000">
                  <a:srgbClr val="000000">
                    <a:alpha val="65000"/>
                  </a:srgbClr>
                </a:innerShdw>
              </a:effectLst>
              <a:sym typeface="Wingdings"/>
            </a:endParaRPr>
          </a:p>
          <a:p>
            <a:pPr marL="514350" indent="-514350">
              <a:buAutoNum type="arabicPeriod" startAt="5"/>
            </a:pPr>
            <a:r>
              <a:rPr lang="en-US" dirty="0" smtClean="0">
                <a:solidFill>
                  <a:srgbClr val="000000"/>
                </a:solidFill>
                <a:sym typeface="Wingdings"/>
              </a:rPr>
              <a:t>2C</a:t>
            </a:r>
            <a:r>
              <a:rPr lang="en-US" baseline="-25000" dirty="0" smtClean="0">
                <a:solidFill>
                  <a:srgbClr val="000000"/>
                </a:solidFill>
                <a:sym typeface="Wingdings"/>
              </a:rPr>
              <a:t>2</a:t>
            </a:r>
            <a:r>
              <a:rPr lang="en-US" dirty="0" smtClean="0">
                <a:solidFill>
                  <a:srgbClr val="000000"/>
                </a:solidFill>
                <a:sym typeface="Wingdings"/>
              </a:rPr>
              <a:t>H</a:t>
            </a:r>
            <a:r>
              <a:rPr lang="en-US" baseline="-25000" dirty="0" smtClean="0">
                <a:solidFill>
                  <a:srgbClr val="000000"/>
                </a:solidFill>
                <a:sym typeface="Wingdings"/>
              </a:rPr>
              <a:t>6</a:t>
            </a:r>
            <a:r>
              <a:rPr lang="en-US" dirty="0" smtClean="0">
                <a:solidFill>
                  <a:srgbClr val="000000"/>
                </a:solidFill>
                <a:sym typeface="Wingdings"/>
              </a:rPr>
              <a:t>(l) + 7O</a:t>
            </a:r>
            <a:r>
              <a:rPr lang="en-US" baseline="-25000" dirty="0" smtClean="0">
                <a:solidFill>
                  <a:srgbClr val="000000"/>
                </a:solidFill>
                <a:sym typeface="Wingdings"/>
              </a:rPr>
              <a:t>2</a:t>
            </a:r>
            <a:r>
              <a:rPr lang="en-US" dirty="0" smtClean="0">
                <a:solidFill>
                  <a:srgbClr val="000000"/>
                </a:solidFill>
                <a:sym typeface="Wingdings"/>
              </a:rPr>
              <a:t>(g)  4CO</a:t>
            </a:r>
            <a:r>
              <a:rPr lang="en-US" baseline="-25000" dirty="0" smtClean="0">
                <a:solidFill>
                  <a:srgbClr val="000000"/>
                </a:solidFill>
                <a:sym typeface="Wingdings"/>
              </a:rPr>
              <a:t>2</a:t>
            </a:r>
            <a:r>
              <a:rPr lang="en-US" dirty="0" smtClean="0">
                <a:solidFill>
                  <a:srgbClr val="000000"/>
                </a:solidFill>
                <a:sym typeface="Wingdings"/>
              </a:rPr>
              <a:t>(g) + 6H</a:t>
            </a:r>
            <a:r>
              <a:rPr lang="en-US" baseline="-25000" dirty="0" smtClean="0">
                <a:solidFill>
                  <a:srgbClr val="000000"/>
                </a:solidFill>
                <a:sym typeface="Wingdings"/>
              </a:rPr>
              <a:t>2</a:t>
            </a:r>
            <a:r>
              <a:rPr lang="en-US" dirty="0" smtClean="0">
                <a:solidFill>
                  <a:srgbClr val="000000"/>
                </a:solidFill>
                <a:sym typeface="Wingdings"/>
              </a:rPr>
              <a:t>O(l) </a:t>
            </a:r>
            <a:r>
              <a:rPr lang="en-US" b="1" dirty="0" err="1" smtClean="0">
                <a:ln w="1905"/>
                <a:solidFill>
                  <a:srgbClr val="000000"/>
                </a:solidFill>
                <a:effectLst>
                  <a:innerShdw blurRad="69850" dist="43180" dir="5400000">
                    <a:srgbClr val="000000">
                      <a:alpha val="65000"/>
                    </a:srgbClr>
                  </a:innerShdw>
                </a:effectLst>
                <a:sym typeface="Wingdings"/>
              </a:rPr>
              <a:t>ΔH</a:t>
            </a:r>
            <a:r>
              <a:rPr lang="en-US" b="1" baseline="-25000" dirty="0" err="1" smtClean="0">
                <a:ln w="1905"/>
                <a:solidFill>
                  <a:srgbClr val="000000"/>
                </a:solidFill>
                <a:effectLst>
                  <a:innerShdw blurRad="69850" dist="43180" dir="5400000">
                    <a:srgbClr val="000000">
                      <a:alpha val="65000"/>
                    </a:srgbClr>
                  </a:innerShdw>
                </a:effectLst>
                <a:sym typeface="Wingdings"/>
              </a:rPr>
              <a:t>r</a:t>
            </a:r>
            <a:r>
              <a:rPr lang="en-US" b="1" dirty="0" smtClean="0">
                <a:ln w="1905"/>
                <a:solidFill>
                  <a:srgbClr val="000000"/>
                </a:solidFill>
                <a:effectLst>
                  <a:innerShdw blurRad="69850" dist="43180" dir="5400000">
                    <a:srgbClr val="000000">
                      <a:alpha val="65000"/>
                    </a:srgbClr>
                  </a:innerShdw>
                </a:effectLst>
                <a:sym typeface="Wingdings"/>
              </a:rPr>
              <a:t> (because 2mols are shown to be burnt)</a:t>
            </a:r>
            <a:endParaRPr lang="en-US" dirty="0" smtClean="0">
              <a:solidFill>
                <a:srgbClr val="000000"/>
              </a:solidFill>
              <a:sym typeface="Wingdings"/>
            </a:endParaRPr>
          </a:p>
          <a:p>
            <a:pPr marL="0" indent="0">
              <a:buNone/>
            </a:pPr>
            <a:endParaRPr lang="en-US" dirty="0" smtClean="0">
              <a:solidFill>
                <a:srgbClr val="000000"/>
              </a:solidFill>
              <a:sym typeface="Wingdings"/>
            </a:endParaRPr>
          </a:p>
          <a:p>
            <a:pPr marL="0" indent="0">
              <a:buNone/>
            </a:pPr>
            <a:r>
              <a:rPr lang="en-US" dirty="0" smtClean="0">
                <a:solidFill>
                  <a:srgbClr val="000000"/>
                </a:solidFill>
                <a:sym typeface="Wingdings"/>
              </a:rPr>
              <a:t>Write the equation for </a:t>
            </a:r>
            <a:r>
              <a:rPr lang="en-US" dirty="0" err="1" smtClean="0">
                <a:solidFill>
                  <a:srgbClr val="000000"/>
                </a:solidFill>
                <a:sym typeface="Wingdings"/>
              </a:rPr>
              <a:t>ΔH</a:t>
            </a:r>
            <a:r>
              <a:rPr lang="en-US" baseline="-25000" dirty="0" err="1" smtClean="0">
                <a:solidFill>
                  <a:srgbClr val="000000"/>
                </a:solidFill>
                <a:sym typeface="Wingdings"/>
              </a:rPr>
              <a:t>c</a:t>
            </a:r>
            <a:r>
              <a:rPr lang="en-US" dirty="0" smtClean="0">
                <a:solidFill>
                  <a:srgbClr val="000000"/>
                </a:solidFill>
                <a:sym typeface="Wingdings"/>
              </a:rPr>
              <a:t> for</a:t>
            </a:r>
          </a:p>
          <a:p>
            <a:pPr marL="514350" indent="-514350">
              <a:buFont typeface="+mj-lt"/>
              <a:buAutoNum type="arabicPeriod" startAt="9"/>
            </a:pPr>
            <a:r>
              <a:rPr lang="en-US" dirty="0" smtClean="0">
                <a:solidFill>
                  <a:srgbClr val="000000"/>
                </a:solidFill>
                <a:sym typeface="Wingdings"/>
              </a:rPr>
              <a:t>H</a:t>
            </a:r>
            <a:r>
              <a:rPr lang="en-US" baseline="-25000" dirty="0" smtClean="0">
                <a:solidFill>
                  <a:srgbClr val="000000"/>
                </a:solidFill>
                <a:sym typeface="Wingdings"/>
              </a:rPr>
              <a:t>2</a:t>
            </a:r>
            <a:r>
              <a:rPr lang="en-US" dirty="0" smtClean="0">
                <a:solidFill>
                  <a:srgbClr val="000000"/>
                </a:solidFill>
                <a:sym typeface="Wingdings"/>
              </a:rPr>
              <a:t>(g)</a:t>
            </a:r>
            <a:r>
              <a:rPr lang="en-US" baseline="-25000" dirty="0" smtClean="0">
                <a:solidFill>
                  <a:srgbClr val="000000"/>
                </a:solidFill>
                <a:sym typeface="Wingdings"/>
              </a:rPr>
              <a:t> </a:t>
            </a:r>
            <a:r>
              <a:rPr lang="en-US" dirty="0" smtClean="0">
                <a:solidFill>
                  <a:srgbClr val="000000"/>
                </a:solidFill>
                <a:sym typeface="Wingdings"/>
              </a:rPr>
              <a:t>+ ½ O</a:t>
            </a:r>
            <a:r>
              <a:rPr lang="en-US" baseline="-25000" dirty="0" smtClean="0">
                <a:solidFill>
                  <a:srgbClr val="000000"/>
                </a:solidFill>
                <a:sym typeface="Wingdings"/>
              </a:rPr>
              <a:t>2</a:t>
            </a:r>
            <a:r>
              <a:rPr lang="en-US" dirty="0" smtClean="0">
                <a:solidFill>
                  <a:srgbClr val="000000"/>
                </a:solidFill>
                <a:sym typeface="Wingdings"/>
              </a:rPr>
              <a:t>(g)  H</a:t>
            </a:r>
            <a:r>
              <a:rPr lang="en-US" baseline="-25000" dirty="0" smtClean="0">
                <a:solidFill>
                  <a:srgbClr val="000000"/>
                </a:solidFill>
                <a:sym typeface="Wingdings"/>
              </a:rPr>
              <a:t>2</a:t>
            </a:r>
            <a:r>
              <a:rPr lang="en-US" dirty="0" smtClean="0">
                <a:solidFill>
                  <a:srgbClr val="000000"/>
                </a:solidFill>
                <a:sym typeface="Wingdings"/>
              </a:rPr>
              <a:t>O(l)</a:t>
            </a:r>
            <a:endParaRPr lang="en-US" baseline="-25000" dirty="0" smtClean="0">
              <a:solidFill>
                <a:srgbClr val="000000"/>
              </a:solidFill>
              <a:sym typeface="Wingdings"/>
            </a:endParaRPr>
          </a:p>
          <a:p>
            <a:pPr marL="514350" indent="-514350">
              <a:buFont typeface="+mj-lt"/>
              <a:buAutoNum type="arabicPeriod" startAt="9"/>
            </a:pPr>
            <a:r>
              <a:rPr lang="en-US" dirty="0" smtClean="0">
                <a:solidFill>
                  <a:srgbClr val="000000"/>
                </a:solidFill>
                <a:sym typeface="Wingdings"/>
              </a:rPr>
              <a:t>CH</a:t>
            </a:r>
            <a:r>
              <a:rPr lang="en-US" baseline="-25000" dirty="0" smtClean="0">
                <a:solidFill>
                  <a:srgbClr val="000000"/>
                </a:solidFill>
                <a:sym typeface="Wingdings"/>
              </a:rPr>
              <a:t>3</a:t>
            </a:r>
            <a:r>
              <a:rPr lang="en-US" dirty="0" smtClean="0">
                <a:solidFill>
                  <a:srgbClr val="000000"/>
                </a:solidFill>
                <a:sym typeface="Wingdings"/>
              </a:rPr>
              <a:t>OH(l) + O</a:t>
            </a:r>
            <a:r>
              <a:rPr lang="en-US" baseline="-25000" dirty="0" smtClean="0">
                <a:solidFill>
                  <a:srgbClr val="000000"/>
                </a:solidFill>
                <a:sym typeface="Wingdings"/>
              </a:rPr>
              <a:t>2</a:t>
            </a:r>
            <a:r>
              <a:rPr lang="en-US" dirty="0" smtClean="0">
                <a:solidFill>
                  <a:srgbClr val="000000"/>
                </a:solidFill>
                <a:sym typeface="Wingdings"/>
              </a:rPr>
              <a:t>(g)  CO</a:t>
            </a:r>
            <a:r>
              <a:rPr lang="en-US" baseline="-25000" dirty="0" smtClean="0">
                <a:solidFill>
                  <a:srgbClr val="000000"/>
                </a:solidFill>
                <a:sym typeface="Wingdings"/>
              </a:rPr>
              <a:t>2</a:t>
            </a:r>
            <a:r>
              <a:rPr lang="en-US" dirty="0" smtClean="0">
                <a:solidFill>
                  <a:srgbClr val="000000"/>
                </a:solidFill>
                <a:sym typeface="Wingdings"/>
              </a:rPr>
              <a:t>(g) + H</a:t>
            </a:r>
            <a:r>
              <a:rPr lang="en-US" baseline="-25000" dirty="0" smtClean="0">
                <a:solidFill>
                  <a:srgbClr val="000000"/>
                </a:solidFill>
                <a:sym typeface="Wingdings"/>
              </a:rPr>
              <a:t>2</a:t>
            </a:r>
            <a:r>
              <a:rPr lang="en-US" dirty="0" smtClean="0">
                <a:solidFill>
                  <a:srgbClr val="000000"/>
                </a:solidFill>
                <a:sym typeface="Wingdings"/>
              </a:rPr>
              <a:t>O(l)</a:t>
            </a:r>
          </a:p>
          <a:p>
            <a:pPr marL="514350" indent="-514350">
              <a:buFont typeface="+mj-lt"/>
              <a:buAutoNum type="arabicPeriod" startAt="9"/>
            </a:pPr>
            <a:r>
              <a:rPr lang="en-US" dirty="0" smtClean="0">
                <a:solidFill>
                  <a:srgbClr val="000000"/>
                </a:solidFill>
                <a:sym typeface="Wingdings"/>
              </a:rPr>
              <a:t>C(s) + O</a:t>
            </a:r>
            <a:r>
              <a:rPr lang="en-US" baseline="-25000" dirty="0" smtClean="0">
                <a:solidFill>
                  <a:srgbClr val="000000"/>
                </a:solidFill>
                <a:sym typeface="Wingdings"/>
              </a:rPr>
              <a:t>2</a:t>
            </a:r>
            <a:r>
              <a:rPr lang="en-US" dirty="0" smtClean="0">
                <a:solidFill>
                  <a:srgbClr val="000000"/>
                </a:solidFill>
                <a:sym typeface="Wingdings"/>
              </a:rPr>
              <a:t>(g)  CO</a:t>
            </a:r>
            <a:r>
              <a:rPr lang="en-US" baseline="-25000" dirty="0" smtClean="0">
                <a:solidFill>
                  <a:srgbClr val="000000"/>
                </a:solidFill>
                <a:sym typeface="Wingdings"/>
              </a:rPr>
              <a:t>2</a:t>
            </a:r>
            <a:r>
              <a:rPr lang="en-US" dirty="0" smtClean="0">
                <a:solidFill>
                  <a:srgbClr val="000000"/>
                </a:solidFill>
                <a:sym typeface="Wingdings"/>
              </a:rPr>
              <a:t>(g)</a:t>
            </a:r>
          </a:p>
          <a:p>
            <a:pPr marL="0" indent="0">
              <a:buNone/>
            </a:pPr>
            <a:endParaRPr lang="en-US" dirty="0">
              <a:solidFill>
                <a:srgbClr val="000000"/>
              </a:solidFill>
            </a:endParaRPr>
          </a:p>
        </p:txBody>
      </p:sp>
    </p:spTree>
    <p:extLst>
      <p:ext uri="{BB962C8B-B14F-4D97-AF65-F5344CB8AC3E}">
        <p14:creationId xmlns:p14="http://schemas.microsoft.com/office/powerpoint/2010/main" val="11997927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Problems with measuring enthalpy changes directly</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There may be:</a:t>
            </a:r>
          </a:p>
          <a:p>
            <a:pPr marL="514350" indent="-514350">
              <a:buFont typeface="+mj-lt"/>
              <a:buAutoNum type="arabicPeriod"/>
            </a:pPr>
            <a:r>
              <a:rPr lang="en-US" dirty="0" smtClean="0"/>
              <a:t>a high activation energy </a:t>
            </a:r>
          </a:p>
          <a:p>
            <a:pPr marL="514350" indent="-514350">
              <a:buFont typeface="+mj-lt"/>
              <a:buAutoNum type="arabicPeriod"/>
            </a:pPr>
            <a:r>
              <a:rPr lang="en-US" dirty="0" smtClean="0"/>
              <a:t>a slow reaction rate</a:t>
            </a:r>
          </a:p>
          <a:p>
            <a:pPr marL="514350" indent="-514350">
              <a:buFont typeface="+mj-lt"/>
              <a:buAutoNum type="arabicPeriod"/>
            </a:pPr>
            <a:r>
              <a:rPr lang="en-US" dirty="0"/>
              <a:t>m</a:t>
            </a:r>
            <a:r>
              <a:rPr lang="en-US" dirty="0" smtClean="0"/>
              <a:t>ore than one reaction taking place</a:t>
            </a:r>
          </a:p>
          <a:p>
            <a:pPr marL="0" indent="0">
              <a:buNone/>
            </a:pPr>
            <a:endParaRPr lang="en-US" dirty="0" smtClean="0"/>
          </a:p>
          <a:p>
            <a:pPr marL="0" indent="0">
              <a:buNone/>
            </a:pPr>
            <a:r>
              <a:rPr lang="en-US" dirty="0" smtClean="0"/>
              <a:t>Take for example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3C(s) + 4H</a:t>
            </a:r>
            <a:r>
              <a:rPr lang="en-US"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a:rPr>
              <a:t> C</a:t>
            </a:r>
            <a:r>
              <a:rPr lang="en-US"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a:rPr>
              <a:t>3</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a:rPr>
              <a:t>H</a:t>
            </a:r>
            <a:r>
              <a:rPr lang="en-US"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a:rPr>
              <a:t>8</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sym typeface="Wingdings"/>
              </a:rPr>
              <a:t>(g)</a:t>
            </a:r>
          </a:p>
          <a:p>
            <a:pPr marL="0" indent="0">
              <a:buNone/>
            </a:pPr>
            <a:endParaRPr lang="en-US" dirty="0" smtClean="0">
              <a:sym typeface="Wingdings"/>
            </a:endParaRPr>
          </a:p>
          <a:p>
            <a:pPr marL="0" indent="0">
              <a:buNone/>
            </a:pPr>
            <a:r>
              <a:rPr lang="en-US" dirty="0" smtClean="0">
                <a:sym typeface="Wingdings"/>
              </a:rPr>
              <a:t>This is virtually impossible to measure directly  - think of the number of compounds of hydrogen and carbon that could form!</a:t>
            </a: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3335333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Hess’ Law </a:t>
            </a:r>
            <a:endParaRPr lang="en-US" dirty="0"/>
          </a:p>
        </p:txBody>
      </p:sp>
      <p:sp>
        <p:nvSpPr>
          <p:cNvPr id="3" name="Content Placeholder 2"/>
          <p:cNvSpPr>
            <a:spLocks noGrp="1"/>
          </p:cNvSpPr>
          <p:nvPr>
            <p:ph idx="1"/>
          </p:nvPr>
        </p:nvSpPr>
        <p:spPr>
          <a:xfrm>
            <a:off x="457200" y="1600201"/>
            <a:ext cx="6218808" cy="1182271"/>
          </a:xfrm>
        </p:spPr>
        <p:txBody>
          <a:bodyPr>
            <a:normAutofit fontScale="70000" lnSpcReduction="20000"/>
          </a:bodyPr>
          <a:lstStyle/>
          <a:p>
            <a:pPr marL="0" indent="0">
              <a:buNone/>
            </a:pPr>
            <a:r>
              <a:rPr lang="en-US" dirty="0" smtClean="0"/>
              <a:t>Hess’ law states that, if a reaction can take place by more than one route and the initial and final conditions are the same, the total enthalpy change is the same.</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7365093" y="199915"/>
            <a:ext cx="1321707" cy="1964938"/>
          </a:xfrm>
          <a:prstGeom prst="rect">
            <a:avLst/>
          </a:prstGeom>
        </p:spPr>
      </p:pic>
      <p:grpSp>
        <p:nvGrpSpPr>
          <p:cNvPr id="17" name="Group 16"/>
          <p:cNvGrpSpPr/>
          <p:nvPr/>
        </p:nvGrpSpPr>
        <p:grpSpPr>
          <a:xfrm>
            <a:off x="1789511" y="2779618"/>
            <a:ext cx="4627783" cy="2139077"/>
            <a:chOff x="1930110" y="3844495"/>
            <a:chExt cx="4627783" cy="2139077"/>
          </a:xfrm>
        </p:grpSpPr>
        <p:cxnSp>
          <p:nvCxnSpPr>
            <p:cNvPr id="6" name="Straight Arrow Connector 5"/>
            <p:cNvCxnSpPr/>
            <p:nvPr/>
          </p:nvCxnSpPr>
          <p:spPr>
            <a:xfrm>
              <a:off x="3216850" y="4303223"/>
              <a:ext cx="2030375" cy="167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930110" y="4118557"/>
              <a:ext cx="1109799" cy="369332"/>
            </a:xfrm>
            <a:prstGeom prst="rect">
              <a:avLst/>
            </a:prstGeom>
            <a:noFill/>
          </p:spPr>
          <p:txBody>
            <a:bodyPr wrap="none" rtlCol="0">
              <a:spAutoFit/>
            </a:bodyPr>
            <a:lstStyle/>
            <a:p>
              <a:r>
                <a:rPr lang="en-US" dirty="0" smtClean="0"/>
                <a:t>Reactants</a:t>
              </a:r>
              <a:endParaRPr lang="en-US" dirty="0"/>
            </a:p>
          </p:txBody>
        </p:sp>
        <p:sp>
          <p:nvSpPr>
            <p:cNvPr id="8" name="TextBox 7"/>
            <p:cNvSpPr txBox="1"/>
            <p:nvPr/>
          </p:nvSpPr>
          <p:spPr>
            <a:xfrm>
              <a:off x="5539666" y="4103524"/>
              <a:ext cx="1018227" cy="369332"/>
            </a:xfrm>
            <a:prstGeom prst="rect">
              <a:avLst/>
            </a:prstGeom>
            <a:noFill/>
          </p:spPr>
          <p:txBody>
            <a:bodyPr wrap="none" rtlCol="0">
              <a:spAutoFit/>
            </a:bodyPr>
            <a:lstStyle/>
            <a:p>
              <a:r>
                <a:rPr lang="en-US" dirty="0" smtClean="0"/>
                <a:t>Products</a:t>
              </a:r>
              <a:endParaRPr lang="en-US" dirty="0"/>
            </a:p>
          </p:txBody>
        </p:sp>
        <p:sp>
          <p:nvSpPr>
            <p:cNvPr id="9" name="TextBox 8"/>
            <p:cNvSpPr txBox="1"/>
            <p:nvPr/>
          </p:nvSpPr>
          <p:spPr>
            <a:xfrm>
              <a:off x="3651334" y="5614240"/>
              <a:ext cx="1412992" cy="369332"/>
            </a:xfrm>
            <a:prstGeom prst="rect">
              <a:avLst/>
            </a:prstGeom>
            <a:noFill/>
          </p:spPr>
          <p:txBody>
            <a:bodyPr wrap="none" rtlCol="0">
              <a:spAutoFit/>
            </a:bodyPr>
            <a:lstStyle/>
            <a:p>
              <a:r>
                <a:rPr lang="en-US" dirty="0" smtClean="0"/>
                <a:t>Intermediate</a:t>
              </a:r>
              <a:endParaRPr lang="en-US" dirty="0"/>
            </a:p>
          </p:txBody>
        </p:sp>
        <p:cxnSp>
          <p:nvCxnSpPr>
            <p:cNvPr id="11" name="Straight Arrow Connector 10"/>
            <p:cNvCxnSpPr>
              <a:stCxn id="7" idx="2"/>
            </p:cNvCxnSpPr>
            <p:nvPr/>
          </p:nvCxnSpPr>
          <p:spPr>
            <a:xfrm>
              <a:off x="2485010" y="4487889"/>
              <a:ext cx="1559030" cy="11263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8" idx="2"/>
            </p:cNvCxnSpPr>
            <p:nvPr/>
          </p:nvCxnSpPr>
          <p:spPr>
            <a:xfrm flipH="1">
              <a:off x="4670699" y="4472856"/>
              <a:ext cx="1378081" cy="11413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044040" y="3844495"/>
              <a:ext cx="377026" cy="461665"/>
            </a:xfrm>
            <a:prstGeom prst="rect">
              <a:avLst/>
            </a:prstGeom>
            <a:noFill/>
          </p:spPr>
          <p:txBody>
            <a:bodyPr wrap="none" rtlCol="0">
              <a:spAutoFit/>
            </a:bodyPr>
            <a:lstStyle/>
            <a:p>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5" name="TextBox 14"/>
            <p:cNvSpPr txBox="1"/>
            <p:nvPr/>
          </p:nvSpPr>
          <p:spPr>
            <a:xfrm>
              <a:off x="2839824" y="4882607"/>
              <a:ext cx="357189" cy="461665"/>
            </a:xfrm>
            <a:prstGeom prst="rect">
              <a:avLst/>
            </a:prstGeom>
            <a:noFill/>
          </p:spPr>
          <p:txBody>
            <a:bodyPr wrap="none" rtlCol="0">
              <a:spAutoFit/>
            </a:bodyPr>
            <a:lstStyle/>
            <a:p>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6" name="TextBox 15"/>
            <p:cNvSpPr txBox="1"/>
            <p:nvPr/>
          </p:nvSpPr>
          <p:spPr>
            <a:xfrm>
              <a:off x="5351153" y="4946029"/>
              <a:ext cx="347571" cy="461665"/>
            </a:xfrm>
            <a:prstGeom prst="rect">
              <a:avLst/>
            </a:prstGeom>
            <a:noFill/>
          </p:spPr>
          <p:txBody>
            <a:bodyPr wrap="none" rtlCol="0">
              <a:spAutoFit/>
            </a:bodyPr>
            <a:lstStyle/>
            <a:p>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
              </a:r>
            </a:p>
          </p:txBody>
        </p:sp>
      </p:grpSp>
      <p:sp>
        <p:nvSpPr>
          <p:cNvPr id="18" name="TextBox 17"/>
          <p:cNvSpPr txBox="1"/>
          <p:nvPr/>
        </p:nvSpPr>
        <p:spPr>
          <a:xfrm>
            <a:off x="1687801" y="4918695"/>
            <a:ext cx="4916718" cy="523220"/>
          </a:xfrm>
          <a:prstGeom prst="rect">
            <a:avLst/>
          </a:prstGeom>
          <a:noFill/>
        </p:spPr>
        <p:txBody>
          <a:bodyPr wrap="none" rtlCol="0">
            <a:spAutoFit/>
          </a:bodyPr>
          <a:lstStyle/>
          <a:p>
            <a:r>
              <a:rPr lang="en-US" sz="2800" b="1" dirty="0" smtClean="0"/>
              <a:t>ΔH</a:t>
            </a:r>
            <a:r>
              <a:rPr lang="en-US" sz="2800" b="1" baseline="-25000" dirty="0" smtClean="0"/>
              <a:t>(Route A) </a:t>
            </a:r>
            <a:r>
              <a:rPr lang="en-US" sz="2800" b="1" dirty="0" smtClean="0"/>
              <a:t>= ΔH</a:t>
            </a:r>
            <a:r>
              <a:rPr lang="en-US" sz="2800" b="1" baseline="-25000" dirty="0" smtClean="0"/>
              <a:t>(Route B) </a:t>
            </a:r>
            <a:r>
              <a:rPr lang="en-US" sz="2800" b="1" dirty="0" smtClean="0"/>
              <a:t>– ΔH</a:t>
            </a:r>
            <a:r>
              <a:rPr lang="en-US" sz="2800" b="1" baseline="-25000" dirty="0" smtClean="0"/>
              <a:t>(Route C)</a:t>
            </a:r>
            <a:endParaRPr lang="en-US" sz="2800" b="1" baseline="-25000" dirty="0"/>
          </a:p>
        </p:txBody>
      </p:sp>
      <p:sp>
        <p:nvSpPr>
          <p:cNvPr id="19" name="TextBox 18"/>
          <p:cNvSpPr txBox="1"/>
          <p:nvPr/>
        </p:nvSpPr>
        <p:spPr>
          <a:xfrm>
            <a:off x="457201" y="5907531"/>
            <a:ext cx="7505548" cy="646331"/>
          </a:xfrm>
          <a:prstGeom prst="rect">
            <a:avLst/>
          </a:prstGeom>
          <a:noFill/>
        </p:spPr>
        <p:txBody>
          <a:bodyPr wrap="square" rtlCol="0">
            <a:spAutoFit/>
          </a:bodyPr>
          <a:lstStyle/>
          <a:p>
            <a:r>
              <a:rPr lang="en-US" dirty="0" smtClean="0"/>
              <a:t>Draw an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enthalpy cycle </a:t>
            </a:r>
            <a:r>
              <a:rPr lang="en-US" dirty="0" smtClean="0"/>
              <a:t>– then if you follow the direction of an arrow then ADD. If opposite to the direction of the arrow then SUBTRACT.</a:t>
            </a:r>
            <a:endParaRPr lang="en-US" dirty="0"/>
          </a:p>
        </p:txBody>
      </p:sp>
    </p:spTree>
    <p:extLst>
      <p:ext uri="{BB962C8B-B14F-4D97-AF65-F5344CB8AC3E}">
        <p14:creationId xmlns:p14="http://schemas.microsoft.com/office/powerpoint/2010/main" val="19948379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combustion data</a:t>
            </a:r>
            <a:endParaRPr lang="en-US" dirty="0"/>
          </a:p>
        </p:txBody>
      </p:sp>
      <p:sp>
        <p:nvSpPr>
          <p:cNvPr id="3" name="Content Placeholder 2"/>
          <p:cNvSpPr>
            <a:spLocks noGrp="1"/>
          </p:cNvSpPr>
          <p:nvPr>
            <p:ph idx="1"/>
          </p:nvPr>
        </p:nvSpPr>
        <p:spPr>
          <a:xfrm>
            <a:off x="457200" y="1600201"/>
            <a:ext cx="6218808" cy="1182271"/>
          </a:xfrm>
        </p:spPr>
        <p:txBody>
          <a:bodyPr>
            <a:normAutofit fontScale="70000" lnSpcReduction="20000"/>
          </a:bodyPr>
          <a:lstStyle/>
          <a:p>
            <a:pPr marL="0" indent="0">
              <a:buNone/>
            </a:pPr>
            <a:r>
              <a:rPr lang="en-US" dirty="0" smtClean="0"/>
              <a:t>The combustion of reactants and combustion of products is a useful way to complete the cycle in a way that can be experimentally determined.</a:t>
            </a:r>
          </a:p>
          <a:p>
            <a:pPr marL="0" indent="0">
              <a:buNone/>
            </a:pPr>
            <a:endParaRPr lang="en-US" dirty="0"/>
          </a:p>
          <a:p>
            <a:pPr marL="0" indent="0">
              <a:buNone/>
            </a:pPr>
            <a:endParaRPr lang="en-US" dirty="0"/>
          </a:p>
        </p:txBody>
      </p:sp>
      <p:sp>
        <p:nvSpPr>
          <p:cNvPr id="19" name="TextBox 18"/>
          <p:cNvSpPr txBox="1"/>
          <p:nvPr/>
        </p:nvSpPr>
        <p:spPr>
          <a:xfrm>
            <a:off x="457201" y="5907531"/>
            <a:ext cx="7505548" cy="646331"/>
          </a:xfrm>
          <a:prstGeom prst="rect">
            <a:avLst/>
          </a:prstGeom>
          <a:noFill/>
        </p:spPr>
        <p:txBody>
          <a:bodyPr wrap="square" rtlCol="0">
            <a:spAutoFit/>
          </a:bodyPr>
          <a:lstStyle/>
          <a:p>
            <a:r>
              <a:rPr lang="en-US" dirty="0" smtClean="0"/>
              <a:t>Draw an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enthalpy cycle </a:t>
            </a:r>
            <a:r>
              <a:rPr lang="en-US" dirty="0" smtClean="0"/>
              <a:t>– then if you follow the direction of an arrow then ADD. If opposite to the direction of the arrow then SUBTRACT.</a:t>
            </a:r>
            <a:endParaRPr lang="en-US" dirty="0"/>
          </a:p>
        </p:txBody>
      </p:sp>
      <p:grpSp>
        <p:nvGrpSpPr>
          <p:cNvPr id="10" name="Group 9"/>
          <p:cNvGrpSpPr/>
          <p:nvPr/>
        </p:nvGrpSpPr>
        <p:grpSpPr>
          <a:xfrm>
            <a:off x="1687801" y="2779618"/>
            <a:ext cx="5172649" cy="2662297"/>
            <a:chOff x="1687801" y="2779618"/>
            <a:chExt cx="5172649" cy="2662297"/>
          </a:xfrm>
        </p:grpSpPr>
        <p:sp>
          <p:nvSpPr>
            <p:cNvPr id="18" name="TextBox 17"/>
            <p:cNvSpPr txBox="1"/>
            <p:nvPr/>
          </p:nvSpPr>
          <p:spPr>
            <a:xfrm>
              <a:off x="1687801" y="4918695"/>
              <a:ext cx="5108178" cy="523220"/>
            </a:xfrm>
            <a:prstGeom prst="rect">
              <a:avLst/>
            </a:prstGeom>
            <a:noFill/>
          </p:spPr>
          <p:txBody>
            <a:bodyPr wrap="none" rtlCol="0">
              <a:spAutoFit/>
            </a:bodyPr>
            <a:lstStyle/>
            <a:p>
              <a:r>
                <a:rPr lang="en-US" sz="2800" b="1" dirty="0" err="1" smtClean="0"/>
                <a:t>ΔH</a:t>
              </a:r>
              <a:r>
                <a:rPr lang="en-US" sz="2800" b="1" baseline="-25000" dirty="0" err="1" smtClean="0"/>
                <a:t>r</a:t>
              </a:r>
              <a:r>
                <a:rPr lang="en-US" sz="2800" b="1" baseline="-25000" dirty="0" smtClean="0"/>
                <a:t> </a:t>
              </a:r>
              <a:r>
                <a:rPr lang="en-US" sz="2800" b="1" dirty="0" smtClean="0"/>
                <a:t>= </a:t>
              </a:r>
              <a:r>
                <a:rPr lang="en-US" sz="2800" b="1" dirty="0" err="1" smtClean="0"/>
                <a:t>Σ</a:t>
              </a:r>
              <a:r>
                <a:rPr lang="en-US" sz="2800" b="1" dirty="0" smtClean="0"/>
                <a:t> </a:t>
              </a:r>
              <a:r>
                <a:rPr lang="en-US" sz="2800" b="1" dirty="0" err="1" smtClean="0"/>
                <a:t>ΔH</a:t>
              </a:r>
              <a:r>
                <a:rPr lang="en-US" sz="2800" b="1" baseline="-25000" dirty="0" err="1" smtClean="0"/>
                <a:t>c</a:t>
              </a:r>
              <a:r>
                <a:rPr lang="en-US" sz="2800" b="1" baseline="-25000" dirty="0" smtClean="0"/>
                <a:t>(reactants) </a:t>
              </a:r>
              <a:r>
                <a:rPr lang="en-US" sz="2800" b="1" dirty="0" smtClean="0"/>
                <a:t>– </a:t>
              </a:r>
              <a:r>
                <a:rPr lang="en-US" sz="2800" b="1" dirty="0" err="1" smtClean="0"/>
                <a:t>Σ</a:t>
              </a:r>
              <a:r>
                <a:rPr lang="en-US" sz="2800" b="1" dirty="0" smtClean="0"/>
                <a:t> </a:t>
              </a:r>
              <a:r>
                <a:rPr lang="en-US" sz="2800" b="1" dirty="0" err="1" smtClean="0"/>
                <a:t>ΔH</a:t>
              </a:r>
              <a:r>
                <a:rPr lang="en-US" sz="2800" b="1" baseline="-25000" dirty="0" err="1" smtClean="0"/>
                <a:t>c</a:t>
              </a:r>
              <a:r>
                <a:rPr lang="en-US" sz="2800" b="1" baseline="-25000" dirty="0" smtClean="0"/>
                <a:t>(products)</a:t>
              </a:r>
              <a:endParaRPr lang="en-US" sz="2800" b="1" baseline="-25000" dirty="0"/>
            </a:p>
          </p:txBody>
        </p:sp>
        <p:grpSp>
          <p:nvGrpSpPr>
            <p:cNvPr id="5" name="Group 4"/>
            <p:cNvGrpSpPr/>
            <p:nvPr/>
          </p:nvGrpSpPr>
          <p:grpSpPr>
            <a:xfrm>
              <a:off x="1789511" y="2779618"/>
              <a:ext cx="5070939" cy="2136222"/>
              <a:chOff x="1789511" y="2779618"/>
              <a:chExt cx="5070939" cy="2136222"/>
            </a:xfrm>
          </p:grpSpPr>
          <p:grpSp>
            <p:nvGrpSpPr>
              <p:cNvPr id="17" name="Group 16"/>
              <p:cNvGrpSpPr/>
              <p:nvPr/>
            </p:nvGrpSpPr>
            <p:grpSpPr>
              <a:xfrm>
                <a:off x="1789511" y="2779618"/>
                <a:ext cx="4627783" cy="2136222"/>
                <a:chOff x="1930110" y="3844495"/>
                <a:chExt cx="4627783" cy="2136222"/>
              </a:xfrm>
            </p:grpSpPr>
            <p:cxnSp>
              <p:nvCxnSpPr>
                <p:cNvPr id="6" name="Straight Arrow Connector 5"/>
                <p:cNvCxnSpPr/>
                <p:nvPr/>
              </p:nvCxnSpPr>
              <p:spPr>
                <a:xfrm>
                  <a:off x="3216850" y="4303223"/>
                  <a:ext cx="2030375" cy="167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930110" y="4118557"/>
                  <a:ext cx="1109799" cy="369332"/>
                </a:xfrm>
                <a:prstGeom prst="rect">
                  <a:avLst/>
                </a:prstGeom>
                <a:noFill/>
              </p:spPr>
              <p:txBody>
                <a:bodyPr wrap="none" rtlCol="0">
                  <a:spAutoFit/>
                </a:bodyPr>
                <a:lstStyle/>
                <a:p>
                  <a:r>
                    <a:rPr lang="en-US" dirty="0" smtClean="0"/>
                    <a:t>Reactants</a:t>
                  </a:r>
                  <a:endParaRPr lang="en-US" dirty="0"/>
                </a:p>
              </p:txBody>
            </p:sp>
            <p:sp>
              <p:nvSpPr>
                <p:cNvPr id="8" name="TextBox 7"/>
                <p:cNvSpPr txBox="1"/>
                <p:nvPr/>
              </p:nvSpPr>
              <p:spPr>
                <a:xfrm>
                  <a:off x="5539666" y="4103524"/>
                  <a:ext cx="1018227" cy="369332"/>
                </a:xfrm>
                <a:prstGeom prst="rect">
                  <a:avLst/>
                </a:prstGeom>
                <a:noFill/>
              </p:spPr>
              <p:txBody>
                <a:bodyPr wrap="none" rtlCol="0">
                  <a:spAutoFit/>
                </a:bodyPr>
                <a:lstStyle/>
                <a:p>
                  <a:r>
                    <a:rPr lang="en-US" dirty="0" smtClean="0"/>
                    <a:t>Products</a:t>
                  </a:r>
                  <a:endParaRPr lang="en-US" dirty="0"/>
                </a:p>
              </p:txBody>
            </p:sp>
            <p:sp>
              <p:nvSpPr>
                <p:cNvPr id="9" name="TextBox 8"/>
                <p:cNvSpPr txBox="1"/>
                <p:nvPr/>
              </p:nvSpPr>
              <p:spPr>
                <a:xfrm>
                  <a:off x="3289232" y="5611385"/>
                  <a:ext cx="2201745" cy="369332"/>
                </a:xfrm>
                <a:prstGeom prst="rect">
                  <a:avLst/>
                </a:prstGeom>
                <a:noFill/>
              </p:spPr>
              <p:txBody>
                <a:bodyPr wrap="none" rtlCol="0">
                  <a:spAutoFit/>
                </a:bodyPr>
                <a:lstStyle/>
                <a:p>
                  <a:r>
                    <a:rPr lang="en-US" dirty="0" smtClean="0"/>
                    <a:t>Combustion products</a:t>
                  </a:r>
                  <a:endParaRPr lang="en-US" dirty="0"/>
                </a:p>
              </p:txBody>
            </p:sp>
            <p:cxnSp>
              <p:nvCxnSpPr>
                <p:cNvPr id="11" name="Straight Arrow Connector 10"/>
                <p:cNvCxnSpPr>
                  <a:stCxn id="7" idx="2"/>
                </p:cNvCxnSpPr>
                <p:nvPr/>
              </p:nvCxnSpPr>
              <p:spPr>
                <a:xfrm>
                  <a:off x="2485010" y="4487889"/>
                  <a:ext cx="1559030" cy="11263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8" idx="2"/>
                </p:cNvCxnSpPr>
                <p:nvPr/>
              </p:nvCxnSpPr>
              <p:spPr>
                <a:xfrm flipH="1">
                  <a:off x="4670699" y="4472856"/>
                  <a:ext cx="1378081" cy="11413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044040" y="3844495"/>
                  <a:ext cx="629549" cy="461665"/>
                </a:xfrm>
                <a:prstGeom prst="rect">
                  <a:avLst/>
                </a:prstGeom>
                <a:noFill/>
              </p:spPr>
              <p:txBody>
                <a:bodyPr wrap="none" rtlCol="0">
                  <a:spAutoFit/>
                </a:bodyPr>
                <a:lstStyle/>
                <a:p>
                  <a:r>
                    <a:rPr lang="en-US"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ΔH</a:t>
                  </a:r>
                  <a:r>
                    <a:rPr lang="en-US" sz="2400" b="1" baseline="-250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t>
                  </a:r>
                  <a:endParaRPr lang="en-US" sz="2400" b="1" baseline="-25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5" name="TextBox 14"/>
                <p:cNvSpPr txBox="1"/>
                <p:nvPr/>
              </p:nvSpPr>
              <p:spPr>
                <a:xfrm>
                  <a:off x="2179743" y="4928105"/>
                  <a:ext cx="1783361" cy="461665"/>
                </a:xfrm>
                <a:prstGeom prst="rect">
                  <a:avLst/>
                </a:prstGeom>
                <a:noFill/>
              </p:spPr>
              <p:txBody>
                <a:bodyPr wrap="none" rtlCol="0">
                  <a:spAutoFit/>
                </a:bodyPr>
                <a:lstStyle/>
                <a:p>
                  <a:r>
                    <a:rPr lang="en-US"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Σ</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ΔH</a:t>
                  </a:r>
                  <a:r>
                    <a:rPr lang="en-US" sz="2400" b="1" baseline="-250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
                  </a:r>
                  <a:r>
                    <a:rPr lang="en-US" sz="2400"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(reactants)</a:t>
                  </a:r>
                  <a:endParaRPr lang="en-US" sz="2400" b="1" baseline="-25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
            <p:nvSpPr>
              <p:cNvPr id="20" name="TextBox 19"/>
              <p:cNvSpPr txBox="1"/>
              <p:nvPr/>
            </p:nvSpPr>
            <p:spPr>
              <a:xfrm>
                <a:off x="5123576" y="3859241"/>
                <a:ext cx="1736874" cy="461665"/>
              </a:xfrm>
              <a:prstGeom prst="rect">
                <a:avLst/>
              </a:prstGeom>
              <a:noFill/>
            </p:spPr>
            <p:txBody>
              <a:bodyPr wrap="none" rtlCol="0">
                <a:spAutoFit/>
              </a:bodyPr>
              <a:lstStyle/>
              <a:p>
                <a:r>
                  <a:rPr lang="en-US"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Σ</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ΔH</a:t>
                </a:r>
                <a:r>
                  <a:rPr lang="en-US" sz="2400" b="1" baseline="-250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
                </a:r>
                <a:r>
                  <a:rPr lang="en-US" sz="2400"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(products)</a:t>
                </a:r>
                <a:endParaRPr lang="en-US" sz="2400" b="1" baseline="-25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grpSp>
    </p:spTree>
    <p:extLst>
      <p:ext uri="{BB962C8B-B14F-4D97-AF65-F5344CB8AC3E}">
        <p14:creationId xmlns:p14="http://schemas.microsoft.com/office/powerpoint/2010/main" val="1286006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pic>
        <p:nvPicPr>
          <p:cNvPr id="4" name="Content Placeholder 3"/>
          <p:cNvPicPr>
            <a:picLocks noGrp="1" noChangeAspect="1"/>
          </p:cNvPicPr>
          <p:nvPr>
            <p:ph idx="1"/>
          </p:nvPr>
        </p:nvPicPr>
        <p:blipFill>
          <a:blip r:embed="rId2"/>
          <a:srcRect l="-12388" r="-12388"/>
          <a:stretch>
            <a:fillRect/>
          </a:stretch>
        </p:blipFill>
        <p:spPr/>
      </p:pic>
    </p:spTree>
    <p:extLst>
      <p:ext uri="{BB962C8B-B14F-4D97-AF65-F5344CB8AC3E}">
        <p14:creationId xmlns:p14="http://schemas.microsoft.com/office/powerpoint/2010/main" val="156780589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You are provided with the following enthalpy changes of combustion</a:t>
            </a:r>
          </a:p>
          <a:p>
            <a:endParaRPr lang="en-US" dirty="0"/>
          </a:p>
          <a:p>
            <a:endParaRPr lang="en-US" dirty="0" smtClean="0"/>
          </a:p>
          <a:p>
            <a:pPr marL="0" indent="0">
              <a:buNone/>
            </a:pPr>
            <a:endParaRPr lang="en-US" dirty="0" smtClean="0"/>
          </a:p>
          <a:p>
            <a:pPr marL="0" indent="0">
              <a:buNone/>
            </a:pPr>
            <a:r>
              <a:rPr lang="en-US" dirty="0" smtClean="0"/>
              <a:t>Determine the enthalpy change for the following reaction:</a:t>
            </a:r>
          </a:p>
          <a:p>
            <a:pPr marL="0" indent="0">
              <a:buNone/>
            </a:pPr>
            <a:endParaRPr lang="en-US" dirty="0" smtClean="0"/>
          </a:p>
          <a:p>
            <a:pPr marL="0" indent="0">
              <a:buNone/>
            </a:pPr>
            <a:r>
              <a:rPr lang="en-US" dirty="0" smtClean="0"/>
              <a:t>4C(s) + 5H</a:t>
            </a:r>
            <a:r>
              <a:rPr lang="en-US" baseline="-25000" dirty="0" smtClean="0"/>
              <a:t>2</a:t>
            </a:r>
            <a:r>
              <a:rPr lang="en-US" dirty="0" smtClean="0"/>
              <a:t>(g) </a:t>
            </a:r>
            <a:r>
              <a:rPr lang="en-US" dirty="0" smtClean="0">
                <a:sym typeface="Wingdings"/>
              </a:rPr>
              <a:t> C</a:t>
            </a:r>
            <a:r>
              <a:rPr lang="en-US" baseline="-25000" dirty="0" smtClean="0">
                <a:sym typeface="Wingdings"/>
              </a:rPr>
              <a:t>4</a:t>
            </a:r>
            <a:r>
              <a:rPr lang="en-US" dirty="0" smtClean="0">
                <a:sym typeface="Wingdings"/>
              </a:rPr>
              <a:t>H</a:t>
            </a:r>
            <a:r>
              <a:rPr lang="en-US" baseline="-25000" dirty="0" smtClean="0">
                <a:sym typeface="Wingdings"/>
              </a:rPr>
              <a:t>10</a:t>
            </a:r>
            <a:r>
              <a:rPr lang="en-US" dirty="0" smtClean="0">
                <a:sym typeface="Wingdings"/>
              </a:rPr>
              <a:t>(g)</a:t>
            </a:r>
            <a:endParaRPr lang="en-US" dirty="0"/>
          </a:p>
          <a:p>
            <a:pPr marL="0" indent="0">
              <a:buNone/>
            </a:pPr>
            <a:endParaRPr lang="en-US" dirty="0" smtClean="0"/>
          </a:p>
          <a:p>
            <a:pPr marL="0" indent="0">
              <a:buNone/>
            </a:pPr>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640868326"/>
              </p:ext>
            </p:extLst>
          </p:nvPr>
        </p:nvGraphicFramePr>
        <p:xfrm>
          <a:off x="1398668" y="2800769"/>
          <a:ext cx="6096000" cy="1010920"/>
        </p:xfrm>
        <a:graphic>
          <a:graphicData uri="http://schemas.openxmlformats.org/drawingml/2006/table">
            <a:tbl>
              <a:tblPr firstRow="1" bandRow="1">
                <a:tableStyleId>{17292A2E-F333-43FB-9621-5CBBE7FDCDCB}</a:tableStyleId>
              </a:tblPr>
              <a:tblGrid>
                <a:gridCol w="1219200"/>
                <a:gridCol w="1219200"/>
                <a:gridCol w="1219200"/>
                <a:gridCol w="1219200"/>
                <a:gridCol w="1219200"/>
              </a:tblGrid>
              <a:tr h="370840">
                <a:tc>
                  <a:txBody>
                    <a:bodyPr/>
                    <a:lstStyle/>
                    <a:p>
                      <a:r>
                        <a:rPr lang="en-US" dirty="0" smtClean="0"/>
                        <a:t>Substance</a:t>
                      </a:r>
                      <a:endParaRPr lang="en-US" dirty="0"/>
                    </a:p>
                  </a:txBody>
                  <a:tcPr/>
                </a:tc>
                <a:tc>
                  <a:txBody>
                    <a:bodyPr/>
                    <a:lstStyle/>
                    <a:p>
                      <a:r>
                        <a:rPr lang="en-US" dirty="0" smtClean="0"/>
                        <a:t>C(s)</a:t>
                      </a:r>
                      <a:endParaRPr lang="en-US" dirty="0"/>
                    </a:p>
                  </a:txBody>
                  <a:tcPr/>
                </a:tc>
                <a:tc>
                  <a:txBody>
                    <a:bodyPr/>
                    <a:lstStyle/>
                    <a:p>
                      <a:r>
                        <a:rPr lang="en-US" dirty="0" smtClean="0"/>
                        <a:t>H</a:t>
                      </a:r>
                      <a:r>
                        <a:rPr lang="en-US" baseline="-25000" dirty="0" smtClean="0"/>
                        <a:t>2</a:t>
                      </a:r>
                      <a:r>
                        <a:rPr lang="en-US" dirty="0" smtClean="0"/>
                        <a:t>(g)</a:t>
                      </a:r>
                      <a:endParaRPr lang="en-US" dirty="0"/>
                    </a:p>
                  </a:txBody>
                  <a:tcPr/>
                </a:tc>
                <a:tc>
                  <a:txBody>
                    <a:bodyPr/>
                    <a:lstStyle/>
                    <a:p>
                      <a:r>
                        <a:rPr lang="en-US" dirty="0" smtClean="0"/>
                        <a:t>C</a:t>
                      </a:r>
                      <a:r>
                        <a:rPr lang="en-US" baseline="-25000" dirty="0" smtClean="0"/>
                        <a:t>4</a:t>
                      </a:r>
                      <a:r>
                        <a:rPr lang="en-US" dirty="0" smtClean="0"/>
                        <a:t>H</a:t>
                      </a:r>
                      <a:r>
                        <a:rPr lang="en-US" baseline="-25000" dirty="0" smtClean="0"/>
                        <a:t>10</a:t>
                      </a:r>
                      <a:r>
                        <a:rPr lang="en-US" dirty="0" smtClean="0"/>
                        <a:t>(g)</a:t>
                      </a:r>
                      <a:endParaRPr lang="en-US" dirty="0"/>
                    </a:p>
                  </a:txBody>
                  <a:tcPr/>
                </a:tc>
                <a:tc>
                  <a:txBody>
                    <a:bodyPr/>
                    <a:lstStyle/>
                    <a:p>
                      <a:r>
                        <a:rPr lang="en-US" dirty="0" smtClean="0"/>
                        <a:t>C</a:t>
                      </a:r>
                      <a:r>
                        <a:rPr lang="en-US" baseline="-25000" dirty="0" smtClean="0"/>
                        <a:t>2</a:t>
                      </a:r>
                      <a:r>
                        <a:rPr lang="en-US" dirty="0" smtClean="0"/>
                        <a:t>H</a:t>
                      </a:r>
                      <a:r>
                        <a:rPr lang="en-US" baseline="-25000" dirty="0" smtClean="0"/>
                        <a:t>5</a:t>
                      </a:r>
                      <a:r>
                        <a:rPr lang="en-US" dirty="0" smtClean="0"/>
                        <a:t>OH(l)</a:t>
                      </a:r>
                      <a:endParaRPr lang="en-US" dirty="0"/>
                    </a:p>
                  </a:txBody>
                  <a:tcPr/>
                </a:tc>
              </a:tr>
              <a:tr h="370840">
                <a:tc>
                  <a:txBody>
                    <a:bodyPr/>
                    <a:lstStyle/>
                    <a:p>
                      <a:r>
                        <a:rPr lang="en-US" dirty="0" err="1" smtClean="0"/>
                        <a:t>ΔH</a:t>
                      </a:r>
                      <a:r>
                        <a:rPr lang="en-US" baseline="-25000" dirty="0" err="1" smtClean="0"/>
                        <a:t>c</a:t>
                      </a:r>
                      <a:r>
                        <a:rPr lang="en-US" dirty="0" smtClean="0"/>
                        <a:t> / kJmol</a:t>
                      </a:r>
                      <a:r>
                        <a:rPr lang="en-US" baseline="30000" dirty="0" smtClean="0"/>
                        <a:t>-1</a:t>
                      </a:r>
                      <a:endParaRPr lang="en-US" baseline="30000" dirty="0"/>
                    </a:p>
                  </a:txBody>
                  <a:tcPr/>
                </a:tc>
                <a:tc>
                  <a:txBody>
                    <a:bodyPr/>
                    <a:lstStyle/>
                    <a:p>
                      <a:r>
                        <a:rPr lang="en-US" dirty="0" smtClean="0"/>
                        <a:t>-394</a:t>
                      </a:r>
                      <a:endParaRPr lang="en-US" dirty="0"/>
                    </a:p>
                  </a:txBody>
                  <a:tcPr/>
                </a:tc>
                <a:tc>
                  <a:txBody>
                    <a:bodyPr/>
                    <a:lstStyle/>
                    <a:p>
                      <a:r>
                        <a:rPr lang="en-US" dirty="0" smtClean="0"/>
                        <a:t>-286</a:t>
                      </a:r>
                      <a:endParaRPr lang="en-US" dirty="0"/>
                    </a:p>
                  </a:txBody>
                  <a:tcPr/>
                </a:tc>
                <a:tc>
                  <a:txBody>
                    <a:bodyPr/>
                    <a:lstStyle/>
                    <a:p>
                      <a:r>
                        <a:rPr lang="en-US" dirty="0" smtClean="0"/>
                        <a:t>-2877</a:t>
                      </a:r>
                      <a:endParaRPr lang="en-US" dirty="0"/>
                    </a:p>
                  </a:txBody>
                  <a:tcPr/>
                </a:tc>
                <a:tc>
                  <a:txBody>
                    <a:bodyPr/>
                    <a:lstStyle/>
                    <a:p>
                      <a:r>
                        <a:rPr lang="en-US" dirty="0" smtClean="0"/>
                        <a:t>-1367</a:t>
                      </a:r>
                      <a:endParaRPr lang="en-US" dirty="0"/>
                    </a:p>
                  </a:txBody>
                  <a:tcPr/>
                </a:tc>
              </a:tr>
            </a:tbl>
          </a:graphicData>
        </a:graphic>
      </p:graphicFrame>
    </p:spTree>
    <p:extLst>
      <p:ext uri="{BB962C8B-B14F-4D97-AF65-F5344CB8AC3E}">
        <p14:creationId xmlns:p14="http://schemas.microsoft.com/office/powerpoint/2010/main" val="15473303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29207699"/>
              </p:ext>
            </p:extLst>
          </p:nvPr>
        </p:nvGraphicFramePr>
        <p:xfrm>
          <a:off x="1457041" y="260614"/>
          <a:ext cx="6096000" cy="1010920"/>
        </p:xfrm>
        <a:graphic>
          <a:graphicData uri="http://schemas.openxmlformats.org/drawingml/2006/table">
            <a:tbl>
              <a:tblPr firstRow="1" bandRow="1">
                <a:tableStyleId>{17292A2E-F333-43FB-9621-5CBBE7FDCDCB}</a:tableStyleId>
              </a:tblPr>
              <a:tblGrid>
                <a:gridCol w="1219200"/>
                <a:gridCol w="1219200"/>
                <a:gridCol w="1219200"/>
                <a:gridCol w="1219200"/>
                <a:gridCol w="1219200"/>
              </a:tblGrid>
              <a:tr h="370840">
                <a:tc>
                  <a:txBody>
                    <a:bodyPr/>
                    <a:lstStyle/>
                    <a:p>
                      <a:r>
                        <a:rPr lang="en-US" dirty="0" smtClean="0"/>
                        <a:t>Substance</a:t>
                      </a:r>
                      <a:endParaRPr lang="en-US" dirty="0"/>
                    </a:p>
                  </a:txBody>
                  <a:tcPr/>
                </a:tc>
                <a:tc>
                  <a:txBody>
                    <a:bodyPr/>
                    <a:lstStyle/>
                    <a:p>
                      <a:r>
                        <a:rPr lang="en-US" dirty="0" smtClean="0"/>
                        <a:t>C(s)</a:t>
                      </a:r>
                      <a:endParaRPr lang="en-US" dirty="0"/>
                    </a:p>
                  </a:txBody>
                  <a:tcPr/>
                </a:tc>
                <a:tc>
                  <a:txBody>
                    <a:bodyPr/>
                    <a:lstStyle/>
                    <a:p>
                      <a:r>
                        <a:rPr lang="en-US" dirty="0" smtClean="0"/>
                        <a:t>H</a:t>
                      </a:r>
                      <a:r>
                        <a:rPr lang="en-US" baseline="-25000" dirty="0" smtClean="0"/>
                        <a:t>2</a:t>
                      </a:r>
                      <a:r>
                        <a:rPr lang="en-US" dirty="0" smtClean="0"/>
                        <a:t>(g)</a:t>
                      </a:r>
                      <a:endParaRPr lang="en-US" dirty="0"/>
                    </a:p>
                  </a:txBody>
                  <a:tcPr/>
                </a:tc>
                <a:tc>
                  <a:txBody>
                    <a:bodyPr/>
                    <a:lstStyle/>
                    <a:p>
                      <a:r>
                        <a:rPr lang="en-US" dirty="0" smtClean="0"/>
                        <a:t>C</a:t>
                      </a:r>
                      <a:r>
                        <a:rPr lang="en-US" baseline="-25000" dirty="0" smtClean="0"/>
                        <a:t>4</a:t>
                      </a:r>
                      <a:r>
                        <a:rPr lang="en-US" dirty="0" smtClean="0"/>
                        <a:t>H</a:t>
                      </a:r>
                      <a:r>
                        <a:rPr lang="en-US" baseline="-25000" dirty="0" smtClean="0"/>
                        <a:t>10</a:t>
                      </a:r>
                      <a:r>
                        <a:rPr lang="en-US" dirty="0" smtClean="0"/>
                        <a:t>(g)</a:t>
                      </a:r>
                      <a:endParaRPr lang="en-US" dirty="0"/>
                    </a:p>
                  </a:txBody>
                  <a:tcPr/>
                </a:tc>
                <a:tc>
                  <a:txBody>
                    <a:bodyPr/>
                    <a:lstStyle/>
                    <a:p>
                      <a:r>
                        <a:rPr lang="en-US" dirty="0" smtClean="0"/>
                        <a:t>C</a:t>
                      </a:r>
                      <a:r>
                        <a:rPr lang="en-US" baseline="-25000" dirty="0" smtClean="0"/>
                        <a:t>2</a:t>
                      </a:r>
                      <a:r>
                        <a:rPr lang="en-US" dirty="0" smtClean="0"/>
                        <a:t>H</a:t>
                      </a:r>
                      <a:r>
                        <a:rPr lang="en-US" baseline="-25000" dirty="0" smtClean="0"/>
                        <a:t>5</a:t>
                      </a:r>
                      <a:r>
                        <a:rPr lang="en-US" dirty="0" smtClean="0"/>
                        <a:t>OH(l)</a:t>
                      </a:r>
                      <a:endParaRPr lang="en-US" dirty="0"/>
                    </a:p>
                  </a:txBody>
                  <a:tcPr/>
                </a:tc>
              </a:tr>
              <a:tr h="370840">
                <a:tc>
                  <a:txBody>
                    <a:bodyPr/>
                    <a:lstStyle/>
                    <a:p>
                      <a:r>
                        <a:rPr lang="en-US" dirty="0" err="1" smtClean="0"/>
                        <a:t>ΔH</a:t>
                      </a:r>
                      <a:r>
                        <a:rPr lang="en-US" baseline="-25000" dirty="0" err="1" smtClean="0"/>
                        <a:t>c</a:t>
                      </a:r>
                      <a:r>
                        <a:rPr lang="en-US" dirty="0" smtClean="0"/>
                        <a:t> / kJmol</a:t>
                      </a:r>
                      <a:r>
                        <a:rPr lang="en-US" baseline="30000" dirty="0" smtClean="0"/>
                        <a:t>-1</a:t>
                      </a:r>
                      <a:endParaRPr lang="en-US" baseline="30000" dirty="0"/>
                    </a:p>
                  </a:txBody>
                  <a:tcPr/>
                </a:tc>
                <a:tc>
                  <a:txBody>
                    <a:bodyPr/>
                    <a:lstStyle/>
                    <a:p>
                      <a:r>
                        <a:rPr lang="en-US" dirty="0" smtClean="0"/>
                        <a:t>-394</a:t>
                      </a:r>
                      <a:endParaRPr lang="en-US" dirty="0"/>
                    </a:p>
                  </a:txBody>
                  <a:tcPr/>
                </a:tc>
                <a:tc>
                  <a:txBody>
                    <a:bodyPr/>
                    <a:lstStyle/>
                    <a:p>
                      <a:r>
                        <a:rPr lang="en-US" dirty="0" smtClean="0"/>
                        <a:t>-286</a:t>
                      </a:r>
                      <a:endParaRPr lang="en-US" dirty="0"/>
                    </a:p>
                  </a:txBody>
                  <a:tcPr/>
                </a:tc>
                <a:tc>
                  <a:txBody>
                    <a:bodyPr/>
                    <a:lstStyle/>
                    <a:p>
                      <a:r>
                        <a:rPr lang="en-US" dirty="0" smtClean="0"/>
                        <a:t>-2877</a:t>
                      </a:r>
                      <a:endParaRPr lang="en-US" dirty="0"/>
                    </a:p>
                  </a:txBody>
                  <a:tcPr/>
                </a:tc>
                <a:tc>
                  <a:txBody>
                    <a:bodyPr/>
                    <a:lstStyle/>
                    <a:p>
                      <a:r>
                        <a:rPr lang="en-US" dirty="0" smtClean="0"/>
                        <a:t>-1367</a:t>
                      </a:r>
                      <a:endParaRPr lang="en-US" dirty="0"/>
                    </a:p>
                  </a:txBody>
                  <a:tcPr/>
                </a:tc>
              </a:tr>
            </a:tbl>
          </a:graphicData>
        </a:graphic>
      </p:graphicFrame>
      <p:grpSp>
        <p:nvGrpSpPr>
          <p:cNvPr id="19" name="Group 18"/>
          <p:cNvGrpSpPr/>
          <p:nvPr/>
        </p:nvGrpSpPr>
        <p:grpSpPr>
          <a:xfrm>
            <a:off x="974814" y="1742505"/>
            <a:ext cx="6200800" cy="2136222"/>
            <a:chOff x="611747" y="1727006"/>
            <a:chExt cx="6200800" cy="2136222"/>
          </a:xfrm>
        </p:grpSpPr>
        <p:cxnSp>
          <p:nvCxnSpPr>
            <p:cNvPr id="9" name="Straight Arrow Connector 8"/>
            <p:cNvCxnSpPr/>
            <p:nvPr/>
          </p:nvCxnSpPr>
          <p:spPr>
            <a:xfrm>
              <a:off x="3209938" y="2185734"/>
              <a:ext cx="2030375" cy="167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699464" y="1986035"/>
              <a:ext cx="1496586" cy="369332"/>
            </a:xfrm>
            <a:prstGeom prst="rect">
              <a:avLst/>
            </a:prstGeom>
            <a:noFill/>
          </p:spPr>
          <p:txBody>
            <a:bodyPr wrap="none" rtlCol="0">
              <a:spAutoFit/>
            </a:bodyPr>
            <a:lstStyle/>
            <a:p>
              <a:r>
                <a:rPr lang="en-US" dirty="0" smtClean="0"/>
                <a:t>4C(s) + 5H</a:t>
              </a:r>
              <a:r>
                <a:rPr lang="en-US" baseline="-25000" dirty="0" smtClean="0"/>
                <a:t>2 </a:t>
              </a:r>
              <a:r>
                <a:rPr lang="en-US" dirty="0" smtClean="0"/>
                <a:t>(g)</a:t>
              </a:r>
              <a:endParaRPr lang="en-US" dirty="0"/>
            </a:p>
          </p:txBody>
        </p:sp>
        <p:sp>
          <p:nvSpPr>
            <p:cNvPr id="11" name="TextBox 10"/>
            <p:cNvSpPr txBox="1"/>
            <p:nvPr/>
          </p:nvSpPr>
          <p:spPr>
            <a:xfrm>
              <a:off x="5374000" y="1986035"/>
              <a:ext cx="934195" cy="369332"/>
            </a:xfrm>
            <a:prstGeom prst="rect">
              <a:avLst/>
            </a:prstGeom>
            <a:noFill/>
          </p:spPr>
          <p:txBody>
            <a:bodyPr wrap="none" rtlCol="0">
              <a:spAutoFit/>
            </a:bodyPr>
            <a:lstStyle/>
            <a:p>
              <a:r>
                <a:rPr lang="en-US" dirty="0" smtClean="0"/>
                <a:t>C</a:t>
              </a:r>
              <a:r>
                <a:rPr lang="en-US" baseline="-25000" dirty="0" smtClean="0"/>
                <a:t>4</a:t>
              </a:r>
              <a:r>
                <a:rPr lang="en-US" dirty="0" smtClean="0"/>
                <a:t>H</a:t>
              </a:r>
              <a:r>
                <a:rPr lang="en-US" baseline="-25000" dirty="0" smtClean="0"/>
                <a:t>10</a:t>
              </a:r>
              <a:r>
                <a:rPr lang="en-US" dirty="0" smtClean="0"/>
                <a:t>(g)</a:t>
              </a:r>
              <a:endParaRPr lang="en-US" dirty="0"/>
            </a:p>
          </p:txBody>
        </p:sp>
        <p:sp>
          <p:nvSpPr>
            <p:cNvPr id="12" name="TextBox 11"/>
            <p:cNvSpPr txBox="1"/>
            <p:nvPr/>
          </p:nvSpPr>
          <p:spPr>
            <a:xfrm>
              <a:off x="3282320" y="3493896"/>
              <a:ext cx="2201745" cy="369332"/>
            </a:xfrm>
            <a:prstGeom prst="rect">
              <a:avLst/>
            </a:prstGeom>
            <a:noFill/>
          </p:spPr>
          <p:txBody>
            <a:bodyPr wrap="none" rtlCol="0">
              <a:spAutoFit/>
            </a:bodyPr>
            <a:lstStyle/>
            <a:p>
              <a:r>
                <a:rPr lang="en-US" dirty="0" smtClean="0"/>
                <a:t>Combustion products</a:t>
              </a:r>
              <a:endParaRPr lang="en-US" dirty="0"/>
            </a:p>
          </p:txBody>
        </p:sp>
        <p:cxnSp>
          <p:nvCxnSpPr>
            <p:cNvPr id="13" name="Straight Arrow Connector 12"/>
            <p:cNvCxnSpPr>
              <a:stCxn id="10" idx="2"/>
            </p:cNvCxnSpPr>
            <p:nvPr/>
          </p:nvCxnSpPr>
          <p:spPr>
            <a:xfrm>
              <a:off x="2447757" y="2355367"/>
              <a:ext cx="1589371" cy="11413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11" idx="2"/>
            </p:cNvCxnSpPr>
            <p:nvPr/>
          </p:nvCxnSpPr>
          <p:spPr>
            <a:xfrm flipH="1">
              <a:off x="4505041" y="2355367"/>
              <a:ext cx="1336057" cy="11413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037128" y="1727006"/>
              <a:ext cx="621534" cy="461665"/>
            </a:xfrm>
            <a:prstGeom prst="rect">
              <a:avLst/>
            </a:prstGeom>
            <a:noFill/>
          </p:spPr>
          <p:txBody>
            <a:bodyPr wrap="none" rtlCol="0">
              <a:spAutoFit/>
            </a:bodyPr>
            <a:lstStyle/>
            <a:p>
              <a:r>
                <a:rPr lang="en-US"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ΔH</a:t>
              </a:r>
              <a:r>
                <a:rPr lang="en-US" sz="2400" b="1" baseline="-250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t>
              </a:r>
              <a:endParaRPr lang="en-US" sz="2400" b="1" baseline="-25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6" name="TextBox 15"/>
            <p:cNvSpPr txBox="1"/>
            <p:nvPr/>
          </p:nvSpPr>
          <p:spPr>
            <a:xfrm>
              <a:off x="611747" y="2810616"/>
              <a:ext cx="2479715" cy="461665"/>
            </a:xfrm>
            <a:prstGeom prst="rect">
              <a:avLst/>
            </a:prstGeom>
            <a:noFill/>
          </p:spPr>
          <p:txBody>
            <a:bodyPr wrap="none" rtlCol="0">
              <a:spAutoFit/>
            </a:bodyPr>
            <a:lstStyle/>
            <a:p>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4ΔH</a:t>
              </a:r>
              <a:r>
                <a:rPr lang="en-US" sz="2400"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(C)+ 5ΔH</a:t>
              </a:r>
              <a:r>
                <a:rPr lang="en-US" sz="2400"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t>
              </a:r>
              <a:r>
                <a:rPr lang="en-US" sz="2400"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2400" b="1" baseline="-25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TextBox 7"/>
            <p:cNvSpPr txBox="1"/>
            <p:nvPr/>
          </p:nvSpPr>
          <p:spPr>
            <a:xfrm>
              <a:off x="5257263" y="2806629"/>
              <a:ext cx="1555284" cy="461665"/>
            </a:xfrm>
            <a:prstGeom prst="rect">
              <a:avLst/>
            </a:prstGeom>
            <a:noFill/>
          </p:spPr>
          <p:txBody>
            <a:bodyPr wrap="none" rtlCol="0">
              <a:spAutoFit/>
            </a:bodyPr>
            <a:lstStyle/>
            <a:p>
              <a:r>
                <a:rPr lang="en-US"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ΔH</a:t>
              </a:r>
              <a:r>
                <a:rPr lang="en-US" sz="2400" b="1" baseline="-250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
              </a:r>
              <a:r>
                <a:rPr lang="en-US" sz="2400"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t>
              </a:r>
              <a:r>
                <a:rPr lang="en-US" sz="2400"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10</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
        <p:nvSpPr>
          <p:cNvPr id="18" name="TextBox 17"/>
          <p:cNvSpPr txBox="1"/>
          <p:nvPr/>
        </p:nvSpPr>
        <p:spPr>
          <a:xfrm>
            <a:off x="136553" y="4527261"/>
            <a:ext cx="8866530" cy="1077218"/>
          </a:xfrm>
          <a:prstGeom prst="rect">
            <a:avLst/>
          </a:prstGeom>
          <a:noFill/>
        </p:spPr>
        <p:txBody>
          <a:bodyPr wrap="none" rtlCol="0">
            <a:spAutoFit/>
          </a:bodyPr>
          <a:lstStyle/>
          <a:p>
            <a:pPr algn="ctr"/>
            <a:r>
              <a:rPr lang="en-US" sz="3200" dirty="0" err="1" smtClean="0"/>
              <a:t>ΔH</a:t>
            </a:r>
            <a:r>
              <a:rPr lang="en-US" sz="3200" baseline="-25000" dirty="0" err="1" smtClean="0"/>
              <a:t>f</a:t>
            </a:r>
            <a:r>
              <a:rPr lang="en-US" sz="3200" dirty="0" smtClean="0"/>
              <a:t> = (4 x -394) + (5 x -286) – (-2877) = -129 kJmol</a:t>
            </a:r>
            <a:r>
              <a:rPr lang="en-US" sz="3200" baseline="30000" dirty="0" smtClean="0"/>
              <a:t>-1</a:t>
            </a:r>
          </a:p>
          <a:p>
            <a:pPr algn="ctr"/>
            <a:endParaRPr lang="en-US" sz="3200" dirty="0"/>
          </a:p>
        </p:txBody>
      </p:sp>
    </p:spTree>
    <p:extLst>
      <p:ext uri="{BB962C8B-B14F-4D97-AF65-F5344CB8AC3E}">
        <p14:creationId xmlns:p14="http://schemas.microsoft.com/office/powerpoint/2010/main" val="38871682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You are provided with the following enthalpy changes of combustion</a:t>
            </a:r>
          </a:p>
          <a:p>
            <a:endParaRPr lang="en-US" dirty="0"/>
          </a:p>
          <a:p>
            <a:endParaRPr lang="en-US" dirty="0" smtClean="0"/>
          </a:p>
          <a:p>
            <a:pPr marL="0" indent="0">
              <a:buNone/>
            </a:pPr>
            <a:endParaRPr lang="en-US" dirty="0" smtClean="0"/>
          </a:p>
          <a:p>
            <a:pPr marL="0" indent="0">
              <a:buNone/>
            </a:pPr>
            <a:r>
              <a:rPr lang="en-US" dirty="0" smtClean="0"/>
              <a:t>Determine the enthalpy change for the following reaction:</a:t>
            </a:r>
          </a:p>
          <a:p>
            <a:pPr marL="0" indent="0">
              <a:buNone/>
            </a:pPr>
            <a:endParaRPr lang="en-US" dirty="0" smtClean="0"/>
          </a:p>
          <a:p>
            <a:pPr marL="0" indent="0">
              <a:buNone/>
            </a:pPr>
            <a:r>
              <a:rPr lang="en-US" dirty="0" smtClean="0"/>
              <a:t>2C(s) + 3H</a:t>
            </a:r>
            <a:r>
              <a:rPr lang="en-US" baseline="-25000" dirty="0" smtClean="0"/>
              <a:t>2</a:t>
            </a:r>
            <a:r>
              <a:rPr lang="en-US" dirty="0" smtClean="0"/>
              <a:t>(g) +</a:t>
            </a:r>
            <a:r>
              <a:rPr lang="en-US" dirty="0" smtClean="0">
                <a:sym typeface="Wingdings"/>
              </a:rPr>
              <a:t> ½O</a:t>
            </a:r>
            <a:r>
              <a:rPr lang="en-US" baseline="-25000" dirty="0" smtClean="0">
                <a:sym typeface="Wingdings"/>
              </a:rPr>
              <a:t>2</a:t>
            </a:r>
            <a:r>
              <a:rPr lang="en-US" dirty="0" smtClean="0">
                <a:sym typeface="Wingdings"/>
              </a:rPr>
              <a:t>(g)  C</a:t>
            </a:r>
            <a:r>
              <a:rPr lang="en-US" baseline="-25000" dirty="0" smtClean="0">
                <a:sym typeface="Wingdings"/>
              </a:rPr>
              <a:t>2</a:t>
            </a:r>
            <a:r>
              <a:rPr lang="en-US" dirty="0" smtClean="0">
                <a:sym typeface="Wingdings"/>
              </a:rPr>
              <a:t>H</a:t>
            </a:r>
            <a:r>
              <a:rPr lang="en-US" baseline="-25000" dirty="0" smtClean="0">
                <a:sym typeface="Wingdings"/>
              </a:rPr>
              <a:t>5</a:t>
            </a:r>
            <a:r>
              <a:rPr lang="en-US" dirty="0" smtClean="0">
                <a:sym typeface="Wingdings"/>
              </a:rPr>
              <a:t>OH(l)</a:t>
            </a:r>
            <a:endParaRPr lang="en-US" dirty="0"/>
          </a:p>
          <a:p>
            <a:pPr marL="0" indent="0">
              <a:buNone/>
            </a:pPr>
            <a:endParaRPr lang="en-US" dirty="0" smtClean="0"/>
          </a:p>
          <a:p>
            <a:pPr marL="0" indent="0">
              <a:buNone/>
            </a:pPr>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93515446"/>
              </p:ext>
            </p:extLst>
          </p:nvPr>
        </p:nvGraphicFramePr>
        <p:xfrm>
          <a:off x="1398668" y="2800769"/>
          <a:ext cx="6096000" cy="1010920"/>
        </p:xfrm>
        <a:graphic>
          <a:graphicData uri="http://schemas.openxmlformats.org/drawingml/2006/table">
            <a:tbl>
              <a:tblPr firstRow="1" bandRow="1">
                <a:tableStyleId>{17292A2E-F333-43FB-9621-5CBBE7FDCDCB}</a:tableStyleId>
              </a:tblPr>
              <a:tblGrid>
                <a:gridCol w="1219200"/>
                <a:gridCol w="1219200"/>
                <a:gridCol w="1219200"/>
                <a:gridCol w="1219200"/>
                <a:gridCol w="1219200"/>
              </a:tblGrid>
              <a:tr h="370840">
                <a:tc>
                  <a:txBody>
                    <a:bodyPr/>
                    <a:lstStyle/>
                    <a:p>
                      <a:r>
                        <a:rPr lang="en-US" dirty="0" smtClean="0"/>
                        <a:t>Substance</a:t>
                      </a:r>
                      <a:endParaRPr lang="en-US" dirty="0"/>
                    </a:p>
                  </a:txBody>
                  <a:tcPr/>
                </a:tc>
                <a:tc>
                  <a:txBody>
                    <a:bodyPr/>
                    <a:lstStyle/>
                    <a:p>
                      <a:r>
                        <a:rPr lang="en-US" dirty="0" smtClean="0"/>
                        <a:t>C(s)</a:t>
                      </a:r>
                      <a:endParaRPr lang="en-US" dirty="0"/>
                    </a:p>
                  </a:txBody>
                  <a:tcPr/>
                </a:tc>
                <a:tc>
                  <a:txBody>
                    <a:bodyPr/>
                    <a:lstStyle/>
                    <a:p>
                      <a:r>
                        <a:rPr lang="en-US" dirty="0" smtClean="0"/>
                        <a:t>H</a:t>
                      </a:r>
                      <a:r>
                        <a:rPr lang="en-US" baseline="-25000" dirty="0" smtClean="0"/>
                        <a:t>2</a:t>
                      </a:r>
                      <a:r>
                        <a:rPr lang="en-US" dirty="0" smtClean="0"/>
                        <a:t>(g)</a:t>
                      </a:r>
                      <a:endParaRPr lang="en-US" dirty="0"/>
                    </a:p>
                  </a:txBody>
                  <a:tcPr/>
                </a:tc>
                <a:tc>
                  <a:txBody>
                    <a:bodyPr/>
                    <a:lstStyle/>
                    <a:p>
                      <a:r>
                        <a:rPr lang="en-US" dirty="0" smtClean="0"/>
                        <a:t>C</a:t>
                      </a:r>
                      <a:r>
                        <a:rPr lang="en-US" baseline="-25000" dirty="0" smtClean="0"/>
                        <a:t>4</a:t>
                      </a:r>
                      <a:r>
                        <a:rPr lang="en-US" dirty="0" smtClean="0"/>
                        <a:t>H</a:t>
                      </a:r>
                      <a:r>
                        <a:rPr lang="en-US" baseline="-25000" dirty="0" smtClean="0"/>
                        <a:t>10</a:t>
                      </a:r>
                      <a:r>
                        <a:rPr lang="en-US" dirty="0" smtClean="0"/>
                        <a:t>(g)</a:t>
                      </a:r>
                      <a:endParaRPr lang="en-US" dirty="0"/>
                    </a:p>
                  </a:txBody>
                  <a:tcPr/>
                </a:tc>
                <a:tc>
                  <a:txBody>
                    <a:bodyPr/>
                    <a:lstStyle/>
                    <a:p>
                      <a:r>
                        <a:rPr lang="en-US" dirty="0" smtClean="0"/>
                        <a:t>C</a:t>
                      </a:r>
                      <a:r>
                        <a:rPr lang="en-US" baseline="-25000" dirty="0" smtClean="0"/>
                        <a:t>2</a:t>
                      </a:r>
                      <a:r>
                        <a:rPr lang="en-US" dirty="0" smtClean="0"/>
                        <a:t>H</a:t>
                      </a:r>
                      <a:r>
                        <a:rPr lang="en-US" baseline="-25000" dirty="0" smtClean="0"/>
                        <a:t>5</a:t>
                      </a:r>
                      <a:r>
                        <a:rPr lang="en-US" dirty="0" smtClean="0"/>
                        <a:t>OH(l)</a:t>
                      </a:r>
                      <a:endParaRPr lang="en-US" dirty="0"/>
                    </a:p>
                  </a:txBody>
                  <a:tcPr/>
                </a:tc>
              </a:tr>
              <a:tr h="370840">
                <a:tc>
                  <a:txBody>
                    <a:bodyPr/>
                    <a:lstStyle/>
                    <a:p>
                      <a:r>
                        <a:rPr lang="en-US" dirty="0" err="1" smtClean="0"/>
                        <a:t>ΔH</a:t>
                      </a:r>
                      <a:r>
                        <a:rPr lang="en-US" baseline="-25000" dirty="0" err="1" smtClean="0"/>
                        <a:t>c</a:t>
                      </a:r>
                      <a:r>
                        <a:rPr lang="en-US" dirty="0" smtClean="0"/>
                        <a:t> / kJmol</a:t>
                      </a:r>
                      <a:r>
                        <a:rPr lang="en-US" baseline="30000" dirty="0" smtClean="0"/>
                        <a:t>-1</a:t>
                      </a:r>
                      <a:endParaRPr lang="en-US" baseline="30000" dirty="0"/>
                    </a:p>
                  </a:txBody>
                  <a:tcPr/>
                </a:tc>
                <a:tc>
                  <a:txBody>
                    <a:bodyPr/>
                    <a:lstStyle/>
                    <a:p>
                      <a:r>
                        <a:rPr lang="en-US" dirty="0" smtClean="0"/>
                        <a:t>-394</a:t>
                      </a:r>
                      <a:endParaRPr lang="en-US" dirty="0"/>
                    </a:p>
                  </a:txBody>
                  <a:tcPr/>
                </a:tc>
                <a:tc>
                  <a:txBody>
                    <a:bodyPr/>
                    <a:lstStyle/>
                    <a:p>
                      <a:r>
                        <a:rPr lang="en-US" dirty="0" smtClean="0"/>
                        <a:t>-286</a:t>
                      </a:r>
                      <a:endParaRPr lang="en-US" dirty="0"/>
                    </a:p>
                  </a:txBody>
                  <a:tcPr/>
                </a:tc>
                <a:tc>
                  <a:txBody>
                    <a:bodyPr/>
                    <a:lstStyle/>
                    <a:p>
                      <a:r>
                        <a:rPr lang="en-US" dirty="0" smtClean="0"/>
                        <a:t>-2877</a:t>
                      </a:r>
                      <a:endParaRPr lang="en-US" dirty="0"/>
                    </a:p>
                  </a:txBody>
                  <a:tcPr/>
                </a:tc>
                <a:tc>
                  <a:txBody>
                    <a:bodyPr/>
                    <a:lstStyle/>
                    <a:p>
                      <a:r>
                        <a:rPr lang="en-US" dirty="0" smtClean="0"/>
                        <a:t>-1367</a:t>
                      </a:r>
                      <a:endParaRPr lang="en-US" dirty="0"/>
                    </a:p>
                  </a:txBody>
                  <a:tcPr/>
                </a:tc>
              </a:tr>
            </a:tbl>
          </a:graphicData>
        </a:graphic>
      </p:graphicFrame>
    </p:spTree>
    <p:extLst>
      <p:ext uri="{BB962C8B-B14F-4D97-AF65-F5344CB8AC3E}">
        <p14:creationId xmlns:p14="http://schemas.microsoft.com/office/powerpoint/2010/main" val="34425155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68607568"/>
              </p:ext>
            </p:extLst>
          </p:nvPr>
        </p:nvGraphicFramePr>
        <p:xfrm>
          <a:off x="1457041" y="260614"/>
          <a:ext cx="6096000" cy="1010920"/>
        </p:xfrm>
        <a:graphic>
          <a:graphicData uri="http://schemas.openxmlformats.org/drawingml/2006/table">
            <a:tbl>
              <a:tblPr firstRow="1" bandRow="1">
                <a:tableStyleId>{17292A2E-F333-43FB-9621-5CBBE7FDCDCB}</a:tableStyleId>
              </a:tblPr>
              <a:tblGrid>
                <a:gridCol w="1219200"/>
                <a:gridCol w="1219200"/>
                <a:gridCol w="1219200"/>
                <a:gridCol w="1219200"/>
                <a:gridCol w="1219200"/>
              </a:tblGrid>
              <a:tr h="370840">
                <a:tc>
                  <a:txBody>
                    <a:bodyPr/>
                    <a:lstStyle/>
                    <a:p>
                      <a:r>
                        <a:rPr lang="en-US" dirty="0" smtClean="0"/>
                        <a:t>Substance</a:t>
                      </a:r>
                      <a:endParaRPr lang="en-US" dirty="0"/>
                    </a:p>
                  </a:txBody>
                  <a:tcPr/>
                </a:tc>
                <a:tc>
                  <a:txBody>
                    <a:bodyPr/>
                    <a:lstStyle/>
                    <a:p>
                      <a:r>
                        <a:rPr lang="en-US" dirty="0" smtClean="0"/>
                        <a:t>C(s)</a:t>
                      </a:r>
                      <a:endParaRPr lang="en-US" dirty="0"/>
                    </a:p>
                  </a:txBody>
                  <a:tcPr/>
                </a:tc>
                <a:tc>
                  <a:txBody>
                    <a:bodyPr/>
                    <a:lstStyle/>
                    <a:p>
                      <a:r>
                        <a:rPr lang="en-US" dirty="0" smtClean="0"/>
                        <a:t>H</a:t>
                      </a:r>
                      <a:r>
                        <a:rPr lang="en-US" baseline="-25000" dirty="0" smtClean="0"/>
                        <a:t>2</a:t>
                      </a:r>
                      <a:r>
                        <a:rPr lang="en-US" dirty="0" smtClean="0"/>
                        <a:t>(g)</a:t>
                      </a:r>
                      <a:endParaRPr lang="en-US" dirty="0"/>
                    </a:p>
                  </a:txBody>
                  <a:tcPr/>
                </a:tc>
                <a:tc>
                  <a:txBody>
                    <a:bodyPr/>
                    <a:lstStyle/>
                    <a:p>
                      <a:r>
                        <a:rPr lang="en-US" dirty="0" smtClean="0"/>
                        <a:t>C</a:t>
                      </a:r>
                      <a:r>
                        <a:rPr lang="en-US" baseline="-25000" dirty="0" smtClean="0"/>
                        <a:t>4</a:t>
                      </a:r>
                      <a:r>
                        <a:rPr lang="en-US" dirty="0" smtClean="0"/>
                        <a:t>H</a:t>
                      </a:r>
                      <a:r>
                        <a:rPr lang="en-US" baseline="-25000" dirty="0" smtClean="0"/>
                        <a:t>10</a:t>
                      </a:r>
                      <a:r>
                        <a:rPr lang="en-US" dirty="0" smtClean="0"/>
                        <a:t>(g)</a:t>
                      </a:r>
                      <a:endParaRPr lang="en-US" dirty="0"/>
                    </a:p>
                  </a:txBody>
                  <a:tcPr/>
                </a:tc>
                <a:tc>
                  <a:txBody>
                    <a:bodyPr/>
                    <a:lstStyle/>
                    <a:p>
                      <a:r>
                        <a:rPr lang="en-US" dirty="0" smtClean="0"/>
                        <a:t>C</a:t>
                      </a:r>
                      <a:r>
                        <a:rPr lang="en-US" baseline="-25000" dirty="0" smtClean="0"/>
                        <a:t>2</a:t>
                      </a:r>
                      <a:r>
                        <a:rPr lang="en-US" dirty="0" smtClean="0"/>
                        <a:t>H</a:t>
                      </a:r>
                      <a:r>
                        <a:rPr lang="en-US" baseline="-25000" dirty="0" smtClean="0"/>
                        <a:t>5</a:t>
                      </a:r>
                      <a:r>
                        <a:rPr lang="en-US" dirty="0" smtClean="0"/>
                        <a:t>OH(l)</a:t>
                      </a:r>
                      <a:endParaRPr lang="en-US" dirty="0"/>
                    </a:p>
                  </a:txBody>
                  <a:tcPr/>
                </a:tc>
              </a:tr>
              <a:tr h="370840">
                <a:tc>
                  <a:txBody>
                    <a:bodyPr/>
                    <a:lstStyle/>
                    <a:p>
                      <a:r>
                        <a:rPr lang="en-US" dirty="0" err="1" smtClean="0"/>
                        <a:t>ΔH</a:t>
                      </a:r>
                      <a:r>
                        <a:rPr lang="en-US" baseline="-25000" dirty="0" err="1" smtClean="0"/>
                        <a:t>c</a:t>
                      </a:r>
                      <a:r>
                        <a:rPr lang="en-US" dirty="0" smtClean="0"/>
                        <a:t> / kJmol</a:t>
                      </a:r>
                      <a:r>
                        <a:rPr lang="en-US" baseline="30000" dirty="0" smtClean="0"/>
                        <a:t>-1</a:t>
                      </a:r>
                      <a:endParaRPr lang="en-US" baseline="30000" dirty="0"/>
                    </a:p>
                  </a:txBody>
                  <a:tcPr/>
                </a:tc>
                <a:tc>
                  <a:txBody>
                    <a:bodyPr/>
                    <a:lstStyle/>
                    <a:p>
                      <a:r>
                        <a:rPr lang="en-US" dirty="0" smtClean="0"/>
                        <a:t>-394</a:t>
                      </a:r>
                      <a:endParaRPr lang="en-US" dirty="0"/>
                    </a:p>
                  </a:txBody>
                  <a:tcPr/>
                </a:tc>
                <a:tc>
                  <a:txBody>
                    <a:bodyPr/>
                    <a:lstStyle/>
                    <a:p>
                      <a:r>
                        <a:rPr lang="en-US" dirty="0" smtClean="0"/>
                        <a:t>-286</a:t>
                      </a:r>
                      <a:endParaRPr lang="en-US" dirty="0"/>
                    </a:p>
                  </a:txBody>
                  <a:tcPr/>
                </a:tc>
                <a:tc>
                  <a:txBody>
                    <a:bodyPr/>
                    <a:lstStyle/>
                    <a:p>
                      <a:r>
                        <a:rPr lang="en-US" dirty="0" smtClean="0"/>
                        <a:t>-2877</a:t>
                      </a:r>
                      <a:endParaRPr lang="en-US" dirty="0"/>
                    </a:p>
                  </a:txBody>
                  <a:tcPr/>
                </a:tc>
                <a:tc>
                  <a:txBody>
                    <a:bodyPr/>
                    <a:lstStyle/>
                    <a:p>
                      <a:r>
                        <a:rPr lang="en-US" dirty="0" smtClean="0"/>
                        <a:t>-1367</a:t>
                      </a:r>
                      <a:endParaRPr lang="en-US" dirty="0"/>
                    </a:p>
                  </a:txBody>
                  <a:tcPr/>
                </a:tc>
              </a:tr>
            </a:tbl>
          </a:graphicData>
        </a:graphic>
      </p:graphicFrame>
      <p:cxnSp>
        <p:nvCxnSpPr>
          <p:cNvPr id="9" name="Straight Arrow Connector 8"/>
          <p:cNvCxnSpPr/>
          <p:nvPr/>
        </p:nvCxnSpPr>
        <p:spPr>
          <a:xfrm>
            <a:off x="3376956" y="2201233"/>
            <a:ext cx="2030375" cy="167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007782" y="2016567"/>
            <a:ext cx="2402558" cy="369332"/>
          </a:xfrm>
          <a:prstGeom prst="rect">
            <a:avLst/>
          </a:prstGeom>
          <a:noFill/>
        </p:spPr>
        <p:txBody>
          <a:bodyPr wrap="none" rtlCol="0">
            <a:spAutoFit/>
          </a:bodyPr>
          <a:lstStyle/>
          <a:p>
            <a:r>
              <a:rPr lang="en-US" dirty="0"/>
              <a:t>2</a:t>
            </a:r>
            <a:r>
              <a:rPr lang="en-US" dirty="0" smtClean="0"/>
              <a:t>C(s) + 3H</a:t>
            </a:r>
            <a:r>
              <a:rPr lang="en-US" baseline="-25000" dirty="0" smtClean="0"/>
              <a:t>2 </a:t>
            </a:r>
            <a:r>
              <a:rPr lang="en-US" dirty="0" smtClean="0"/>
              <a:t>(g) + ½ O</a:t>
            </a:r>
            <a:r>
              <a:rPr lang="en-US" baseline="-25000" dirty="0" smtClean="0"/>
              <a:t>2</a:t>
            </a:r>
            <a:r>
              <a:rPr lang="en-US" dirty="0" smtClean="0"/>
              <a:t>(g)</a:t>
            </a:r>
            <a:endParaRPr lang="en-US" dirty="0"/>
          </a:p>
        </p:txBody>
      </p:sp>
      <p:sp>
        <p:nvSpPr>
          <p:cNvPr id="11" name="TextBox 10"/>
          <p:cNvSpPr txBox="1"/>
          <p:nvPr/>
        </p:nvSpPr>
        <p:spPr>
          <a:xfrm>
            <a:off x="5541018" y="2001534"/>
            <a:ext cx="1097175" cy="369332"/>
          </a:xfrm>
          <a:prstGeom prst="rect">
            <a:avLst/>
          </a:prstGeom>
          <a:noFill/>
        </p:spPr>
        <p:txBody>
          <a:bodyPr wrap="none" rtlCol="0">
            <a:spAutoFit/>
          </a:bodyPr>
          <a:lstStyle/>
          <a:p>
            <a:r>
              <a:rPr lang="en-US" dirty="0" smtClean="0"/>
              <a:t>C</a:t>
            </a:r>
            <a:r>
              <a:rPr lang="en-US" baseline="-25000" dirty="0" smtClean="0"/>
              <a:t>2</a:t>
            </a:r>
            <a:r>
              <a:rPr lang="en-US" dirty="0" smtClean="0"/>
              <a:t>H</a:t>
            </a:r>
            <a:r>
              <a:rPr lang="en-US" baseline="-25000" dirty="0" smtClean="0"/>
              <a:t>5</a:t>
            </a:r>
            <a:r>
              <a:rPr lang="en-US" dirty="0" smtClean="0"/>
              <a:t>OH(l)</a:t>
            </a:r>
            <a:endParaRPr lang="en-US" dirty="0"/>
          </a:p>
        </p:txBody>
      </p:sp>
      <p:sp>
        <p:nvSpPr>
          <p:cNvPr id="12" name="TextBox 11"/>
          <p:cNvSpPr txBox="1"/>
          <p:nvPr/>
        </p:nvSpPr>
        <p:spPr>
          <a:xfrm>
            <a:off x="3449338" y="3509395"/>
            <a:ext cx="2201745" cy="369332"/>
          </a:xfrm>
          <a:prstGeom prst="rect">
            <a:avLst/>
          </a:prstGeom>
          <a:noFill/>
        </p:spPr>
        <p:txBody>
          <a:bodyPr wrap="none" rtlCol="0">
            <a:spAutoFit/>
          </a:bodyPr>
          <a:lstStyle/>
          <a:p>
            <a:r>
              <a:rPr lang="en-US" dirty="0" smtClean="0"/>
              <a:t>Combustion products</a:t>
            </a:r>
            <a:endParaRPr lang="en-US" dirty="0"/>
          </a:p>
        </p:txBody>
      </p:sp>
      <p:cxnSp>
        <p:nvCxnSpPr>
          <p:cNvPr id="13" name="Straight Arrow Connector 12"/>
          <p:cNvCxnSpPr/>
          <p:nvPr/>
        </p:nvCxnSpPr>
        <p:spPr>
          <a:xfrm>
            <a:off x="1955795" y="2409295"/>
            <a:ext cx="2321651" cy="11234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11" idx="2"/>
          </p:cNvCxnSpPr>
          <p:nvPr/>
        </p:nvCxnSpPr>
        <p:spPr>
          <a:xfrm flipH="1">
            <a:off x="4672063" y="2370866"/>
            <a:ext cx="1417543" cy="11413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204146" y="1742505"/>
            <a:ext cx="629549" cy="461665"/>
          </a:xfrm>
          <a:prstGeom prst="rect">
            <a:avLst/>
          </a:prstGeom>
          <a:noFill/>
        </p:spPr>
        <p:txBody>
          <a:bodyPr wrap="none" rtlCol="0">
            <a:spAutoFit/>
          </a:bodyPr>
          <a:lstStyle/>
          <a:p>
            <a:r>
              <a:rPr lang="en-US"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ΔH</a:t>
            </a:r>
            <a:r>
              <a:rPr lang="en-US" sz="2400" b="1" baseline="-250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t>
            </a:r>
            <a:endParaRPr lang="en-US" sz="2400" b="1" baseline="-25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6" name="TextBox 15"/>
          <p:cNvSpPr txBox="1"/>
          <p:nvPr/>
        </p:nvSpPr>
        <p:spPr>
          <a:xfrm>
            <a:off x="778765" y="2902824"/>
            <a:ext cx="2479715" cy="461665"/>
          </a:xfrm>
          <a:prstGeom prst="rect">
            <a:avLst/>
          </a:prstGeom>
          <a:noFill/>
        </p:spPr>
        <p:txBody>
          <a:bodyPr wrap="none" rtlCol="0">
            <a:spAutoFit/>
          </a:bodyPr>
          <a:lstStyle/>
          <a:p>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ΔH</a:t>
            </a:r>
            <a:r>
              <a:rPr lang="en-US" sz="2400"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(C)+ 3ΔH</a:t>
            </a:r>
            <a:r>
              <a:rPr lang="en-US" sz="2400"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t>
            </a:r>
            <a:r>
              <a:rPr lang="en-US" sz="2400"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2400" b="1" baseline="-25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TextBox 7"/>
          <p:cNvSpPr txBox="1"/>
          <p:nvPr/>
        </p:nvSpPr>
        <p:spPr>
          <a:xfrm>
            <a:off x="5424281" y="2822128"/>
            <a:ext cx="1793630" cy="461665"/>
          </a:xfrm>
          <a:prstGeom prst="rect">
            <a:avLst/>
          </a:prstGeom>
          <a:noFill/>
        </p:spPr>
        <p:txBody>
          <a:bodyPr wrap="none" rtlCol="0">
            <a:spAutoFit/>
          </a:bodyPr>
          <a:lstStyle/>
          <a:p>
            <a:r>
              <a:rPr lang="en-US"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ΔH</a:t>
            </a:r>
            <a:r>
              <a:rPr lang="en-US" sz="2400" b="1" baseline="-250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
            </a:r>
            <a:r>
              <a:rPr lang="en-US" sz="2400"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t>
            </a:r>
            <a:r>
              <a:rPr lang="en-US" sz="2400"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OH)</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8" name="TextBox 17"/>
          <p:cNvSpPr txBox="1"/>
          <p:nvPr/>
        </p:nvSpPr>
        <p:spPr>
          <a:xfrm>
            <a:off x="199170" y="4527261"/>
            <a:ext cx="8741296" cy="1077218"/>
          </a:xfrm>
          <a:prstGeom prst="rect">
            <a:avLst/>
          </a:prstGeom>
          <a:noFill/>
        </p:spPr>
        <p:txBody>
          <a:bodyPr wrap="none" rtlCol="0">
            <a:spAutoFit/>
          </a:bodyPr>
          <a:lstStyle/>
          <a:p>
            <a:pPr algn="ctr"/>
            <a:r>
              <a:rPr lang="en-US" sz="3200" dirty="0" err="1" smtClean="0"/>
              <a:t>ΔHr</a:t>
            </a:r>
            <a:r>
              <a:rPr lang="en-US" sz="3200" dirty="0" smtClean="0"/>
              <a:t> = (2 x -394) + (3 x -286) – (-1367) = -279 kJmol</a:t>
            </a:r>
            <a:r>
              <a:rPr lang="en-US" sz="3200" baseline="30000" dirty="0" smtClean="0"/>
              <a:t>-1</a:t>
            </a:r>
          </a:p>
          <a:p>
            <a:pPr algn="ctr"/>
            <a:endParaRPr lang="en-US" sz="3200" dirty="0"/>
          </a:p>
        </p:txBody>
      </p:sp>
    </p:spTree>
    <p:extLst>
      <p:ext uri="{BB962C8B-B14F-4D97-AF65-F5344CB8AC3E}">
        <p14:creationId xmlns:p14="http://schemas.microsoft.com/office/powerpoint/2010/main" val="31999950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Examination question</a:t>
            </a:r>
            <a:endParaRPr lang="en-US" dirty="0"/>
          </a:p>
        </p:txBody>
      </p:sp>
      <p:pic>
        <p:nvPicPr>
          <p:cNvPr id="4" name="Content Placeholder 3"/>
          <p:cNvPicPr>
            <a:picLocks noGrp="1" noChangeAspect="1"/>
          </p:cNvPicPr>
          <p:nvPr>
            <p:ph idx="1"/>
          </p:nvPr>
        </p:nvPicPr>
        <p:blipFill>
          <a:blip r:embed="rId2"/>
          <a:srcRect l="-10396" r="-10396"/>
          <a:stretch>
            <a:fillRect/>
          </a:stretch>
        </p:blipFill>
        <p:spPr/>
      </p:pic>
    </p:spTree>
    <p:extLst>
      <p:ext uri="{BB962C8B-B14F-4D97-AF65-F5344CB8AC3E}">
        <p14:creationId xmlns:p14="http://schemas.microsoft.com/office/powerpoint/2010/main" val="37789767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7579" y="336589"/>
            <a:ext cx="7768976" cy="5940030"/>
          </a:xfrm>
          <a:prstGeom prst="rect">
            <a:avLst/>
          </a:prstGeom>
        </p:spPr>
      </p:pic>
    </p:spTree>
    <p:extLst>
      <p:ext uri="{BB962C8B-B14F-4D97-AF65-F5344CB8AC3E}">
        <p14:creationId xmlns:p14="http://schemas.microsoft.com/office/powerpoint/2010/main" val="38700600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 scheme</a:t>
            </a:r>
            <a:endParaRPr lang="en-US" dirty="0"/>
          </a:p>
        </p:txBody>
      </p:sp>
      <p:pic>
        <p:nvPicPr>
          <p:cNvPr id="4" name="Content Placeholder 3"/>
          <p:cNvPicPr>
            <a:picLocks noGrp="1" noChangeAspect="1"/>
          </p:cNvPicPr>
          <p:nvPr>
            <p:ph idx="1"/>
          </p:nvPr>
        </p:nvPicPr>
        <p:blipFill>
          <a:blip r:embed="rId2"/>
          <a:srcRect t="-66843" b="-66843"/>
          <a:stretch>
            <a:fillRect/>
          </a:stretch>
        </p:blipFill>
        <p:spPr/>
      </p:pic>
    </p:spTree>
    <p:extLst>
      <p:ext uri="{BB962C8B-B14F-4D97-AF65-F5344CB8AC3E}">
        <p14:creationId xmlns:p14="http://schemas.microsoft.com/office/powerpoint/2010/main" val="2863070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 scheme</a:t>
            </a:r>
            <a:endParaRPr lang="en-US" dirty="0"/>
          </a:p>
        </p:txBody>
      </p:sp>
      <p:pic>
        <p:nvPicPr>
          <p:cNvPr id="4" name="Content Placeholder 3"/>
          <p:cNvPicPr>
            <a:picLocks noGrp="1" noChangeAspect="1"/>
          </p:cNvPicPr>
          <p:nvPr>
            <p:ph idx="1"/>
          </p:nvPr>
        </p:nvPicPr>
        <p:blipFill>
          <a:blip r:embed="rId2"/>
          <a:srcRect t="-81533" b="-81533"/>
          <a:stretch>
            <a:fillRect/>
          </a:stretch>
        </p:blipFill>
        <p:spPr/>
      </p:pic>
    </p:spTree>
    <p:extLst>
      <p:ext uri="{BB962C8B-B14F-4D97-AF65-F5344CB8AC3E}">
        <p14:creationId xmlns:p14="http://schemas.microsoft.com/office/powerpoint/2010/main" val="12864000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t>
            </a:r>
            <a:r>
              <a:rPr lang="en-US" dirty="0" err="1" smtClean="0"/>
              <a:t>ΔH</a:t>
            </a:r>
            <a:r>
              <a:rPr lang="en-US" baseline="-25000" dirty="0" err="1" smtClean="0"/>
              <a:t>f</a:t>
            </a:r>
            <a:endParaRPr lang="en-US" baseline="-25000" dirty="0"/>
          </a:p>
        </p:txBody>
      </p:sp>
      <p:sp>
        <p:nvSpPr>
          <p:cNvPr id="3" name="Content Placeholder 2"/>
          <p:cNvSpPr>
            <a:spLocks noGrp="1"/>
          </p:cNvSpPr>
          <p:nvPr>
            <p:ph idx="1"/>
          </p:nvPr>
        </p:nvSpPr>
        <p:spPr>
          <a:xfrm>
            <a:off x="457200" y="1600201"/>
            <a:ext cx="6218808" cy="1182271"/>
          </a:xfrm>
        </p:spPr>
        <p:txBody>
          <a:bodyPr>
            <a:normAutofit fontScale="85000" lnSpcReduction="20000"/>
          </a:bodyPr>
          <a:lstStyle/>
          <a:p>
            <a:pPr marL="0" indent="0">
              <a:buNone/>
            </a:pPr>
            <a:r>
              <a:rPr lang="en-US" dirty="0"/>
              <a:t>As with </a:t>
            </a:r>
            <a:r>
              <a:rPr lang="en-US" dirty="0" err="1"/>
              <a:t>ΔH</a:t>
            </a:r>
            <a:r>
              <a:rPr lang="en-US" baseline="-25000" dirty="0" err="1"/>
              <a:t>c</a:t>
            </a:r>
            <a:r>
              <a:rPr lang="en-US" dirty="0"/>
              <a:t> many </a:t>
            </a:r>
            <a:r>
              <a:rPr lang="en-US" dirty="0" err="1"/>
              <a:t>ΔHf</a:t>
            </a:r>
            <a:r>
              <a:rPr lang="en-US" dirty="0"/>
              <a:t> values have also been measured and can be looked up in tables</a:t>
            </a:r>
            <a:endParaRPr lang="en-US" baseline="-25000" dirty="0"/>
          </a:p>
          <a:p>
            <a:pPr marL="0" indent="0">
              <a:buNone/>
            </a:pPr>
            <a:endParaRPr lang="en-US" dirty="0" smtClean="0"/>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7365093" y="199915"/>
            <a:ext cx="1321707" cy="1964938"/>
          </a:xfrm>
          <a:prstGeom prst="rect">
            <a:avLst/>
          </a:prstGeom>
        </p:spPr>
      </p:pic>
      <p:sp>
        <p:nvSpPr>
          <p:cNvPr id="19" name="TextBox 18"/>
          <p:cNvSpPr txBox="1"/>
          <p:nvPr/>
        </p:nvSpPr>
        <p:spPr>
          <a:xfrm>
            <a:off x="457201" y="5907531"/>
            <a:ext cx="7505548" cy="646331"/>
          </a:xfrm>
          <a:prstGeom prst="rect">
            <a:avLst/>
          </a:prstGeom>
          <a:noFill/>
        </p:spPr>
        <p:txBody>
          <a:bodyPr wrap="square" rtlCol="0">
            <a:spAutoFit/>
          </a:bodyPr>
          <a:lstStyle/>
          <a:p>
            <a:r>
              <a:rPr lang="en-US" dirty="0" smtClean="0"/>
              <a:t>Draw an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enthalpy cycle </a:t>
            </a:r>
            <a:r>
              <a:rPr lang="en-US" dirty="0" smtClean="0"/>
              <a:t>– then if you follow the direction of an arrow then ADD. If opposite to the direction of the arrow then SUBTRACT.</a:t>
            </a:r>
            <a:endParaRPr lang="en-US" dirty="0"/>
          </a:p>
        </p:txBody>
      </p:sp>
      <p:sp>
        <p:nvSpPr>
          <p:cNvPr id="21" name="TextBox 20"/>
          <p:cNvSpPr txBox="1"/>
          <p:nvPr/>
        </p:nvSpPr>
        <p:spPr>
          <a:xfrm>
            <a:off x="1687801" y="4918695"/>
            <a:ext cx="5331780" cy="523220"/>
          </a:xfrm>
          <a:prstGeom prst="rect">
            <a:avLst/>
          </a:prstGeom>
          <a:noFill/>
        </p:spPr>
        <p:txBody>
          <a:bodyPr wrap="none" rtlCol="0">
            <a:spAutoFit/>
          </a:bodyPr>
          <a:lstStyle/>
          <a:p>
            <a:r>
              <a:rPr lang="en-US" sz="2800" b="1" dirty="0" err="1" smtClean="0"/>
              <a:t>ΔH</a:t>
            </a:r>
            <a:r>
              <a:rPr lang="en-US" sz="2800" b="1" baseline="-25000" dirty="0" err="1" smtClean="0"/>
              <a:t>r</a:t>
            </a:r>
            <a:r>
              <a:rPr lang="en-US" sz="2800" b="1" baseline="-25000" dirty="0" smtClean="0"/>
              <a:t> </a:t>
            </a:r>
            <a:r>
              <a:rPr lang="en-US" sz="2800" b="1" dirty="0" smtClean="0"/>
              <a:t>= - </a:t>
            </a:r>
            <a:r>
              <a:rPr lang="en-US" sz="2800" b="1" dirty="0" err="1" smtClean="0"/>
              <a:t>Σ</a:t>
            </a:r>
            <a:r>
              <a:rPr lang="en-US" sz="2800" b="1" dirty="0" smtClean="0"/>
              <a:t> </a:t>
            </a:r>
            <a:r>
              <a:rPr lang="en-US" sz="2800" b="1" dirty="0" err="1" smtClean="0"/>
              <a:t>ΔH</a:t>
            </a:r>
            <a:r>
              <a:rPr lang="en-US" sz="2800" b="1" baseline="-25000" dirty="0" err="1" smtClean="0"/>
              <a:t>f</a:t>
            </a:r>
            <a:r>
              <a:rPr lang="en-US" sz="2800" b="1" baseline="-25000" dirty="0" smtClean="0"/>
              <a:t>(reactants) </a:t>
            </a:r>
            <a:r>
              <a:rPr lang="en-US" sz="2800" b="1" dirty="0" smtClean="0"/>
              <a:t>+ </a:t>
            </a:r>
            <a:r>
              <a:rPr lang="en-US" sz="2800" b="1" dirty="0" err="1" smtClean="0"/>
              <a:t>Σ</a:t>
            </a:r>
            <a:r>
              <a:rPr lang="en-US" sz="2800" b="1" dirty="0" smtClean="0"/>
              <a:t> </a:t>
            </a:r>
            <a:r>
              <a:rPr lang="en-US" sz="2800" b="1" dirty="0" err="1" smtClean="0"/>
              <a:t>ΔH</a:t>
            </a:r>
            <a:r>
              <a:rPr lang="en-US" sz="2800" b="1" baseline="-25000" dirty="0" err="1" smtClean="0"/>
              <a:t>f</a:t>
            </a:r>
            <a:r>
              <a:rPr lang="en-US" sz="2800" b="1" baseline="-25000" dirty="0" smtClean="0"/>
              <a:t>(products)</a:t>
            </a:r>
            <a:endParaRPr lang="en-US" sz="2800" b="1" baseline="-25000" dirty="0"/>
          </a:p>
        </p:txBody>
      </p:sp>
      <p:cxnSp>
        <p:nvCxnSpPr>
          <p:cNvPr id="25" name="Straight Arrow Connector 24"/>
          <p:cNvCxnSpPr/>
          <p:nvPr/>
        </p:nvCxnSpPr>
        <p:spPr>
          <a:xfrm>
            <a:off x="3076251" y="3238346"/>
            <a:ext cx="2030375" cy="167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789511" y="3053680"/>
            <a:ext cx="1109799" cy="369332"/>
          </a:xfrm>
          <a:prstGeom prst="rect">
            <a:avLst/>
          </a:prstGeom>
          <a:noFill/>
        </p:spPr>
        <p:txBody>
          <a:bodyPr wrap="none" rtlCol="0">
            <a:spAutoFit/>
          </a:bodyPr>
          <a:lstStyle/>
          <a:p>
            <a:r>
              <a:rPr lang="en-US" dirty="0" smtClean="0"/>
              <a:t>Reactants</a:t>
            </a:r>
            <a:endParaRPr lang="en-US" dirty="0"/>
          </a:p>
        </p:txBody>
      </p:sp>
      <p:sp>
        <p:nvSpPr>
          <p:cNvPr id="27" name="TextBox 26"/>
          <p:cNvSpPr txBox="1"/>
          <p:nvPr/>
        </p:nvSpPr>
        <p:spPr>
          <a:xfrm>
            <a:off x="5399067" y="3038647"/>
            <a:ext cx="1018227" cy="369332"/>
          </a:xfrm>
          <a:prstGeom prst="rect">
            <a:avLst/>
          </a:prstGeom>
          <a:noFill/>
        </p:spPr>
        <p:txBody>
          <a:bodyPr wrap="none" rtlCol="0">
            <a:spAutoFit/>
          </a:bodyPr>
          <a:lstStyle/>
          <a:p>
            <a:r>
              <a:rPr lang="en-US" dirty="0" smtClean="0"/>
              <a:t>Products</a:t>
            </a:r>
            <a:endParaRPr lang="en-US" dirty="0"/>
          </a:p>
        </p:txBody>
      </p:sp>
      <p:sp>
        <p:nvSpPr>
          <p:cNvPr id="28" name="TextBox 27"/>
          <p:cNvSpPr txBox="1"/>
          <p:nvPr/>
        </p:nvSpPr>
        <p:spPr>
          <a:xfrm>
            <a:off x="3690468" y="4546508"/>
            <a:ext cx="1056700" cy="369332"/>
          </a:xfrm>
          <a:prstGeom prst="rect">
            <a:avLst/>
          </a:prstGeom>
          <a:noFill/>
        </p:spPr>
        <p:txBody>
          <a:bodyPr wrap="none" rtlCol="0">
            <a:spAutoFit/>
          </a:bodyPr>
          <a:lstStyle/>
          <a:p>
            <a:r>
              <a:rPr lang="en-US" dirty="0" smtClean="0"/>
              <a:t>Elements</a:t>
            </a:r>
            <a:endParaRPr lang="en-US" dirty="0"/>
          </a:p>
        </p:txBody>
      </p:sp>
      <p:sp>
        <p:nvSpPr>
          <p:cNvPr id="31" name="TextBox 30"/>
          <p:cNvSpPr txBox="1"/>
          <p:nvPr/>
        </p:nvSpPr>
        <p:spPr>
          <a:xfrm>
            <a:off x="3903441" y="2779618"/>
            <a:ext cx="629549" cy="461665"/>
          </a:xfrm>
          <a:prstGeom prst="rect">
            <a:avLst/>
          </a:prstGeom>
          <a:noFill/>
        </p:spPr>
        <p:txBody>
          <a:bodyPr wrap="none" rtlCol="0">
            <a:spAutoFit/>
          </a:bodyPr>
          <a:lstStyle/>
          <a:p>
            <a:r>
              <a:rPr lang="en-US"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ΔH</a:t>
            </a:r>
            <a:r>
              <a:rPr lang="en-US" sz="2400" b="1" baseline="-250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t>
            </a:r>
            <a:endParaRPr lang="en-US" sz="2400" b="1" baseline="-25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2" name="TextBox 31"/>
          <p:cNvSpPr txBox="1"/>
          <p:nvPr/>
        </p:nvSpPr>
        <p:spPr>
          <a:xfrm>
            <a:off x="2039144" y="3863228"/>
            <a:ext cx="1794882" cy="461665"/>
          </a:xfrm>
          <a:prstGeom prst="rect">
            <a:avLst/>
          </a:prstGeom>
          <a:noFill/>
        </p:spPr>
        <p:txBody>
          <a:bodyPr wrap="none" rtlCol="0">
            <a:spAutoFit/>
          </a:bodyPr>
          <a:lstStyle/>
          <a:p>
            <a:r>
              <a:rPr lang="en-US"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Σ</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ΔH</a:t>
            </a:r>
            <a:r>
              <a:rPr lang="en-US" sz="2400" b="1" baseline="-250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t>
            </a:r>
            <a:r>
              <a:rPr lang="en-US" sz="2400"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(reactants)</a:t>
            </a:r>
            <a:endParaRPr lang="en-US" sz="2400" b="1" baseline="-25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4" name="TextBox 23"/>
          <p:cNvSpPr txBox="1"/>
          <p:nvPr/>
        </p:nvSpPr>
        <p:spPr>
          <a:xfrm>
            <a:off x="5123576" y="3859241"/>
            <a:ext cx="1715934" cy="461665"/>
          </a:xfrm>
          <a:prstGeom prst="rect">
            <a:avLst/>
          </a:prstGeom>
          <a:noFill/>
        </p:spPr>
        <p:txBody>
          <a:bodyPr wrap="none" rtlCol="0">
            <a:spAutoFit/>
          </a:bodyPr>
          <a:lstStyle/>
          <a:p>
            <a:r>
              <a:rPr lang="en-US"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Σ</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ΔH</a:t>
            </a:r>
            <a:r>
              <a:rPr lang="en-US" sz="2400" b="1" baseline="-2500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t>
            </a:r>
            <a:r>
              <a:rPr lang="en-US" sz="2400"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(products)</a:t>
            </a:r>
            <a:endParaRPr lang="en-US" sz="2400" b="1" baseline="-25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cxnSp>
        <p:nvCxnSpPr>
          <p:cNvPr id="10" name="Straight Arrow Connector 9"/>
          <p:cNvCxnSpPr>
            <a:stCxn id="28" idx="0"/>
            <a:endCxn id="26" idx="2"/>
          </p:cNvCxnSpPr>
          <p:nvPr/>
        </p:nvCxnSpPr>
        <p:spPr>
          <a:xfrm flipH="1" flipV="1">
            <a:off x="2344411" y="3423012"/>
            <a:ext cx="1874407" cy="11234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8" idx="0"/>
            <a:endCxn id="27" idx="2"/>
          </p:cNvCxnSpPr>
          <p:nvPr/>
        </p:nvCxnSpPr>
        <p:spPr>
          <a:xfrm flipV="1">
            <a:off x="4218818" y="3407979"/>
            <a:ext cx="1689363" cy="11385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27420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You are provided with the following enthalpy changes of formation</a:t>
            </a:r>
          </a:p>
          <a:p>
            <a:endParaRPr lang="en-US" dirty="0"/>
          </a:p>
          <a:p>
            <a:endParaRPr lang="en-US" dirty="0" smtClean="0"/>
          </a:p>
          <a:p>
            <a:pPr marL="0" indent="0">
              <a:buNone/>
            </a:pPr>
            <a:endParaRPr lang="en-US" dirty="0" smtClean="0"/>
          </a:p>
          <a:p>
            <a:pPr marL="0" indent="0">
              <a:buNone/>
            </a:pPr>
            <a:r>
              <a:rPr lang="en-US" dirty="0" smtClean="0"/>
              <a:t>Determine the enthalpy change for the following reaction:</a:t>
            </a:r>
          </a:p>
          <a:p>
            <a:pPr marL="0" indent="0">
              <a:buNone/>
            </a:pPr>
            <a:endParaRPr lang="en-US" dirty="0" smtClean="0"/>
          </a:p>
          <a:p>
            <a:pPr marL="0" indent="0">
              <a:buNone/>
            </a:pPr>
            <a:r>
              <a:rPr lang="en-US" dirty="0" smtClean="0"/>
              <a:t>2NO (g) + O</a:t>
            </a:r>
            <a:r>
              <a:rPr lang="en-US" baseline="-25000" dirty="0" smtClean="0"/>
              <a:t>2</a:t>
            </a:r>
            <a:r>
              <a:rPr lang="en-US" dirty="0" smtClean="0"/>
              <a:t>(g) </a:t>
            </a:r>
            <a:r>
              <a:rPr lang="en-US" dirty="0" smtClean="0">
                <a:sym typeface="Wingdings"/>
              </a:rPr>
              <a:t> 2NO</a:t>
            </a:r>
            <a:r>
              <a:rPr lang="en-US" baseline="-25000" dirty="0" smtClean="0">
                <a:sym typeface="Wingdings"/>
              </a:rPr>
              <a:t>2</a:t>
            </a:r>
            <a:r>
              <a:rPr lang="en-US" dirty="0" smtClean="0">
                <a:sym typeface="Wingdings"/>
              </a:rPr>
              <a:t>(g)</a:t>
            </a:r>
            <a:endParaRPr lang="en-US" dirty="0"/>
          </a:p>
          <a:p>
            <a:pPr marL="0" indent="0">
              <a:buNone/>
            </a:pPr>
            <a:endParaRPr lang="en-US" dirty="0" smtClean="0"/>
          </a:p>
          <a:p>
            <a:pPr marL="0" indent="0">
              <a:buNone/>
            </a:pPr>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81724772"/>
              </p:ext>
            </p:extLst>
          </p:nvPr>
        </p:nvGraphicFramePr>
        <p:xfrm>
          <a:off x="1398668" y="2800769"/>
          <a:ext cx="6096000" cy="1280160"/>
        </p:xfrm>
        <a:graphic>
          <a:graphicData uri="http://schemas.openxmlformats.org/drawingml/2006/table">
            <a:tbl>
              <a:tblPr firstRow="1" bandRow="1">
                <a:tableStyleId>{17292A2E-F333-43FB-9621-5CBBE7FDCDCB}</a:tableStyleId>
              </a:tblPr>
              <a:tblGrid>
                <a:gridCol w="1016000"/>
                <a:gridCol w="1016000"/>
                <a:gridCol w="1016000"/>
                <a:gridCol w="1016000"/>
                <a:gridCol w="1016000"/>
                <a:gridCol w="1016000"/>
              </a:tblGrid>
              <a:tr h="370840">
                <a:tc>
                  <a:txBody>
                    <a:bodyPr/>
                    <a:lstStyle/>
                    <a:p>
                      <a:r>
                        <a:rPr lang="en-US" dirty="0" smtClean="0"/>
                        <a:t>Substance</a:t>
                      </a:r>
                      <a:endParaRPr lang="en-US" dirty="0"/>
                    </a:p>
                  </a:txBody>
                  <a:tcPr/>
                </a:tc>
                <a:tc>
                  <a:txBody>
                    <a:bodyPr/>
                    <a:lstStyle/>
                    <a:p>
                      <a:r>
                        <a:rPr lang="en-US" dirty="0" smtClean="0"/>
                        <a:t>NO</a:t>
                      </a:r>
                      <a:r>
                        <a:rPr lang="en-US" baseline="-25000" dirty="0" smtClean="0"/>
                        <a:t>2</a:t>
                      </a:r>
                      <a:r>
                        <a:rPr lang="en-US" dirty="0" smtClean="0"/>
                        <a:t>(g)</a:t>
                      </a:r>
                      <a:endParaRPr lang="en-US" dirty="0"/>
                    </a:p>
                  </a:txBody>
                  <a:tcPr/>
                </a:tc>
                <a:tc>
                  <a:txBody>
                    <a:bodyPr/>
                    <a:lstStyle/>
                    <a:p>
                      <a:r>
                        <a:rPr lang="en-US" dirty="0" smtClean="0"/>
                        <a:t>NH</a:t>
                      </a:r>
                      <a:r>
                        <a:rPr lang="en-US" baseline="-25000" dirty="0" smtClean="0"/>
                        <a:t>3</a:t>
                      </a:r>
                      <a:r>
                        <a:rPr lang="en-US" dirty="0" smtClean="0"/>
                        <a:t>(g)</a:t>
                      </a:r>
                      <a:endParaRPr lang="en-US" dirty="0"/>
                    </a:p>
                  </a:txBody>
                  <a:tcPr/>
                </a:tc>
                <a:tc>
                  <a:txBody>
                    <a:bodyPr/>
                    <a:lstStyle/>
                    <a:p>
                      <a:r>
                        <a:rPr lang="en-US" dirty="0" smtClean="0"/>
                        <a:t>NO(g)</a:t>
                      </a:r>
                      <a:endParaRPr lang="en-US" dirty="0"/>
                    </a:p>
                  </a:txBody>
                  <a:tcPr/>
                </a:tc>
                <a:tc>
                  <a:txBody>
                    <a:bodyPr/>
                    <a:lstStyle/>
                    <a:p>
                      <a:r>
                        <a:rPr lang="en-US" dirty="0" smtClean="0"/>
                        <a:t>H</a:t>
                      </a:r>
                      <a:r>
                        <a:rPr lang="en-US" baseline="-25000" dirty="0" smtClean="0"/>
                        <a:t>2</a:t>
                      </a:r>
                      <a:r>
                        <a:rPr lang="en-US" dirty="0" smtClean="0"/>
                        <a:t>O(l)</a:t>
                      </a:r>
                      <a:endParaRPr lang="en-US" dirty="0"/>
                    </a:p>
                  </a:txBody>
                  <a:tcPr/>
                </a:tc>
                <a:tc>
                  <a:txBody>
                    <a:bodyPr/>
                    <a:lstStyle/>
                    <a:p>
                      <a:r>
                        <a:rPr lang="en-US" dirty="0" smtClean="0"/>
                        <a:t>HNO</a:t>
                      </a:r>
                      <a:r>
                        <a:rPr lang="en-US" baseline="-25000" dirty="0" smtClean="0"/>
                        <a:t>3</a:t>
                      </a:r>
                      <a:r>
                        <a:rPr lang="en-US" dirty="0" smtClean="0"/>
                        <a:t>(l)</a:t>
                      </a:r>
                      <a:endParaRPr lang="en-US" dirty="0"/>
                    </a:p>
                  </a:txBody>
                  <a:tcPr/>
                </a:tc>
              </a:tr>
              <a:tr h="370840">
                <a:tc>
                  <a:txBody>
                    <a:bodyPr/>
                    <a:lstStyle/>
                    <a:p>
                      <a:r>
                        <a:rPr lang="en-US" dirty="0" err="1" smtClean="0"/>
                        <a:t>ΔH</a:t>
                      </a:r>
                      <a:r>
                        <a:rPr lang="en-US" baseline="-25000" dirty="0" err="1" smtClean="0"/>
                        <a:t>f</a:t>
                      </a:r>
                      <a:r>
                        <a:rPr lang="en-US" dirty="0" smtClean="0"/>
                        <a:t> / kJmol</a:t>
                      </a:r>
                      <a:r>
                        <a:rPr lang="en-US" baseline="30000" dirty="0" smtClean="0"/>
                        <a:t>-1</a:t>
                      </a:r>
                      <a:endParaRPr lang="en-US" baseline="30000" dirty="0"/>
                    </a:p>
                  </a:txBody>
                  <a:tcPr/>
                </a:tc>
                <a:tc>
                  <a:txBody>
                    <a:bodyPr/>
                    <a:lstStyle/>
                    <a:p>
                      <a:r>
                        <a:rPr lang="en-US" dirty="0" smtClean="0"/>
                        <a:t>33</a:t>
                      </a:r>
                      <a:endParaRPr lang="en-US" dirty="0"/>
                    </a:p>
                  </a:txBody>
                  <a:tcPr/>
                </a:tc>
                <a:tc>
                  <a:txBody>
                    <a:bodyPr/>
                    <a:lstStyle/>
                    <a:p>
                      <a:r>
                        <a:rPr lang="en-US" dirty="0" smtClean="0"/>
                        <a:t>-46</a:t>
                      </a:r>
                      <a:endParaRPr lang="en-US" dirty="0"/>
                    </a:p>
                  </a:txBody>
                  <a:tcPr/>
                </a:tc>
                <a:tc>
                  <a:txBody>
                    <a:bodyPr/>
                    <a:lstStyle/>
                    <a:p>
                      <a:r>
                        <a:rPr lang="en-US" dirty="0" smtClean="0"/>
                        <a:t>90</a:t>
                      </a:r>
                      <a:endParaRPr lang="en-US" dirty="0"/>
                    </a:p>
                  </a:txBody>
                  <a:tcPr/>
                </a:tc>
                <a:tc>
                  <a:txBody>
                    <a:bodyPr/>
                    <a:lstStyle/>
                    <a:p>
                      <a:r>
                        <a:rPr lang="en-US" dirty="0" smtClean="0"/>
                        <a:t>-286</a:t>
                      </a:r>
                      <a:endParaRPr lang="en-US" dirty="0"/>
                    </a:p>
                  </a:txBody>
                  <a:tcPr/>
                </a:tc>
                <a:tc>
                  <a:txBody>
                    <a:bodyPr/>
                    <a:lstStyle/>
                    <a:p>
                      <a:r>
                        <a:rPr lang="en-US" dirty="0" smtClean="0"/>
                        <a:t>-174</a:t>
                      </a:r>
                      <a:endParaRPr lang="en-US" dirty="0"/>
                    </a:p>
                  </a:txBody>
                  <a:tcPr/>
                </a:tc>
              </a:tr>
            </a:tbl>
          </a:graphicData>
        </a:graphic>
      </p:graphicFrame>
    </p:spTree>
    <p:extLst>
      <p:ext uri="{BB962C8B-B14F-4D97-AF65-F5344CB8AC3E}">
        <p14:creationId xmlns:p14="http://schemas.microsoft.com/office/powerpoint/2010/main" val="1378951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pic>
        <p:nvPicPr>
          <p:cNvPr id="4" name="Content Placeholder 3"/>
          <p:cNvPicPr>
            <a:picLocks noGrp="1" noChangeAspect="1"/>
          </p:cNvPicPr>
          <p:nvPr>
            <p:ph idx="1"/>
          </p:nvPr>
        </p:nvPicPr>
        <p:blipFill>
          <a:blip r:embed="rId2"/>
          <a:srcRect t="-430159" b="-430159"/>
          <a:stretch>
            <a:fillRect/>
          </a:stretch>
        </p:blipFill>
        <p:spPr/>
      </p:pic>
    </p:spTree>
    <p:extLst>
      <p:ext uri="{BB962C8B-B14F-4D97-AF65-F5344CB8AC3E}">
        <p14:creationId xmlns:p14="http://schemas.microsoft.com/office/powerpoint/2010/main" val="375316058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p:cNvCxnSpPr>
            <a:stCxn id="10" idx="3"/>
            <a:endCxn id="11" idx="1"/>
          </p:cNvCxnSpPr>
          <p:nvPr/>
        </p:nvCxnSpPr>
        <p:spPr>
          <a:xfrm>
            <a:off x="3648272" y="2186200"/>
            <a:ext cx="208879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062531" y="2001534"/>
            <a:ext cx="1585741" cy="369332"/>
          </a:xfrm>
          <a:prstGeom prst="rect">
            <a:avLst/>
          </a:prstGeom>
          <a:noFill/>
        </p:spPr>
        <p:txBody>
          <a:bodyPr wrap="none" rtlCol="0">
            <a:spAutoFit/>
          </a:bodyPr>
          <a:lstStyle/>
          <a:p>
            <a:r>
              <a:rPr lang="en-US" dirty="0" smtClean="0"/>
              <a:t>2NO(g) + O</a:t>
            </a:r>
            <a:r>
              <a:rPr lang="en-US" baseline="-25000" dirty="0" smtClean="0"/>
              <a:t>2 </a:t>
            </a:r>
            <a:r>
              <a:rPr lang="en-US" dirty="0" smtClean="0"/>
              <a:t>(g)</a:t>
            </a:r>
            <a:endParaRPr lang="en-US" dirty="0"/>
          </a:p>
        </p:txBody>
      </p:sp>
      <p:sp>
        <p:nvSpPr>
          <p:cNvPr id="11" name="TextBox 10"/>
          <p:cNvSpPr txBox="1"/>
          <p:nvPr/>
        </p:nvSpPr>
        <p:spPr>
          <a:xfrm>
            <a:off x="5737067" y="2001534"/>
            <a:ext cx="930137" cy="369332"/>
          </a:xfrm>
          <a:prstGeom prst="rect">
            <a:avLst/>
          </a:prstGeom>
          <a:noFill/>
        </p:spPr>
        <p:txBody>
          <a:bodyPr wrap="none" rtlCol="0">
            <a:spAutoFit/>
          </a:bodyPr>
          <a:lstStyle/>
          <a:p>
            <a:r>
              <a:rPr lang="en-US" dirty="0" smtClean="0"/>
              <a:t>2NO</a:t>
            </a:r>
            <a:r>
              <a:rPr lang="en-US" baseline="-25000" dirty="0" smtClean="0"/>
              <a:t>2</a:t>
            </a:r>
            <a:r>
              <a:rPr lang="en-US" dirty="0" smtClean="0"/>
              <a:t>(g)</a:t>
            </a:r>
            <a:endParaRPr lang="en-US" dirty="0"/>
          </a:p>
        </p:txBody>
      </p:sp>
      <p:sp>
        <p:nvSpPr>
          <p:cNvPr id="12" name="TextBox 11"/>
          <p:cNvSpPr txBox="1"/>
          <p:nvPr/>
        </p:nvSpPr>
        <p:spPr>
          <a:xfrm>
            <a:off x="4106392" y="3508410"/>
            <a:ext cx="1056700" cy="369332"/>
          </a:xfrm>
          <a:prstGeom prst="rect">
            <a:avLst/>
          </a:prstGeom>
          <a:noFill/>
        </p:spPr>
        <p:txBody>
          <a:bodyPr wrap="none" rtlCol="0">
            <a:spAutoFit/>
          </a:bodyPr>
          <a:lstStyle/>
          <a:p>
            <a:r>
              <a:rPr lang="en-US" dirty="0" smtClean="0"/>
              <a:t>Elements</a:t>
            </a:r>
            <a:endParaRPr lang="en-US" dirty="0"/>
          </a:p>
        </p:txBody>
      </p:sp>
      <p:sp>
        <p:nvSpPr>
          <p:cNvPr id="15" name="TextBox 14"/>
          <p:cNvSpPr txBox="1"/>
          <p:nvPr/>
        </p:nvSpPr>
        <p:spPr>
          <a:xfrm>
            <a:off x="4400195" y="1742505"/>
            <a:ext cx="629549" cy="461665"/>
          </a:xfrm>
          <a:prstGeom prst="rect">
            <a:avLst/>
          </a:prstGeom>
          <a:noFill/>
        </p:spPr>
        <p:txBody>
          <a:bodyPr wrap="none" rtlCol="0">
            <a:spAutoFit/>
          </a:bodyPr>
          <a:lstStyle/>
          <a:p>
            <a:r>
              <a:rPr lang="en-US"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ΔH</a:t>
            </a:r>
            <a:r>
              <a:rPr lang="en-US" sz="2400" b="1" baseline="-250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t>
            </a:r>
            <a:endParaRPr lang="en-US" sz="2400" b="1" baseline="-25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6" name="TextBox 15"/>
          <p:cNvSpPr txBox="1"/>
          <p:nvPr/>
        </p:nvSpPr>
        <p:spPr>
          <a:xfrm>
            <a:off x="2062531" y="2747824"/>
            <a:ext cx="1380155" cy="461665"/>
          </a:xfrm>
          <a:prstGeom prst="rect">
            <a:avLst/>
          </a:prstGeom>
          <a:noFill/>
        </p:spPr>
        <p:txBody>
          <a:bodyPr wrap="none" rtlCol="0">
            <a:spAutoFit/>
          </a:bodyPr>
          <a:lstStyle/>
          <a:p>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2ΔH</a:t>
            </a:r>
            <a:r>
              <a:rPr lang="en-US" sz="2400" b="1" baseline="-25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a:t>
            </a:r>
            <a:endParaRPr lang="en-US" sz="2400" b="1" baseline="-25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TextBox 7"/>
          <p:cNvSpPr txBox="1"/>
          <p:nvPr/>
        </p:nvSpPr>
        <p:spPr>
          <a:xfrm>
            <a:off x="5620330" y="2822128"/>
            <a:ext cx="1536148" cy="461665"/>
          </a:xfrm>
          <a:prstGeom prst="rect">
            <a:avLst/>
          </a:prstGeom>
          <a:noFill/>
        </p:spPr>
        <p:txBody>
          <a:bodyPr wrap="none" rtlCol="0">
            <a:spAutoFit/>
          </a:bodyPr>
          <a:lstStyle/>
          <a:p>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2ΔH</a:t>
            </a:r>
            <a:r>
              <a:rPr lang="en-US" sz="2400"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a:t>
            </a:r>
            <a:r>
              <a:rPr lang="en-US" sz="2400"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8" name="TextBox 17"/>
          <p:cNvSpPr txBox="1"/>
          <p:nvPr/>
        </p:nvSpPr>
        <p:spPr>
          <a:xfrm>
            <a:off x="1188022" y="4527261"/>
            <a:ext cx="6763589" cy="1077218"/>
          </a:xfrm>
          <a:prstGeom prst="rect">
            <a:avLst/>
          </a:prstGeom>
          <a:noFill/>
        </p:spPr>
        <p:txBody>
          <a:bodyPr wrap="none" rtlCol="0">
            <a:spAutoFit/>
          </a:bodyPr>
          <a:lstStyle/>
          <a:p>
            <a:pPr algn="ctr"/>
            <a:r>
              <a:rPr lang="en-US" sz="3200" dirty="0" err="1" smtClean="0"/>
              <a:t>ΔH</a:t>
            </a:r>
            <a:r>
              <a:rPr lang="en-US" sz="3200" baseline="-25000" dirty="0" err="1"/>
              <a:t>r</a:t>
            </a:r>
            <a:r>
              <a:rPr lang="en-US" sz="3200" dirty="0" smtClean="0"/>
              <a:t> = -(2 x 90) + (2 x 33) = -114 kJmol</a:t>
            </a:r>
            <a:r>
              <a:rPr lang="en-US" sz="3200" baseline="30000" dirty="0" smtClean="0"/>
              <a:t>-1</a:t>
            </a:r>
          </a:p>
          <a:p>
            <a:pPr algn="ctr"/>
            <a:endParaRPr lang="en-US" sz="3200" dirty="0"/>
          </a:p>
        </p:txBody>
      </p:sp>
      <p:graphicFrame>
        <p:nvGraphicFramePr>
          <p:cNvPr id="17" name="Table 16"/>
          <p:cNvGraphicFramePr>
            <a:graphicFrameLocks noGrp="1"/>
          </p:cNvGraphicFramePr>
          <p:nvPr>
            <p:extLst>
              <p:ext uri="{D42A27DB-BD31-4B8C-83A1-F6EECF244321}">
                <p14:modId xmlns:p14="http://schemas.microsoft.com/office/powerpoint/2010/main" val="2957292951"/>
              </p:ext>
            </p:extLst>
          </p:nvPr>
        </p:nvGraphicFramePr>
        <p:xfrm>
          <a:off x="1398668" y="269387"/>
          <a:ext cx="6096000" cy="1280160"/>
        </p:xfrm>
        <a:graphic>
          <a:graphicData uri="http://schemas.openxmlformats.org/drawingml/2006/table">
            <a:tbl>
              <a:tblPr firstRow="1" bandRow="1">
                <a:tableStyleId>{17292A2E-F333-43FB-9621-5CBBE7FDCDCB}</a:tableStyleId>
              </a:tblPr>
              <a:tblGrid>
                <a:gridCol w="1016000"/>
                <a:gridCol w="1016000"/>
                <a:gridCol w="1016000"/>
                <a:gridCol w="1016000"/>
                <a:gridCol w="1016000"/>
                <a:gridCol w="1016000"/>
              </a:tblGrid>
              <a:tr h="370840">
                <a:tc>
                  <a:txBody>
                    <a:bodyPr/>
                    <a:lstStyle/>
                    <a:p>
                      <a:r>
                        <a:rPr lang="en-US" dirty="0" smtClean="0"/>
                        <a:t>Substance</a:t>
                      </a:r>
                      <a:endParaRPr lang="en-US" dirty="0"/>
                    </a:p>
                  </a:txBody>
                  <a:tcPr/>
                </a:tc>
                <a:tc>
                  <a:txBody>
                    <a:bodyPr/>
                    <a:lstStyle/>
                    <a:p>
                      <a:r>
                        <a:rPr lang="en-US" dirty="0" smtClean="0"/>
                        <a:t>NO</a:t>
                      </a:r>
                      <a:r>
                        <a:rPr lang="en-US" baseline="-25000" dirty="0" smtClean="0"/>
                        <a:t>2</a:t>
                      </a:r>
                      <a:r>
                        <a:rPr lang="en-US" dirty="0" smtClean="0"/>
                        <a:t>(g)</a:t>
                      </a:r>
                      <a:endParaRPr lang="en-US" dirty="0"/>
                    </a:p>
                  </a:txBody>
                  <a:tcPr/>
                </a:tc>
                <a:tc>
                  <a:txBody>
                    <a:bodyPr/>
                    <a:lstStyle/>
                    <a:p>
                      <a:r>
                        <a:rPr lang="en-US" dirty="0" smtClean="0"/>
                        <a:t>NH</a:t>
                      </a:r>
                      <a:r>
                        <a:rPr lang="en-US" baseline="-25000" dirty="0" smtClean="0"/>
                        <a:t>3</a:t>
                      </a:r>
                      <a:r>
                        <a:rPr lang="en-US" dirty="0" smtClean="0"/>
                        <a:t>(g)</a:t>
                      </a:r>
                      <a:endParaRPr lang="en-US" dirty="0"/>
                    </a:p>
                  </a:txBody>
                  <a:tcPr/>
                </a:tc>
                <a:tc>
                  <a:txBody>
                    <a:bodyPr/>
                    <a:lstStyle/>
                    <a:p>
                      <a:r>
                        <a:rPr lang="en-US" dirty="0" smtClean="0"/>
                        <a:t>NO(g)</a:t>
                      </a:r>
                      <a:endParaRPr lang="en-US" dirty="0"/>
                    </a:p>
                  </a:txBody>
                  <a:tcPr/>
                </a:tc>
                <a:tc>
                  <a:txBody>
                    <a:bodyPr/>
                    <a:lstStyle/>
                    <a:p>
                      <a:r>
                        <a:rPr lang="en-US" dirty="0" smtClean="0"/>
                        <a:t>H</a:t>
                      </a:r>
                      <a:r>
                        <a:rPr lang="en-US" baseline="-25000" dirty="0" smtClean="0"/>
                        <a:t>2</a:t>
                      </a:r>
                      <a:r>
                        <a:rPr lang="en-US" dirty="0" smtClean="0"/>
                        <a:t>O(l)</a:t>
                      </a:r>
                      <a:endParaRPr lang="en-US" dirty="0"/>
                    </a:p>
                  </a:txBody>
                  <a:tcPr/>
                </a:tc>
                <a:tc>
                  <a:txBody>
                    <a:bodyPr/>
                    <a:lstStyle/>
                    <a:p>
                      <a:r>
                        <a:rPr lang="en-US" dirty="0" smtClean="0"/>
                        <a:t>HNO</a:t>
                      </a:r>
                      <a:r>
                        <a:rPr lang="en-US" baseline="-25000" dirty="0" smtClean="0"/>
                        <a:t>3</a:t>
                      </a:r>
                      <a:r>
                        <a:rPr lang="en-US" dirty="0" smtClean="0"/>
                        <a:t>(l)</a:t>
                      </a:r>
                      <a:endParaRPr lang="en-US" dirty="0"/>
                    </a:p>
                  </a:txBody>
                  <a:tcPr/>
                </a:tc>
              </a:tr>
              <a:tr h="370840">
                <a:tc>
                  <a:txBody>
                    <a:bodyPr/>
                    <a:lstStyle/>
                    <a:p>
                      <a:r>
                        <a:rPr lang="en-US" dirty="0" err="1" smtClean="0"/>
                        <a:t>ΔH</a:t>
                      </a:r>
                      <a:r>
                        <a:rPr lang="en-US" baseline="-25000" dirty="0" err="1" smtClean="0"/>
                        <a:t>f</a:t>
                      </a:r>
                      <a:r>
                        <a:rPr lang="en-US" dirty="0" smtClean="0"/>
                        <a:t> / kJmol</a:t>
                      </a:r>
                      <a:r>
                        <a:rPr lang="en-US" baseline="30000" dirty="0" smtClean="0"/>
                        <a:t>-1</a:t>
                      </a:r>
                      <a:endParaRPr lang="en-US" baseline="30000" dirty="0"/>
                    </a:p>
                  </a:txBody>
                  <a:tcPr/>
                </a:tc>
                <a:tc>
                  <a:txBody>
                    <a:bodyPr/>
                    <a:lstStyle/>
                    <a:p>
                      <a:r>
                        <a:rPr lang="en-US" dirty="0" smtClean="0"/>
                        <a:t>33</a:t>
                      </a:r>
                      <a:endParaRPr lang="en-US" dirty="0"/>
                    </a:p>
                  </a:txBody>
                  <a:tcPr/>
                </a:tc>
                <a:tc>
                  <a:txBody>
                    <a:bodyPr/>
                    <a:lstStyle/>
                    <a:p>
                      <a:r>
                        <a:rPr lang="en-US" dirty="0" smtClean="0"/>
                        <a:t>-46</a:t>
                      </a:r>
                      <a:endParaRPr lang="en-US" dirty="0"/>
                    </a:p>
                  </a:txBody>
                  <a:tcPr/>
                </a:tc>
                <a:tc>
                  <a:txBody>
                    <a:bodyPr/>
                    <a:lstStyle/>
                    <a:p>
                      <a:r>
                        <a:rPr lang="en-US" dirty="0" smtClean="0"/>
                        <a:t>90</a:t>
                      </a:r>
                      <a:endParaRPr lang="en-US" dirty="0"/>
                    </a:p>
                  </a:txBody>
                  <a:tcPr/>
                </a:tc>
                <a:tc>
                  <a:txBody>
                    <a:bodyPr/>
                    <a:lstStyle/>
                    <a:p>
                      <a:r>
                        <a:rPr lang="en-US" dirty="0" smtClean="0"/>
                        <a:t>-286</a:t>
                      </a:r>
                      <a:endParaRPr lang="en-US" dirty="0"/>
                    </a:p>
                  </a:txBody>
                  <a:tcPr/>
                </a:tc>
                <a:tc>
                  <a:txBody>
                    <a:bodyPr/>
                    <a:lstStyle/>
                    <a:p>
                      <a:r>
                        <a:rPr lang="en-US" dirty="0" smtClean="0"/>
                        <a:t>-174</a:t>
                      </a:r>
                      <a:endParaRPr lang="en-US" dirty="0"/>
                    </a:p>
                  </a:txBody>
                  <a:tcPr/>
                </a:tc>
              </a:tr>
            </a:tbl>
          </a:graphicData>
        </a:graphic>
      </p:graphicFrame>
      <p:cxnSp>
        <p:nvCxnSpPr>
          <p:cNvPr id="3" name="Straight Arrow Connector 2"/>
          <p:cNvCxnSpPr>
            <a:stCxn id="12" idx="0"/>
            <a:endCxn id="10" idx="2"/>
          </p:cNvCxnSpPr>
          <p:nvPr/>
        </p:nvCxnSpPr>
        <p:spPr>
          <a:xfrm flipH="1" flipV="1">
            <a:off x="2855402" y="2370866"/>
            <a:ext cx="1779340" cy="11375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a:stCxn id="12" idx="0"/>
            <a:endCxn id="11" idx="2"/>
          </p:cNvCxnSpPr>
          <p:nvPr/>
        </p:nvCxnSpPr>
        <p:spPr>
          <a:xfrm flipV="1">
            <a:off x="4634742" y="2370866"/>
            <a:ext cx="1567394" cy="11375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0407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You are provided with the following enthalpy changes of formation</a:t>
            </a:r>
          </a:p>
          <a:p>
            <a:endParaRPr lang="en-US" dirty="0"/>
          </a:p>
          <a:p>
            <a:endParaRPr lang="en-US" dirty="0" smtClean="0"/>
          </a:p>
          <a:p>
            <a:pPr marL="0" indent="0">
              <a:buNone/>
            </a:pPr>
            <a:endParaRPr lang="en-US" dirty="0" smtClean="0"/>
          </a:p>
          <a:p>
            <a:pPr marL="0" indent="0">
              <a:buNone/>
            </a:pPr>
            <a:r>
              <a:rPr lang="en-US" dirty="0" smtClean="0"/>
              <a:t>Determine the enthalpy change for the following reaction:</a:t>
            </a:r>
          </a:p>
          <a:p>
            <a:pPr marL="0" indent="0">
              <a:buNone/>
            </a:pPr>
            <a:endParaRPr lang="en-US" dirty="0" smtClean="0"/>
          </a:p>
          <a:p>
            <a:pPr marL="0" indent="0">
              <a:buNone/>
            </a:pPr>
            <a:r>
              <a:rPr lang="en-US" dirty="0" smtClean="0"/>
              <a:t>4NH</a:t>
            </a:r>
            <a:r>
              <a:rPr lang="en-US" baseline="-25000" dirty="0" smtClean="0"/>
              <a:t>3</a:t>
            </a:r>
            <a:r>
              <a:rPr lang="en-US" dirty="0" smtClean="0"/>
              <a:t> (g) + 5O</a:t>
            </a:r>
            <a:r>
              <a:rPr lang="en-US" baseline="-25000" dirty="0" smtClean="0"/>
              <a:t>2</a:t>
            </a:r>
            <a:r>
              <a:rPr lang="en-US" dirty="0" smtClean="0"/>
              <a:t>(g) </a:t>
            </a:r>
            <a:r>
              <a:rPr lang="en-US" dirty="0" smtClean="0">
                <a:sym typeface="Wingdings"/>
              </a:rPr>
              <a:t> 4NO(g) + 6H</a:t>
            </a:r>
            <a:r>
              <a:rPr lang="en-US" baseline="-25000" dirty="0" smtClean="0">
                <a:sym typeface="Wingdings"/>
              </a:rPr>
              <a:t>2</a:t>
            </a:r>
            <a:r>
              <a:rPr lang="en-US" dirty="0" smtClean="0">
                <a:sym typeface="Wingdings"/>
              </a:rPr>
              <a:t>O(l)</a:t>
            </a:r>
            <a:endParaRPr lang="en-US" dirty="0"/>
          </a:p>
          <a:p>
            <a:pPr marL="0" indent="0">
              <a:buNone/>
            </a:pPr>
            <a:endParaRPr lang="en-US" dirty="0" smtClean="0"/>
          </a:p>
          <a:p>
            <a:pPr marL="0" indent="0">
              <a:buNone/>
            </a:pPr>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21622607"/>
              </p:ext>
            </p:extLst>
          </p:nvPr>
        </p:nvGraphicFramePr>
        <p:xfrm>
          <a:off x="1398668" y="2800769"/>
          <a:ext cx="6096000" cy="1280160"/>
        </p:xfrm>
        <a:graphic>
          <a:graphicData uri="http://schemas.openxmlformats.org/drawingml/2006/table">
            <a:tbl>
              <a:tblPr firstRow="1" bandRow="1">
                <a:tableStyleId>{17292A2E-F333-43FB-9621-5CBBE7FDCDCB}</a:tableStyleId>
              </a:tblPr>
              <a:tblGrid>
                <a:gridCol w="1016000"/>
                <a:gridCol w="1016000"/>
                <a:gridCol w="1016000"/>
                <a:gridCol w="1016000"/>
                <a:gridCol w="1016000"/>
                <a:gridCol w="1016000"/>
              </a:tblGrid>
              <a:tr h="370840">
                <a:tc>
                  <a:txBody>
                    <a:bodyPr/>
                    <a:lstStyle/>
                    <a:p>
                      <a:r>
                        <a:rPr lang="en-US" dirty="0" smtClean="0"/>
                        <a:t>Substance</a:t>
                      </a:r>
                      <a:endParaRPr lang="en-US" dirty="0"/>
                    </a:p>
                  </a:txBody>
                  <a:tcPr/>
                </a:tc>
                <a:tc>
                  <a:txBody>
                    <a:bodyPr/>
                    <a:lstStyle/>
                    <a:p>
                      <a:r>
                        <a:rPr lang="en-US" dirty="0" smtClean="0"/>
                        <a:t>NO</a:t>
                      </a:r>
                      <a:r>
                        <a:rPr lang="en-US" baseline="-25000" dirty="0" smtClean="0"/>
                        <a:t>2</a:t>
                      </a:r>
                      <a:r>
                        <a:rPr lang="en-US" dirty="0" smtClean="0"/>
                        <a:t>(g)</a:t>
                      </a:r>
                      <a:endParaRPr lang="en-US" dirty="0"/>
                    </a:p>
                  </a:txBody>
                  <a:tcPr/>
                </a:tc>
                <a:tc>
                  <a:txBody>
                    <a:bodyPr/>
                    <a:lstStyle/>
                    <a:p>
                      <a:r>
                        <a:rPr lang="en-US" dirty="0" smtClean="0"/>
                        <a:t>NH</a:t>
                      </a:r>
                      <a:r>
                        <a:rPr lang="en-US" baseline="-25000" dirty="0" smtClean="0"/>
                        <a:t>3</a:t>
                      </a:r>
                      <a:r>
                        <a:rPr lang="en-US" dirty="0" smtClean="0"/>
                        <a:t>(g)</a:t>
                      </a:r>
                      <a:endParaRPr lang="en-US" dirty="0"/>
                    </a:p>
                  </a:txBody>
                  <a:tcPr/>
                </a:tc>
                <a:tc>
                  <a:txBody>
                    <a:bodyPr/>
                    <a:lstStyle/>
                    <a:p>
                      <a:r>
                        <a:rPr lang="en-US" dirty="0" smtClean="0"/>
                        <a:t>NO(g)</a:t>
                      </a:r>
                      <a:endParaRPr lang="en-US" dirty="0"/>
                    </a:p>
                  </a:txBody>
                  <a:tcPr/>
                </a:tc>
                <a:tc>
                  <a:txBody>
                    <a:bodyPr/>
                    <a:lstStyle/>
                    <a:p>
                      <a:r>
                        <a:rPr lang="en-US" dirty="0" smtClean="0"/>
                        <a:t>H</a:t>
                      </a:r>
                      <a:r>
                        <a:rPr lang="en-US" baseline="-25000" dirty="0" smtClean="0"/>
                        <a:t>2</a:t>
                      </a:r>
                      <a:r>
                        <a:rPr lang="en-US" dirty="0" smtClean="0"/>
                        <a:t>O(l)</a:t>
                      </a:r>
                      <a:endParaRPr lang="en-US" dirty="0"/>
                    </a:p>
                  </a:txBody>
                  <a:tcPr/>
                </a:tc>
                <a:tc>
                  <a:txBody>
                    <a:bodyPr/>
                    <a:lstStyle/>
                    <a:p>
                      <a:r>
                        <a:rPr lang="en-US" dirty="0" smtClean="0"/>
                        <a:t>HNO</a:t>
                      </a:r>
                      <a:r>
                        <a:rPr lang="en-US" baseline="-25000" dirty="0" smtClean="0"/>
                        <a:t>3</a:t>
                      </a:r>
                      <a:r>
                        <a:rPr lang="en-US" dirty="0" smtClean="0"/>
                        <a:t>(l)</a:t>
                      </a:r>
                      <a:endParaRPr lang="en-US" dirty="0"/>
                    </a:p>
                  </a:txBody>
                  <a:tcPr/>
                </a:tc>
              </a:tr>
              <a:tr h="370840">
                <a:tc>
                  <a:txBody>
                    <a:bodyPr/>
                    <a:lstStyle/>
                    <a:p>
                      <a:r>
                        <a:rPr lang="en-US" dirty="0" err="1" smtClean="0"/>
                        <a:t>ΔH</a:t>
                      </a:r>
                      <a:r>
                        <a:rPr lang="en-US" baseline="-25000" dirty="0" err="1" smtClean="0"/>
                        <a:t>f</a:t>
                      </a:r>
                      <a:r>
                        <a:rPr lang="en-US" dirty="0" smtClean="0"/>
                        <a:t> / kJmol</a:t>
                      </a:r>
                      <a:r>
                        <a:rPr lang="en-US" baseline="30000" dirty="0" smtClean="0"/>
                        <a:t>-1</a:t>
                      </a:r>
                      <a:endParaRPr lang="en-US" baseline="30000" dirty="0"/>
                    </a:p>
                  </a:txBody>
                  <a:tcPr/>
                </a:tc>
                <a:tc>
                  <a:txBody>
                    <a:bodyPr/>
                    <a:lstStyle/>
                    <a:p>
                      <a:r>
                        <a:rPr lang="en-US" dirty="0" smtClean="0"/>
                        <a:t>33</a:t>
                      </a:r>
                      <a:endParaRPr lang="en-US" dirty="0"/>
                    </a:p>
                  </a:txBody>
                  <a:tcPr/>
                </a:tc>
                <a:tc>
                  <a:txBody>
                    <a:bodyPr/>
                    <a:lstStyle/>
                    <a:p>
                      <a:r>
                        <a:rPr lang="en-US" dirty="0" smtClean="0"/>
                        <a:t>-46</a:t>
                      </a:r>
                      <a:endParaRPr lang="en-US" dirty="0"/>
                    </a:p>
                  </a:txBody>
                  <a:tcPr/>
                </a:tc>
                <a:tc>
                  <a:txBody>
                    <a:bodyPr/>
                    <a:lstStyle/>
                    <a:p>
                      <a:r>
                        <a:rPr lang="en-US" dirty="0" smtClean="0"/>
                        <a:t>90</a:t>
                      </a:r>
                      <a:endParaRPr lang="en-US" dirty="0"/>
                    </a:p>
                  </a:txBody>
                  <a:tcPr/>
                </a:tc>
                <a:tc>
                  <a:txBody>
                    <a:bodyPr/>
                    <a:lstStyle/>
                    <a:p>
                      <a:r>
                        <a:rPr lang="en-US" dirty="0" smtClean="0"/>
                        <a:t>-286</a:t>
                      </a:r>
                      <a:endParaRPr lang="en-US" dirty="0"/>
                    </a:p>
                  </a:txBody>
                  <a:tcPr/>
                </a:tc>
                <a:tc>
                  <a:txBody>
                    <a:bodyPr/>
                    <a:lstStyle/>
                    <a:p>
                      <a:r>
                        <a:rPr lang="en-US" dirty="0" smtClean="0"/>
                        <a:t>-174</a:t>
                      </a:r>
                      <a:endParaRPr lang="en-US" dirty="0"/>
                    </a:p>
                  </a:txBody>
                  <a:tcPr/>
                </a:tc>
              </a:tr>
            </a:tbl>
          </a:graphicData>
        </a:graphic>
      </p:graphicFrame>
    </p:spTree>
    <p:extLst>
      <p:ext uri="{BB962C8B-B14F-4D97-AF65-F5344CB8AC3E}">
        <p14:creationId xmlns:p14="http://schemas.microsoft.com/office/powerpoint/2010/main" val="9048144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p:cNvCxnSpPr>
            <a:stCxn id="10" idx="3"/>
            <a:endCxn id="11" idx="1"/>
          </p:cNvCxnSpPr>
          <p:nvPr/>
        </p:nvCxnSpPr>
        <p:spPr>
          <a:xfrm>
            <a:off x="3873243" y="2186200"/>
            <a:ext cx="186382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062531" y="2001534"/>
            <a:ext cx="1810712" cy="369332"/>
          </a:xfrm>
          <a:prstGeom prst="rect">
            <a:avLst/>
          </a:prstGeom>
          <a:noFill/>
        </p:spPr>
        <p:txBody>
          <a:bodyPr wrap="none" rtlCol="0">
            <a:spAutoFit/>
          </a:bodyPr>
          <a:lstStyle/>
          <a:p>
            <a:r>
              <a:rPr lang="en-US" dirty="0" smtClean="0"/>
              <a:t>4NH</a:t>
            </a:r>
            <a:r>
              <a:rPr lang="en-US" baseline="-25000" dirty="0" smtClean="0"/>
              <a:t>3</a:t>
            </a:r>
            <a:r>
              <a:rPr lang="en-US" dirty="0" smtClean="0"/>
              <a:t>(g) + 5O</a:t>
            </a:r>
            <a:r>
              <a:rPr lang="en-US" baseline="-25000" dirty="0" smtClean="0"/>
              <a:t>2 </a:t>
            </a:r>
            <a:r>
              <a:rPr lang="en-US" dirty="0" smtClean="0"/>
              <a:t>(g) </a:t>
            </a:r>
            <a:endParaRPr lang="en-US" dirty="0"/>
          </a:p>
        </p:txBody>
      </p:sp>
      <p:sp>
        <p:nvSpPr>
          <p:cNvPr id="11" name="TextBox 10"/>
          <p:cNvSpPr txBox="1"/>
          <p:nvPr/>
        </p:nvSpPr>
        <p:spPr>
          <a:xfrm>
            <a:off x="5737067" y="2001534"/>
            <a:ext cx="1795083" cy="369332"/>
          </a:xfrm>
          <a:prstGeom prst="rect">
            <a:avLst/>
          </a:prstGeom>
          <a:noFill/>
        </p:spPr>
        <p:txBody>
          <a:bodyPr wrap="none" rtlCol="0">
            <a:spAutoFit/>
          </a:bodyPr>
          <a:lstStyle/>
          <a:p>
            <a:r>
              <a:rPr lang="en-US" dirty="0" smtClean="0"/>
              <a:t>4NO(g) + 6H</a:t>
            </a:r>
            <a:r>
              <a:rPr lang="en-US" baseline="-25000" dirty="0" smtClean="0"/>
              <a:t>2</a:t>
            </a:r>
            <a:r>
              <a:rPr lang="en-US" dirty="0" smtClean="0"/>
              <a:t>O(l)</a:t>
            </a:r>
            <a:endParaRPr lang="en-US" dirty="0"/>
          </a:p>
        </p:txBody>
      </p:sp>
      <p:sp>
        <p:nvSpPr>
          <p:cNvPr id="12" name="TextBox 11"/>
          <p:cNvSpPr txBox="1"/>
          <p:nvPr/>
        </p:nvSpPr>
        <p:spPr>
          <a:xfrm>
            <a:off x="4106392" y="3508410"/>
            <a:ext cx="1056700" cy="369332"/>
          </a:xfrm>
          <a:prstGeom prst="rect">
            <a:avLst/>
          </a:prstGeom>
          <a:noFill/>
        </p:spPr>
        <p:txBody>
          <a:bodyPr wrap="none" rtlCol="0">
            <a:spAutoFit/>
          </a:bodyPr>
          <a:lstStyle/>
          <a:p>
            <a:r>
              <a:rPr lang="en-US" dirty="0" smtClean="0"/>
              <a:t>Elements</a:t>
            </a:r>
            <a:endParaRPr lang="en-US" dirty="0"/>
          </a:p>
        </p:txBody>
      </p:sp>
      <p:sp>
        <p:nvSpPr>
          <p:cNvPr id="15" name="TextBox 14"/>
          <p:cNvSpPr txBox="1"/>
          <p:nvPr/>
        </p:nvSpPr>
        <p:spPr>
          <a:xfrm>
            <a:off x="4400195" y="1742505"/>
            <a:ext cx="629549" cy="461665"/>
          </a:xfrm>
          <a:prstGeom prst="rect">
            <a:avLst/>
          </a:prstGeom>
          <a:noFill/>
        </p:spPr>
        <p:txBody>
          <a:bodyPr wrap="none" rtlCol="0">
            <a:spAutoFit/>
          </a:bodyPr>
          <a:lstStyle/>
          <a:p>
            <a:r>
              <a:rPr lang="en-US"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ΔH</a:t>
            </a:r>
            <a:r>
              <a:rPr lang="en-US" sz="2400" b="1" baseline="-250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t>
            </a:r>
            <a:endParaRPr lang="en-US" sz="2400" b="1" baseline="-25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6" name="TextBox 15"/>
          <p:cNvSpPr txBox="1"/>
          <p:nvPr/>
        </p:nvSpPr>
        <p:spPr>
          <a:xfrm>
            <a:off x="2062531" y="2747824"/>
            <a:ext cx="1470174" cy="461665"/>
          </a:xfrm>
          <a:prstGeom prst="rect">
            <a:avLst/>
          </a:prstGeom>
          <a:noFill/>
        </p:spPr>
        <p:txBody>
          <a:bodyPr wrap="none" rtlCol="0">
            <a:spAutoFit/>
          </a:bodyPr>
          <a:lstStyle/>
          <a:p>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4ΔH</a:t>
            </a:r>
            <a:r>
              <a:rPr lang="en-US" sz="2400"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(NH</a:t>
            </a:r>
            <a:r>
              <a:rPr lang="en-US" sz="2400"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2400" b="1" baseline="-25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TextBox 7"/>
          <p:cNvSpPr txBox="1"/>
          <p:nvPr/>
        </p:nvSpPr>
        <p:spPr>
          <a:xfrm>
            <a:off x="5620330" y="2822128"/>
            <a:ext cx="3047980" cy="461665"/>
          </a:xfrm>
          <a:prstGeom prst="rect">
            <a:avLst/>
          </a:prstGeom>
          <a:noFill/>
        </p:spPr>
        <p:txBody>
          <a:bodyPr wrap="none" rtlCol="0">
            <a:spAutoFit/>
          </a:bodyPr>
          <a:lstStyle/>
          <a:p>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ΔH</a:t>
            </a:r>
            <a:r>
              <a:rPr lang="en-US" sz="2400"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 + 6ΔH</a:t>
            </a:r>
            <a:r>
              <a:rPr lang="en-US" sz="2400"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t>
            </a:r>
            <a:r>
              <a:rPr lang="en-US" sz="2400"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8" name="TextBox 17"/>
          <p:cNvSpPr txBox="1"/>
          <p:nvPr/>
        </p:nvSpPr>
        <p:spPr>
          <a:xfrm>
            <a:off x="145372" y="4527261"/>
            <a:ext cx="8848896" cy="1077218"/>
          </a:xfrm>
          <a:prstGeom prst="rect">
            <a:avLst/>
          </a:prstGeom>
          <a:noFill/>
        </p:spPr>
        <p:txBody>
          <a:bodyPr wrap="none" rtlCol="0">
            <a:spAutoFit/>
          </a:bodyPr>
          <a:lstStyle/>
          <a:p>
            <a:pPr algn="ctr"/>
            <a:r>
              <a:rPr lang="en-US" sz="3200" dirty="0" err="1" smtClean="0"/>
              <a:t>ΔH</a:t>
            </a:r>
            <a:r>
              <a:rPr lang="en-US" sz="3200" baseline="-25000" dirty="0" err="1"/>
              <a:t>r</a:t>
            </a:r>
            <a:r>
              <a:rPr lang="en-US" sz="3200" dirty="0" smtClean="0"/>
              <a:t> = -(4 x -46) + (4 x 90) + (6 x -286) = -1172 kJmol</a:t>
            </a:r>
            <a:r>
              <a:rPr lang="en-US" sz="3200" baseline="30000" dirty="0" smtClean="0"/>
              <a:t>-1</a:t>
            </a:r>
          </a:p>
          <a:p>
            <a:pPr algn="ctr"/>
            <a:endParaRPr lang="en-US" sz="3200" dirty="0"/>
          </a:p>
        </p:txBody>
      </p:sp>
      <p:graphicFrame>
        <p:nvGraphicFramePr>
          <p:cNvPr id="17" name="Table 16"/>
          <p:cNvGraphicFramePr>
            <a:graphicFrameLocks noGrp="1"/>
          </p:cNvGraphicFramePr>
          <p:nvPr>
            <p:extLst>
              <p:ext uri="{D42A27DB-BD31-4B8C-83A1-F6EECF244321}">
                <p14:modId xmlns:p14="http://schemas.microsoft.com/office/powerpoint/2010/main" val="1386382975"/>
              </p:ext>
            </p:extLst>
          </p:nvPr>
        </p:nvGraphicFramePr>
        <p:xfrm>
          <a:off x="1398668" y="269387"/>
          <a:ext cx="6096000" cy="1280160"/>
        </p:xfrm>
        <a:graphic>
          <a:graphicData uri="http://schemas.openxmlformats.org/drawingml/2006/table">
            <a:tbl>
              <a:tblPr firstRow="1" bandRow="1">
                <a:tableStyleId>{17292A2E-F333-43FB-9621-5CBBE7FDCDCB}</a:tableStyleId>
              </a:tblPr>
              <a:tblGrid>
                <a:gridCol w="1016000"/>
                <a:gridCol w="1016000"/>
                <a:gridCol w="1016000"/>
                <a:gridCol w="1016000"/>
                <a:gridCol w="1016000"/>
                <a:gridCol w="1016000"/>
              </a:tblGrid>
              <a:tr h="370840">
                <a:tc>
                  <a:txBody>
                    <a:bodyPr/>
                    <a:lstStyle/>
                    <a:p>
                      <a:r>
                        <a:rPr lang="en-US" dirty="0" smtClean="0"/>
                        <a:t>Substance</a:t>
                      </a:r>
                      <a:endParaRPr lang="en-US" dirty="0"/>
                    </a:p>
                  </a:txBody>
                  <a:tcPr/>
                </a:tc>
                <a:tc>
                  <a:txBody>
                    <a:bodyPr/>
                    <a:lstStyle/>
                    <a:p>
                      <a:r>
                        <a:rPr lang="en-US" dirty="0" smtClean="0"/>
                        <a:t>NO</a:t>
                      </a:r>
                      <a:r>
                        <a:rPr lang="en-US" baseline="-25000" dirty="0" smtClean="0"/>
                        <a:t>2</a:t>
                      </a:r>
                      <a:r>
                        <a:rPr lang="en-US" dirty="0" smtClean="0"/>
                        <a:t>(g)</a:t>
                      </a:r>
                      <a:endParaRPr lang="en-US" dirty="0"/>
                    </a:p>
                  </a:txBody>
                  <a:tcPr/>
                </a:tc>
                <a:tc>
                  <a:txBody>
                    <a:bodyPr/>
                    <a:lstStyle/>
                    <a:p>
                      <a:r>
                        <a:rPr lang="en-US" dirty="0" smtClean="0"/>
                        <a:t>NH</a:t>
                      </a:r>
                      <a:r>
                        <a:rPr lang="en-US" baseline="-25000" dirty="0" smtClean="0"/>
                        <a:t>3</a:t>
                      </a:r>
                      <a:r>
                        <a:rPr lang="en-US" dirty="0" smtClean="0"/>
                        <a:t>(g)</a:t>
                      </a:r>
                      <a:endParaRPr lang="en-US" dirty="0"/>
                    </a:p>
                  </a:txBody>
                  <a:tcPr/>
                </a:tc>
                <a:tc>
                  <a:txBody>
                    <a:bodyPr/>
                    <a:lstStyle/>
                    <a:p>
                      <a:r>
                        <a:rPr lang="en-US" dirty="0" smtClean="0"/>
                        <a:t>NO(g)</a:t>
                      </a:r>
                      <a:endParaRPr lang="en-US" dirty="0"/>
                    </a:p>
                  </a:txBody>
                  <a:tcPr/>
                </a:tc>
                <a:tc>
                  <a:txBody>
                    <a:bodyPr/>
                    <a:lstStyle/>
                    <a:p>
                      <a:r>
                        <a:rPr lang="en-US" dirty="0" smtClean="0"/>
                        <a:t>H</a:t>
                      </a:r>
                      <a:r>
                        <a:rPr lang="en-US" baseline="-25000" dirty="0" smtClean="0"/>
                        <a:t>2</a:t>
                      </a:r>
                      <a:r>
                        <a:rPr lang="en-US" dirty="0" smtClean="0"/>
                        <a:t>O(l)</a:t>
                      </a:r>
                      <a:endParaRPr lang="en-US" dirty="0"/>
                    </a:p>
                  </a:txBody>
                  <a:tcPr/>
                </a:tc>
                <a:tc>
                  <a:txBody>
                    <a:bodyPr/>
                    <a:lstStyle/>
                    <a:p>
                      <a:r>
                        <a:rPr lang="en-US" dirty="0" smtClean="0"/>
                        <a:t>HNO</a:t>
                      </a:r>
                      <a:r>
                        <a:rPr lang="en-US" baseline="-25000" dirty="0" smtClean="0"/>
                        <a:t>3</a:t>
                      </a:r>
                      <a:r>
                        <a:rPr lang="en-US" dirty="0" smtClean="0"/>
                        <a:t>(l)</a:t>
                      </a:r>
                      <a:endParaRPr lang="en-US" dirty="0"/>
                    </a:p>
                  </a:txBody>
                  <a:tcPr/>
                </a:tc>
              </a:tr>
              <a:tr h="370840">
                <a:tc>
                  <a:txBody>
                    <a:bodyPr/>
                    <a:lstStyle/>
                    <a:p>
                      <a:r>
                        <a:rPr lang="en-US" dirty="0" err="1" smtClean="0"/>
                        <a:t>ΔH</a:t>
                      </a:r>
                      <a:r>
                        <a:rPr lang="en-US" baseline="-25000" dirty="0" err="1" smtClean="0"/>
                        <a:t>f</a:t>
                      </a:r>
                      <a:r>
                        <a:rPr lang="en-US" dirty="0" smtClean="0"/>
                        <a:t> / kJmol</a:t>
                      </a:r>
                      <a:r>
                        <a:rPr lang="en-US" baseline="30000" dirty="0" smtClean="0"/>
                        <a:t>-1</a:t>
                      </a:r>
                      <a:endParaRPr lang="en-US" baseline="30000" dirty="0"/>
                    </a:p>
                  </a:txBody>
                  <a:tcPr/>
                </a:tc>
                <a:tc>
                  <a:txBody>
                    <a:bodyPr/>
                    <a:lstStyle/>
                    <a:p>
                      <a:r>
                        <a:rPr lang="en-US" dirty="0" smtClean="0"/>
                        <a:t>33</a:t>
                      </a:r>
                      <a:endParaRPr lang="en-US" dirty="0"/>
                    </a:p>
                  </a:txBody>
                  <a:tcPr/>
                </a:tc>
                <a:tc>
                  <a:txBody>
                    <a:bodyPr/>
                    <a:lstStyle/>
                    <a:p>
                      <a:r>
                        <a:rPr lang="en-US" dirty="0" smtClean="0"/>
                        <a:t>-46</a:t>
                      </a:r>
                      <a:endParaRPr lang="en-US" dirty="0"/>
                    </a:p>
                  </a:txBody>
                  <a:tcPr/>
                </a:tc>
                <a:tc>
                  <a:txBody>
                    <a:bodyPr/>
                    <a:lstStyle/>
                    <a:p>
                      <a:r>
                        <a:rPr lang="en-US" dirty="0" smtClean="0"/>
                        <a:t>90</a:t>
                      </a:r>
                      <a:endParaRPr lang="en-US" dirty="0"/>
                    </a:p>
                  </a:txBody>
                  <a:tcPr/>
                </a:tc>
                <a:tc>
                  <a:txBody>
                    <a:bodyPr/>
                    <a:lstStyle/>
                    <a:p>
                      <a:r>
                        <a:rPr lang="en-US" dirty="0" smtClean="0"/>
                        <a:t>-286</a:t>
                      </a:r>
                      <a:endParaRPr lang="en-US" dirty="0"/>
                    </a:p>
                  </a:txBody>
                  <a:tcPr/>
                </a:tc>
                <a:tc>
                  <a:txBody>
                    <a:bodyPr/>
                    <a:lstStyle/>
                    <a:p>
                      <a:r>
                        <a:rPr lang="en-US" dirty="0" smtClean="0"/>
                        <a:t>-174</a:t>
                      </a:r>
                      <a:endParaRPr lang="en-US" dirty="0"/>
                    </a:p>
                  </a:txBody>
                  <a:tcPr/>
                </a:tc>
              </a:tr>
            </a:tbl>
          </a:graphicData>
        </a:graphic>
      </p:graphicFrame>
      <p:cxnSp>
        <p:nvCxnSpPr>
          <p:cNvPr id="3" name="Straight Arrow Connector 2"/>
          <p:cNvCxnSpPr>
            <a:stCxn id="12" idx="0"/>
            <a:endCxn id="10" idx="2"/>
          </p:cNvCxnSpPr>
          <p:nvPr/>
        </p:nvCxnSpPr>
        <p:spPr>
          <a:xfrm flipH="1" flipV="1">
            <a:off x="2967887" y="2370866"/>
            <a:ext cx="1666855" cy="11375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a:stCxn id="12" idx="0"/>
            <a:endCxn id="11" idx="2"/>
          </p:cNvCxnSpPr>
          <p:nvPr/>
        </p:nvCxnSpPr>
        <p:spPr>
          <a:xfrm flipV="1">
            <a:off x="4634742" y="2370866"/>
            <a:ext cx="1999867" cy="11375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12187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You are provided with the following enthalpy changes of formation</a:t>
            </a:r>
          </a:p>
          <a:p>
            <a:endParaRPr lang="en-US" dirty="0"/>
          </a:p>
          <a:p>
            <a:endParaRPr lang="en-US" dirty="0" smtClean="0"/>
          </a:p>
          <a:p>
            <a:pPr marL="0" indent="0">
              <a:buNone/>
            </a:pPr>
            <a:endParaRPr lang="en-US" dirty="0" smtClean="0"/>
          </a:p>
          <a:p>
            <a:pPr marL="0" indent="0">
              <a:buNone/>
            </a:pPr>
            <a:r>
              <a:rPr lang="en-US" dirty="0" smtClean="0"/>
              <a:t>Determine the enthalpy change for the following reaction:</a:t>
            </a:r>
          </a:p>
          <a:p>
            <a:pPr marL="0" indent="0">
              <a:buNone/>
            </a:pPr>
            <a:endParaRPr lang="en-US" dirty="0" smtClean="0"/>
          </a:p>
          <a:p>
            <a:pPr marL="0" indent="0">
              <a:buNone/>
            </a:pPr>
            <a:r>
              <a:rPr lang="en-US" dirty="0" smtClean="0"/>
              <a:t>2H</a:t>
            </a:r>
            <a:r>
              <a:rPr lang="en-US" baseline="-25000" dirty="0" smtClean="0"/>
              <a:t>2</a:t>
            </a:r>
            <a:r>
              <a:rPr lang="en-US" dirty="0" smtClean="0"/>
              <a:t>O (l) + 4NO</a:t>
            </a:r>
            <a:r>
              <a:rPr lang="en-US" baseline="-25000" dirty="0" smtClean="0"/>
              <a:t>2</a:t>
            </a:r>
            <a:r>
              <a:rPr lang="en-US" dirty="0" smtClean="0"/>
              <a:t>(g) + O</a:t>
            </a:r>
            <a:r>
              <a:rPr lang="en-US" baseline="-25000" dirty="0" smtClean="0"/>
              <a:t>2</a:t>
            </a:r>
            <a:r>
              <a:rPr lang="en-US" dirty="0" smtClean="0"/>
              <a:t>(g) </a:t>
            </a:r>
            <a:r>
              <a:rPr lang="en-US" dirty="0" smtClean="0">
                <a:sym typeface="Wingdings"/>
              </a:rPr>
              <a:t> 4HNO</a:t>
            </a:r>
            <a:r>
              <a:rPr lang="en-US" baseline="-25000" dirty="0" smtClean="0">
                <a:sym typeface="Wingdings"/>
              </a:rPr>
              <a:t>3</a:t>
            </a:r>
            <a:r>
              <a:rPr lang="en-US" dirty="0" smtClean="0">
                <a:sym typeface="Wingdings"/>
              </a:rPr>
              <a:t>(l) </a:t>
            </a:r>
            <a:endParaRPr lang="en-US" dirty="0"/>
          </a:p>
          <a:p>
            <a:pPr marL="0" indent="0">
              <a:buNone/>
            </a:pPr>
            <a:endParaRPr lang="en-US" dirty="0" smtClean="0"/>
          </a:p>
          <a:p>
            <a:pPr marL="0" indent="0">
              <a:buNone/>
            </a:pPr>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75390127"/>
              </p:ext>
            </p:extLst>
          </p:nvPr>
        </p:nvGraphicFramePr>
        <p:xfrm>
          <a:off x="1398668" y="2800769"/>
          <a:ext cx="6096000" cy="1280160"/>
        </p:xfrm>
        <a:graphic>
          <a:graphicData uri="http://schemas.openxmlformats.org/drawingml/2006/table">
            <a:tbl>
              <a:tblPr firstRow="1" bandRow="1">
                <a:tableStyleId>{17292A2E-F333-43FB-9621-5CBBE7FDCDCB}</a:tableStyleId>
              </a:tblPr>
              <a:tblGrid>
                <a:gridCol w="1016000"/>
                <a:gridCol w="1016000"/>
                <a:gridCol w="1016000"/>
                <a:gridCol w="1016000"/>
                <a:gridCol w="1016000"/>
                <a:gridCol w="1016000"/>
              </a:tblGrid>
              <a:tr h="370840">
                <a:tc>
                  <a:txBody>
                    <a:bodyPr/>
                    <a:lstStyle/>
                    <a:p>
                      <a:r>
                        <a:rPr lang="en-US" dirty="0" smtClean="0"/>
                        <a:t>Substance</a:t>
                      </a:r>
                      <a:endParaRPr lang="en-US" dirty="0"/>
                    </a:p>
                  </a:txBody>
                  <a:tcPr/>
                </a:tc>
                <a:tc>
                  <a:txBody>
                    <a:bodyPr/>
                    <a:lstStyle/>
                    <a:p>
                      <a:r>
                        <a:rPr lang="en-US" dirty="0" smtClean="0"/>
                        <a:t>NO</a:t>
                      </a:r>
                      <a:r>
                        <a:rPr lang="en-US" baseline="-25000" dirty="0" smtClean="0"/>
                        <a:t>2</a:t>
                      </a:r>
                      <a:r>
                        <a:rPr lang="en-US" dirty="0" smtClean="0"/>
                        <a:t>(g)</a:t>
                      </a:r>
                      <a:endParaRPr lang="en-US" dirty="0"/>
                    </a:p>
                  </a:txBody>
                  <a:tcPr/>
                </a:tc>
                <a:tc>
                  <a:txBody>
                    <a:bodyPr/>
                    <a:lstStyle/>
                    <a:p>
                      <a:r>
                        <a:rPr lang="en-US" dirty="0" smtClean="0"/>
                        <a:t>NH</a:t>
                      </a:r>
                      <a:r>
                        <a:rPr lang="en-US" baseline="-25000" dirty="0" smtClean="0"/>
                        <a:t>3</a:t>
                      </a:r>
                      <a:r>
                        <a:rPr lang="en-US" dirty="0" smtClean="0"/>
                        <a:t>(g)</a:t>
                      </a:r>
                      <a:endParaRPr lang="en-US" dirty="0"/>
                    </a:p>
                  </a:txBody>
                  <a:tcPr/>
                </a:tc>
                <a:tc>
                  <a:txBody>
                    <a:bodyPr/>
                    <a:lstStyle/>
                    <a:p>
                      <a:r>
                        <a:rPr lang="en-US" dirty="0" smtClean="0"/>
                        <a:t>NO(g)</a:t>
                      </a:r>
                      <a:endParaRPr lang="en-US" dirty="0"/>
                    </a:p>
                  </a:txBody>
                  <a:tcPr/>
                </a:tc>
                <a:tc>
                  <a:txBody>
                    <a:bodyPr/>
                    <a:lstStyle/>
                    <a:p>
                      <a:r>
                        <a:rPr lang="en-US" dirty="0" smtClean="0"/>
                        <a:t>H</a:t>
                      </a:r>
                      <a:r>
                        <a:rPr lang="en-US" baseline="-25000" dirty="0" smtClean="0"/>
                        <a:t>2</a:t>
                      </a:r>
                      <a:r>
                        <a:rPr lang="en-US" dirty="0" smtClean="0"/>
                        <a:t>O(l)</a:t>
                      </a:r>
                      <a:endParaRPr lang="en-US" dirty="0"/>
                    </a:p>
                  </a:txBody>
                  <a:tcPr/>
                </a:tc>
                <a:tc>
                  <a:txBody>
                    <a:bodyPr/>
                    <a:lstStyle/>
                    <a:p>
                      <a:r>
                        <a:rPr lang="en-US" dirty="0" smtClean="0"/>
                        <a:t>HNO</a:t>
                      </a:r>
                      <a:r>
                        <a:rPr lang="en-US" baseline="-25000" dirty="0" smtClean="0"/>
                        <a:t>3</a:t>
                      </a:r>
                      <a:r>
                        <a:rPr lang="en-US" dirty="0" smtClean="0"/>
                        <a:t>(l)</a:t>
                      </a:r>
                      <a:endParaRPr lang="en-US" dirty="0"/>
                    </a:p>
                  </a:txBody>
                  <a:tcPr/>
                </a:tc>
              </a:tr>
              <a:tr h="370840">
                <a:tc>
                  <a:txBody>
                    <a:bodyPr/>
                    <a:lstStyle/>
                    <a:p>
                      <a:r>
                        <a:rPr lang="en-US" dirty="0" err="1" smtClean="0"/>
                        <a:t>ΔH</a:t>
                      </a:r>
                      <a:r>
                        <a:rPr lang="en-US" baseline="-25000" dirty="0" err="1" smtClean="0"/>
                        <a:t>f</a:t>
                      </a:r>
                      <a:r>
                        <a:rPr lang="en-US" dirty="0" smtClean="0"/>
                        <a:t> / kJmol</a:t>
                      </a:r>
                      <a:r>
                        <a:rPr lang="en-US" baseline="30000" dirty="0" smtClean="0"/>
                        <a:t>-1</a:t>
                      </a:r>
                      <a:endParaRPr lang="en-US" baseline="30000" dirty="0"/>
                    </a:p>
                  </a:txBody>
                  <a:tcPr/>
                </a:tc>
                <a:tc>
                  <a:txBody>
                    <a:bodyPr/>
                    <a:lstStyle/>
                    <a:p>
                      <a:r>
                        <a:rPr lang="en-US" dirty="0" smtClean="0"/>
                        <a:t>33</a:t>
                      </a:r>
                      <a:endParaRPr lang="en-US" dirty="0"/>
                    </a:p>
                  </a:txBody>
                  <a:tcPr/>
                </a:tc>
                <a:tc>
                  <a:txBody>
                    <a:bodyPr/>
                    <a:lstStyle/>
                    <a:p>
                      <a:r>
                        <a:rPr lang="en-US" dirty="0" smtClean="0"/>
                        <a:t>-46</a:t>
                      </a:r>
                      <a:endParaRPr lang="en-US" dirty="0"/>
                    </a:p>
                  </a:txBody>
                  <a:tcPr/>
                </a:tc>
                <a:tc>
                  <a:txBody>
                    <a:bodyPr/>
                    <a:lstStyle/>
                    <a:p>
                      <a:r>
                        <a:rPr lang="en-US" dirty="0" smtClean="0"/>
                        <a:t>90</a:t>
                      </a:r>
                      <a:endParaRPr lang="en-US" dirty="0"/>
                    </a:p>
                  </a:txBody>
                  <a:tcPr/>
                </a:tc>
                <a:tc>
                  <a:txBody>
                    <a:bodyPr/>
                    <a:lstStyle/>
                    <a:p>
                      <a:r>
                        <a:rPr lang="en-US" dirty="0" smtClean="0"/>
                        <a:t>-286</a:t>
                      </a:r>
                      <a:endParaRPr lang="en-US" dirty="0"/>
                    </a:p>
                  </a:txBody>
                  <a:tcPr/>
                </a:tc>
                <a:tc>
                  <a:txBody>
                    <a:bodyPr/>
                    <a:lstStyle/>
                    <a:p>
                      <a:r>
                        <a:rPr lang="en-US" dirty="0" smtClean="0"/>
                        <a:t>-174</a:t>
                      </a:r>
                      <a:endParaRPr lang="en-US" dirty="0"/>
                    </a:p>
                  </a:txBody>
                  <a:tcPr/>
                </a:tc>
              </a:tr>
            </a:tbl>
          </a:graphicData>
        </a:graphic>
      </p:graphicFrame>
    </p:spTree>
    <p:extLst>
      <p:ext uri="{BB962C8B-B14F-4D97-AF65-F5344CB8AC3E}">
        <p14:creationId xmlns:p14="http://schemas.microsoft.com/office/powerpoint/2010/main" val="1128269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p:cNvCxnSpPr>
            <a:stCxn id="10" idx="3"/>
            <a:endCxn id="11" idx="1"/>
          </p:cNvCxnSpPr>
          <p:nvPr/>
        </p:nvCxnSpPr>
        <p:spPr>
          <a:xfrm>
            <a:off x="3532705" y="2173566"/>
            <a:ext cx="2204362" cy="126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926027" y="1988900"/>
            <a:ext cx="2606678" cy="369332"/>
          </a:xfrm>
          <a:prstGeom prst="rect">
            <a:avLst/>
          </a:prstGeom>
          <a:noFill/>
        </p:spPr>
        <p:txBody>
          <a:bodyPr wrap="none" rtlCol="0">
            <a:spAutoFit/>
          </a:bodyPr>
          <a:lstStyle/>
          <a:p>
            <a:r>
              <a:rPr lang="en-US" dirty="0" smtClean="0"/>
              <a:t>2H</a:t>
            </a:r>
            <a:r>
              <a:rPr lang="en-US" baseline="-25000" dirty="0" smtClean="0"/>
              <a:t>2</a:t>
            </a:r>
            <a:r>
              <a:rPr lang="en-US" dirty="0" smtClean="0"/>
              <a:t>O(l) + 4NO</a:t>
            </a:r>
            <a:r>
              <a:rPr lang="en-US" baseline="-25000" dirty="0" smtClean="0"/>
              <a:t>2 </a:t>
            </a:r>
            <a:r>
              <a:rPr lang="en-US" dirty="0" smtClean="0"/>
              <a:t>(g) + O</a:t>
            </a:r>
            <a:r>
              <a:rPr lang="en-US" baseline="-25000" dirty="0" smtClean="0"/>
              <a:t>2</a:t>
            </a:r>
            <a:r>
              <a:rPr lang="en-US" dirty="0" smtClean="0"/>
              <a:t>(g) </a:t>
            </a:r>
            <a:endParaRPr lang="en-US" dirty="0"/>
          </a:p>
        </p:txBody>
      </p:sp>
      <p:sp>
        <p:nvSpPr>
          <p:cNvPr id="11" name="TextBox 10"/>
          <p:cNvSpPr txBox="1"/>
          <p:nvPr/>
        </p:nvSpPr>
        <p:spPr>
          <a:xfrm>
            <a:off x="5737067" y="2001534"/>
            <a:ext cx="1018278" cy="369332"/>
          </a:xfrm>
          <a:prstGeom prst="rect">
            <a:avLst/>
          </a:prstGeom>
          <a:noFill/>
        </p:spPr>
        <p:txBody>
          <a:bodyPr wrap="none" rtlCol="0">
            <a:spAutoFit/>
          </a:bodyPr>
          <a:lstStyle/>
          <a:p>
            <a:r>
              <a:rPr lang="en-US" dirty="0" smtClean="0"/>
              <a:t>4HNO</a:t>
            </a:r>
            <a:r>
              <a:rPr lang="en-US" baseline="-25000" dirty="0" smtClean="0"/>
              <a:t>3</a:t>
            </a:r>
            <a:r>
              <a:rPr lang="en-US" dirty="0" smtClean="0"/>
              <a:t>(l)</a:t>
            </a:r>
            <a:endParaRPr lang="en-US" dirty="0"/>
          </a:p>
        </p:txBody>
      </p:sp>
      <p:sp>
        <p:nvSpPr>
          <p:cNvPr id="12" name="TextBox 11"/>
          <p:cNvSpPr txBox="1"/>
          <p:nvPr/>
        </p:nvSpPr>
        <p:spPr>
          <a:xfrm>
            <a:off x="3871845" y="3508410"/>
            <a:ext cx="1056700" cy="369332"/>
          </a:xfrm>
          <a:prstGeom prst="rect">
            <a:avLst/>
          </a:prstGeom>
          <a:noFill/>
        </p:spPr>
        <p:txBody>
          <a:bodyPr wrap="none" rtlCol="0">
            <a:spAutoFit/>
          </a:bodyPr>
          <a:lstStyle/>
          <a:p>
            <a:r>
              <a:rPr lang="en-US" dirty="0" smtClean="0"/>
              <a:t>Elements</a:t>
            </a:r>
            <a:endParaRPr lang="en-US" dirty="0"/>
          </a:p>
        </p:txBody>
      </p:sp>
      <p:sp>
        <p:nvSpPr>
          <p:cNvPr id="15" name="TextBox 14"/>
          <p:cNvSpPr txBox="1"/>
          <p:nvPr/>
        </p:nvSpPr>
        <p:spPr>
          <a:xfrm>
            <a:off x="4400195" y="1742505"/>
            <a:ext cx="629549" cy="461665"/>
          </a:xfrm>
          <a:prstGeom prst="rect">
            <a:avLst/>
          </a:prstGeom>
          <a:noFill/>
        </p:spPr>
        <p:txBody>
          <a:bodyPr wrap="none" rtlCol="0">
            <a:spAutoFit/>
          </a:bodyPr>
          <a:lstStyle/>
          <a:p>
            <a:r>
              <a:rPr lang="en-US"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ΔH</a:t>
            </a:r>
            <a:r>
              <a:rPr lang="en-US" sz="2400" b="1" baseline="-2500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t>
            </a:r>
            <a:endParaRPr lang="en-US" sz="2400" b="1" baseline="-25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6" name="TextBox 15"/>
          <p:cNvSpPr txBox="1"/>
          <p:nvPr/>
        </p:nvSpPr>
        <p:spPr>
          <a:xfrm>
            <a:off x="740401" y="2843424"/>
            <a:ext cx="3067517" cy="461665"/>
          </a:xfrm>
          <a:prstGeom prst="rect">
            <a:avLst/>
          </a:prstGeom>
          <a:noFill/>
        </p:spPr>
        <p:txBody>
          <a:bodyPr wrap="none" rtlCol="0">
            <a:spAutoFit/>
          </a:bodyPr>
          <a:lstStyle/>
          <a:p>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2ΔH</a:t>
            </a:r>
            <a:r>
              <a:rPr lang="en-US" sz="2400"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t>
            </a:r>
            <a:r>
              <a:rPr lang="en-US" sz="2400"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 + 4ΔH</a:t>
            </a:r>
            <a:r>
              <a:rPr lang="en-US" sz="2400"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a:t>
            </a:r>
            <a:r>
              <a:rPr lang="en-US" sz="2400"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2400" b="1" baseline="-25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TextBox 7"/>
          <p:cNvSpPr txBox="1"/>
          <p:nvPr/>
        </p:nvSpPr>
        <p:spPr>
          <a:xfrm>
            <a:off x="5437667" y="2822128"/>
            <a:ext cx="1678314" cy="461665"/>
          </a:xfrm>
          <a:prstGeom prst="rect">
            <a:avLst/>
          </a:prstGeom>
          <a:noFill/>
        </p:spPr>
        <p:txBody>
          <a:bodyPr wrap="none" rtlCol="0">
            <a:spAutoFit/>
          </a:bodyPr>
          <a:lstStyle/>
          <a:p>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ΔH</a:t>
            </a:r>
            <a:r>
              <a:rPr lang="en-US" sz="2400"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(HNO</a:t>
            </a:r>
            <a:r>
              <a:rPr lang="en-US" sz="2400" b="1" baseline="-25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8" name="TextBox 17"/>
          <p:cNvSpPr txBox="1"/>
          <p:nvPr/>
        </p:nvSpPr>
        <p:spPr>
          <a:xfrm>
            <a:off x="184745" y="4527261"/>
            <a:ext cx="8770149" cy="1077218"/>
          </a:xfrm>
          <a:prstGeom prst="rect">
            <a:avLst/>
          </a:prstGeom>
          <a:noFill/>
        </p:spPr>
        <p:txBody>
          <a:bodyPr wrap="none" rtlCol="0">
            <a:spAutoFit/>
          </a:bodyPr>
          <a:lstStyle/>
          <a:p>
            <a:pPr algn="ctr"/>
            <a:r>
              <a:rPr lang="en-US" sz="3200" dirty="0" err="1" smtClean="0"/>
              <a:t>ΔH</a:t>
            </a:r>
            <a:r>
              <a:rPr lang="en-US" sz="3200" baseline="-25000" dirty="0" err="1"/>
              <a:t>r</a:t>
            </a:r>
            <a:r>
              <a:rPr lang="en-US" sz="3200" dirty="0" smtClean="0"/>
              <a:t> = -(2 x -286) - (4 x 33) + (4 x -174) = -256 kJmol</a:t>
            </a:r>
            <a:r>
              <a:rPr lang="en-US" sz="3200" baseline="30000" dirty="0" smtClean="0"/>
              <a:t>-1</a:t>
            </a:r>
          </a:p>
          <a:p>
            <a:pPr algn="ctr"/>
            <a:endParaRPr lang="en-US" sz="3200" dirty="0"/>
          </a:p>
        </p:txBody>
      </p:sp>
      <p:graphicFrame>
        <p:nvGraphicFramePr>
          <p:cNvPr id="17" name="Table 16"/>
          <p:cNvGraphicFramePr>
            <a:graphicFrameLocks noGrp="1"/>
          </p:cNvGraphicFramePr>
          <p:nvPr>
            <p:extLst>
              <p:ext uri="{D42A27DB-BD31-4B8C-83A1-F6EECF244321}">
                <p14:modId xmlns:p14="http://schemas.microsoft.com/office/powerpoint/2010/main" val="2875669447"/>
              </p:ext>
            </p:extLst>
          </p:nvPr>
        </p:nvGraphicFramePr>
        <p:xfrm>
          <a:off x="1398668" y="269387"/>
          <a:ext cx="6096000" cy="1280160"/>
        </p:xfrm>
        <a:graphic>
          <a:graphicData uri="http://schemas.openxmlformats.org/drawingml/2006/table">
            <a:tbl>
              <a:tblPr firstRow="1" bandRow="1">
                <a:tableStyleId>{17292A2E-F333-43FB-9621-5CBBE7FDCDCB}</a:tableStyleId>
              </a:tblPr>
              <a:tblGrid>
                <a:gridCol w="1016000"/>
                <a:gridCol w="1016000"/>
                <a:gridCol w="1016000"/>
                <a:gridCol w="1016000"/>
                <a:gridCol w="1016000"/>
                <a:gridCol w="1016000"/>
              </a:tblGrid>
              <a:tr h="370840">
                <a:tc>
                  <a:txBody>
                    <a:bodyPr/>
                    <a:lstStyle/>
                    <a:p>
                      <a:r>
                        <a:rPr lang="en-US" dirty="0" smtClean="0"/>
                        <a:t>Substance</a:t>
                      </a:r>
                      <a:endParaRPr lang="en-US" dirty="0"/>
                    </a:p>
                  </a:txBody>
                  <a:tcPr/>
                </a:tc>
                <a:tc>
                  <a:txBody>
                    <a:bodyPr/>
                    <a:lstStyle/>
                    <a:p>
                      <a:r>
                        <a:rPr lang="en-US" dirty="0" smtClean="0"/>
                        <a:t>NO</a:t>
                      </a:r>
                      <a:r>
                        <a:rPr lang="en-US" baseline="-25000" dirty="0" smtClean="0"/>
                        <a:t>2</a:t>
                      </a:r>
                      <a:r>
                        <a:rPr lang="en-US" dirty="0" smtClean="0"/>
                        <a:t>(g)</a:t>
                      </a:r>
                      <a:endParaRPr lang="en-US" dirty="0"/>
                    </a:p>
                  </a:txBody>
                  <a:tcPr/>
                </a:tc>
                <a:tc>
                  <a:txBody>
                    <a:bodyPr/>
                    <a:lstStyle/>
                    <a:p>
                      <a:r>
                        <a:rPr lang="en-US" dirty="0" smtClean="0"/>
                        <a:t>NH</a:t>
                      </a:r>
                      <a:r>
                        <a:rPr lang="en-US" baseline="-25000" dirty="0" smtClean="0"/>
                        <a:t>3</a:t>
                      </a:r>
                      <a:r>
                        <a:rPr lang="en-US" dirty="0" smtClean="0"/>
                        <a:t>(g)</a:t>
                      </a:r>
                      <a:endParaRPr lang="en-US" dirty="0"/>
                    </a:p>
                  </a:txBody>
                  <a:tcPr/>
                </a:tc>
                <a:tc>
                  <a:txBody>
                    <a:bodyPr/>
                    <a:lstStyle/>
                    <a:p>
                      <a:r>
                        <a:rPr lang="en-US" dirty="0" smtClean="0"/>
                        <a:t>NO(g)</a:t>
                      </a:r>
                      <a:endParaRPr lang="en-US" dirty="0"/>
                    </a:p>
                  </a:txBody>
                  <a:tcPr/>
                </a:tc>
                <a:tc>
                  <a:txBody>
                    <a:bodyPr/>
                    <a:lstStyle/>
                    <a:p>
                      <a:r>
                        <a:rPr lang="en-US" dirty="0" smtClean="0"/>
                        <a:t>H</a:t>
                      </a:r>
                      <a:r>
                        <a:rPr lang="en-US" baseline="-25000" dirty="0" smtClean="0"/>
                        <a:t>2</a:t>
                      </a:r>
                      <a:r>
                        <a:rPr lang="en-US" dirty="0" smtClean="0"/>
                        <a:t>O(l)</a:t>
                      </a:r>
                      <a:endParaRPr lang="en-US" dirty="0"/>
                    </a:p>
                  </a:txBody>
                  <a:tcPr/>
                </a:tc>
                <a:tc>
                  <a:txBody>
                    <a:bodyPr/>
                    <a:lstStyle/>
                    <a:p>
                      <a:r>
                        <a:rPr lang="en-US" dirty="0" smtClean="0"/>
                        <a:t>HNO</a:t>
                      </a:r>
                      <a:r>
                        <a:rPr lang="en-US" baseline="-25000" dirty="0" smtClean="0"/>
                        <a:t>3</a:t>
                      </a:r>
                      <a:r>
                        <a:rPr lang="en-US" dirty="0" smtClean="0"/>
                        <a:t>(l)</a:t>
                      </a:r>
                      <a:endParaRPr lang="en-US" dirty="0"/>
                    </a:p>
                  </a:txBody>
                  <a:tcPr/>
                </a:tc>
              </a:tr>
              <a:tr h="370840">
                <a:tc>
                  <a:txBody>
                    <a:bodyPr/>
                    <a:lstStyle/>
                    <a:p>
                      <a:r>
                        <a:rPr lang="en-US" dirty="0" err="1" smtClean="0"/>
                        <a:t>ΔH</a:t>
                      </a:r>
                      <a:r>
                        <a:rPr lang="en-US" baseline="-25000" dirty="0" err="1" smtClean="0"/>
                        <a:t>f</a:t>
                      </a:r>
                      <a:r>
                        <a:rPr lang="en-US" dirty="0" smtClean="0"/>
                        <a:t> / kJmol</a:t>
                      </a:r>
                      <a:r>
                        <a:rPr lang="en-US" baseline="30000" dirty="0" smtClean="0"/>
                        <a:t>-1</a:t>
                      </a:r>
                      <a:endParaRPr lang="en-US" baseline="30000" dirty="0"/>
                    </a:p>
                  </a:txBody>
                  <a:tcPr/>
                </a:tc>
                <a:tc>
                  <a:txBody>
                    <a:bodyPr/>
                    <a:lstStyle/>
                    <a:p>
                      <a:r>
                        <a:rPr lang="en-US" dirty="0" smtClean="0"/>
                        <a:t>33</a:t>
                      </a:r>
                      <a:endParaRPr lang="en-US" dirty="0"/>
                    </a:p>
                  </a:txBody>
                  <a:tcPr/>
                </a:tc>
                <a:tc>
                  <a:txBody>
                    <a:bodyPr/>
                    <a:lstStyle/>
                    <a:p>
                      <a:r>
                        <a:rPr lang="en-US" dirty="0" smtClean="0"/>
                        <a:t>-46</a:t>
                      </a:r>
                      <a:endParaRPr lang="en-US" dirty="0"/>
                    </a:p>
                  </a:txBody>
                  <a:tcPr/>
                </a:tc>
                <a:tc>
                  <a:txBody>
                    <a:bodyPr/>
                    <a:lstStyle/>
                    <a:p>
                      <a:r>
                        <a:rPr lang="en-US" dirty="0" smtClean="0"/>
                        <a:t>90</a:t>
                      </a:r>
                      <a:endParaRPr lang="en-US" dirty="0"/>
                    </a:p>
                  </a:txBody>
                  <a:tcPr/>
                </a:tc>
                <a:tc>
                  <a:txBody>
                    <a:bodyPr/>
                    <a:lstStyle/>
                    <a:p>
                      <a:r>
                        <a:rPr lang="en-US" dirty="0" smtClean="0"/>
                        <a:t>-286</a:t>
                      </a:r>
                      <a:endParaRPr lang="en-US" dirty="0"/>
                    </a:p>
                  </a:txBody>
                  <a:tcPr/>
                </a:tc>
                <a:tc>
                  <a:txBody>
                    <a:bodyPr/>
                    <a:lstStyle/>
                    <a:p>
                      <a:r>
                        <a:rPr lang="en-US" dirty="0" smtClean="0"/>
                        <a:t>-174</a:t>
                      </a:r>
                      <a:endParaRPr lang="en-US" dirty="0"/>
                    </a:p>
                  </a:txBody>
                  <a:tcPr/>
                </a:tc>
              </a:tr>
            </a:tbl>
          </a:graphicData>
        </a:graphic>
      </p:graphicFrame>
      <p:cxnSp>
        <p:nvCxnSpPr>
          <p:cNvPr id="3" name="Straight Arrow Connector 2"/>
          <p:cNvCxnSpPr>
            <a:stCxn id="12" idx="0"/>
            <a:endCxn id="10" idx="2"/>
          </p:cNvCxnSpPr>
          <p:nvPr/>
        </p:nvCxnSpPr>
        <p:spPr>
          <a:xfrm flipH="1" flipV="1">
            <a:off x="2229366" y="2358232"/>
            <a:ext cx="2170829" cy="11501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a:stCxn id="12" idx="0"/>
            <a:endCxn id="11" idx="2"/>
          </p:cNvCxnSpPr>
          <p:nvPr/>
        </p:nvCxnSpPr>
        <p:spPr>
          <a:xfrm flipV="1">
            <a:off x="4400195" y="2370866"/>
            <a:ext cx="1846011" cy="11375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53498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enthalpy cycles</a:t>
            </a:r>
            <a:endParaRPr lang="en-US" dirty="0"/>
          </a:p>
        </p:txBody>
      </p:sp>
      <p:sp>
        <p:nvSpPr>
          <p:cNvPr id="3" name="Content Placeholder 2"/>
          <p:cNvSpPr>
            <a:spLocks noGrp="1"/>
          </p:cNvSpPr>
          <p:nvPr>
            <p:ph idx="1"/>
          </p:nvPr>
        </p:nvSpPr>
        <p:spPr/>
        <p:txBody>
          <a:bodyPr/>
          <a:lstStyle/>
          <a:p>
            <a:r>
              <a:rPr lang="en-US" dirty="0" smtClean="0"/>
              <a:t>In your AS course you have to be able to construct and use cycles that use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combustion </a:t>
            </a:r>
            <a:r>
              <a:rPr lang="en-US" dirty="0" smtClean="0"/>
              <a:t>and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formation</a:t>
            </a:r>
            <a:r>
              <a:rPr lang="en-US" dirty="0" smtClean="0"/>
              <a:t> data.</a:t>
            </a:r>
          </a:p>
          <a:p>
            <a:r>
              <a:rPr lang="en-US" dirty="0" smtClean="0"/>
              <a:t>The same principles can be applied to </a:t>
            </a:r>
            <a:r>
              <a:rPr lang="en-US" i="1" dirty="0" smtClean="0"/>
              <a:t>any</a:t>
            </a:r>
            <a:r>
              <a:rPr lang="en-US" dirty="0" smtClean="0"/>
              <a:t> energy cycle provided it is constructed correctly.</a:t>
            </a:r>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Following the arrows ADD</a:t>
            </a:r>
            <a:r>
              <a:rPr lang="en-US" dirty="0" smtClean="0"/>
              <a:t>,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opposite to the arrows SUBTRACT</a:t>
            </a:r>
            <a:r>
              <a:rPr lang="en-US" dirty="0" smtClean="0"/>
              <a:t> and you can’t go wrong.</a:t>
            </a:r>
            <a:endParaRPr lang="en-US" dirty="0"/>
          </a:p>
        </p:txBody>
      </p:sp>
      <p:pic>
        <p:nvPicPr>
          <p:cNvPr id="4" name="Picture 3" descr="BU00525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965" y="138899"/>
            <a:ext cx="1431070" cy="1278739"/>
          </a:xfrm>
          <a:prstGeom prst="rect">
            <a:avLst/>
          </a:prstGeom>
        </p:spPr>
      </p:pic>
    </p:spTree>
    <p:extLst>
      <p:ext uri="{BB962C8B-B14F-4D97-AF65-F5344CB8AC3E}">
        <p14:creationId xmlns:p14="http://schemas.microsoft.com/office/powerpoint/2010/main" val="30862973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Question 1</a:t>
            </a:r>
            <a:endParaRPr lang="en-US" dirty="0"/>
          </a:p>
        </p:txBody>
      </p:sp>
    </p:spTree>
    <p:extLst>
      <p:ext uri="{BB962C8B-B14F-4D97-AF65-F5344CB8AC3E}">
        <p14:creationId xmlns:p14="http://schemas.microsoft.com/office/powerpoint/2010/main" val="14626337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78790" y="134031"/>
            <a:ext cx="8673539" cy="6692730"/>
          </a:xfrm>
          <a:prstGeom prst="rect">
            <a:avLst/>
          </a:prstGeom>
        </p:spPr>
      </p:pic>
    </p:spTree>
    <p:extLst>
      <p:ext uri="{BB962C8B-B14F-4D97-AF65-F5344CB8AC3E}">
        <p14:creationId xmlns:p14="http://schemas.microsoft.com/office/powerpoint/2010/main" val="27370899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76902"/>
            <a:ext cx="9144000" cy="5882303"/>
          </a:xfrm>
          <a:prstGeom prst="rect">
            <a:avLst/>
          </a:prstGeom>
        </p:spPr>
      </p:pic>
    </p:spTree>
    <p:extLst>
      <p:ext uri="{BB962C8B-B14F-4D97-AF65-F5344CB8AC3E}">
        <p14:creationId xmlns:p14="http://schemas.microsoft.com/office/powerpoint/2010/main" val="280005727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2700" y="163276"/>
            <a:ext cx="7481939" cy="6663744"/>
          </a:xfrm>
          <a:prstGeom prst="rect">
            <a:avLst/>
          </a:prstGeom>
        </p:spPr>
      </p:pic>
    </p:spTree>
    <p:extLst>
      <p:ext uri="{BB962C8B-B14F-4D97-AF65-F5344CB8AC3E}">
        <p14:creationId xmlns:p14="http://schemas.microsoft.com/office/powerpoint/2010/main" val="582438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Enthalpy profile</a:t>
            </a:r>
            <a:endParaRPr lang="en-US" dirty="0"/>
          </a:p>
        </p:txBody>
      </p:sp>
      <p:pic>
        <p:nvPicPr>
          <p:cNvPr id="4" name="Content Placeholder 4"/>
          <p:cNvPicPr>
            <a:picLocks noChangeAspect="1"/>
          </p:cNvPicPr>
          <p:nvPr/>
        </p:nvPicPr>
        <p:blipFill>
          <a:blip r:embed="rId2"/>
          <a:srcRect t="3157" b="3157"/>
          <a:stretch>
            <a:fillRect/>
          </a:stretch>
        </p:blipFill>
        <p:spPr bwMode="auto">
          <a:xfrm>
            <a:off x="241077" y="1761603"/>
            <a:ext cx="7584831" cy="4171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166677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778000"/>
            <a:ext cx="9144000" cy="3286125"/>
          </a:xfrm>
          <a:prstGeom prst="rect">
            <a:avLst/>
          </a:prstGeom>
        </p:spPr>
      </p:pic>
    </p:spTree>
    <p:extLst>
      <p:ext uri="{BB962C8B-B14F-4D97-AF65-F5344CB8AC3E}">
        <p14:creationId xmlns:p14="http://schemas.microsoft.com/office/powerpoint/2010/main" val="41566931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 2</a:t>
            </a:r>
            <a:endParaRPr lang="en-US" dirty="0"/>
          </a:p>
        </p:txBody>
      </p:sp>
    </p:spTree>
    <p:extLst>
      <p:ext uri="{BB962C8B-B14F-4D97-AF65-F5344CB8AC3E}">
        <p14:creationId xmlns:p14="http://schemas.microsoft.com/office/powerpoint/2010/main" val="60312382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84300" y="0"/>
            <a:ext cx="6359893" cy="6858000"/>
          </a:xfrm>
          <a:prstGeom prst="rect">
            <a:avLst/>
          </a:prstGeom>
        </p:spPr>
      </p:pic>
    </p:spTree>
    <p:extLst>
      <p:ext uri="{BB962C8B-B14F-4D97-AF65-F5344CB8AC3E}">
        <p14:creationId xmlns:p14="http://schemas.microsoft.com/office/powerpoint/2010/main" val="427008107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82700"/>
            <a:ext cx="9144000" cy="4284555"/>
          </a:xfrm>
          <a:prstGeom prst="rect">
            <a:avLst/>
          </a:prstGeom>
        </p:spPr>
      </p:pic>
    </p:spTree>
    <p:extLst>
      <p:ext uri="{BB962C8B-B14F-4D97-AF65-F5344CB8AC3E}">
        <p14:creationId xmlns:p14="http://schemas.microsoft.com/office/powerpoint/2010/main" val="328757338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8627" y="0"/>
            <a:ext cx="7322344" cy="6858000"/>
          </a:xfrm>
          <a:prstGeom prst="rect">
            <a:avLst/>
          </a:prstGeom>
        </p:spPr>
      </p:pic>
    </p:spTree>
    <p:extLst>
      <p:ext uri="{BB962C8B-B14F-4D97-AF65-F5344CB8AC3E}">
        <p14:creationId xmlns:p14="http://schemas.microsoft.com/office/powerpoint/2010/main" val="107413780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Mark schemes</a:t>
            </a:r>
            <a:endParaRPr lang="en-US" dirty="0"/>
          </a:p>
        </p:txBody>
      </p:sp>
      <p:sp>
        <p:nvSpPr>
          <p:cNvPr id="3" name="Subtitle 2"/>
          <p:cNvSpPr>
            <a:spLocks noGrp="1"/>
          </p:cNvSpPr>
          <p:nvPr>
            <p:ph type="subTitle" idx="1"/>
          </p:nvPr>
        </p:nvSpPr>
        <p:spPr/>
        <p:txBody>
          <a:bodyPr/>
          <a:lstStyle/>
          <a:p>
            <a:r>
              <a:rPr lang="en-US" dirty="0" smtClean="0"/>
              <a:t>Cover until you have answered</a:t>
            </a:r>
            <a:endParaRPr lang="en-US" dirty="0"/>
          </a:p>
        </p:txBody>
      </p:sp>
    </p:spTree>
    <p:extLst>
      <p:ext uri="{BB962C8B-B14F-4D97-AF65-F5344CB8AC3E}">
        <p14:creationId xmlns:p14="http://schemas.microsoft.com/office/powerpoint/2010/main" val="402743226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Mark scheme Q1 – cover until you have answered</a:t>
            </a:r>
            <a:endParaRPr lang="en-US" dirty="0"/>
          </a:p>
        </p:txBody>
      </p:sp>
      <p:pic>
        <p:nvPicPr>
          <p:cNvPr id="4" name="Content Placeholder 3"/>
          <p:cNvPicPr>
            <a:picLocks noGrp="1" noChangeAspect="1"/>
          </p:cNvPicPr>
          <p:nvPr>
            <p:ph idx="1"/>
          </p:nvPr>
        </p:nvPicPr>
        <p:blipFill>
          <a:blip r:embed="rId2"/>
          <a:srcRect t="-15552" b="-15552"/>
          <a:stretch>
            <a:fillRect/>
          </a:stretch>
        </p:blipFill>
        <p:spPr/>
      </p:pic>
    </p:spTree>
    <p:extLst>
      <p:ext uri="{BB962C8B-B14F-4D97-AF65-F5344CB8AC3E}">
        <p14:creationId xmlns:p14="http://schemas.microsoft.com/office/powerpoint/2010/main" val="37966264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 scheme</a:t>
            </a:r>
            <a:endParaRPr lang="en-US" dirty="0"/>
          </a:p>
        </p:txBody>
      </p:sp>
      <p:pic>
        <p:nvPicPr>
          <p:cNvPr id="4" name="Content Placeholder 3"/>
          <p:cNvPicPr>
            <a:picLocks noGrp="1" noChangeAspect="1"/>
          </p:cNvPicPr>
          <p:nvPr>
            <p:ph idx="1"/>
          </p:nvPr>
        </p:nvPicPr>
        <p:blipFill>
          <a:blip r:embed="rId2"/>
          <a:srcRect t="-316" b="-316"/>
          <a:stretch>
            <a:fillRect/>
          </a:stretch>
        </p:blipFill>
        <p:spPr/>
      </p:pic>
    </p:spTree>
    <p:extLst>
      <p:ext uri="{BB962C8B-B14F-4D97-AF65-F5344CB8AC3E}">
        <p14:creationId xmlns:p14="http://schemas.microsoft.com/office/powerpoint/2010/main" val="190483559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 scheme Q2</a:t>
            </a:r>
            <a:endParaRPr lang="en-US" dirty="0"/>
          </a:p>
        </p:txBody>
      </p:sp>
      <p:pic>
        <p:nvPicPr>
          <p:cNvPr id="4" name="Content Placeholder 3"/>
          <p:cNvPicPr>
            <a:picLocks noGrp="1" noChangeAspect="1"/>
          </p:cNvPicPr>
          <p:nvPr>
            <p:ph idx="1"/>
          </p:nvPr>
        </p:nvPicPr>
        <p:blipFill>
          <a:blip r:embed="rId2"/>
          <a:srcRect t="-89712" b="-89712"/>
          <a:stretch>
            <a:fillRect/>
          </a:stretch>
        </p:blipFill>
        <p:spPr/>
      </p:pic>
    </p:spTree>
    <p:extLst>
      <p:ext uri="{BB962C8B-B14F-4D97-AF65-F5344CB8AC3E}">
        <p14:creationId xmlns:p14="http://schemas.microsoft.com/office/powerpoint/2010/main" val="18338049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 scheme</a:t>
            </a:r>
            <a:endParaRPr lang="en-US" dirty="0"/>
          </a:p>
        </p:txBody>
      </p:sp>
      <p:pic>
        <p:nvPicPr>
          <p:cNvPr id="4" name="Content Placeholder 3"/>
          <p:cNvPicPr>
            <a:picLocks noGrp="1" noChangeAspect="1"/>
          </p:cNvPicPr>
          <p:nvPr>
            <p:ph idx="1"/>
          </p:nvPr>
        </p:nvPicPr>
        <p:blipFill>
          <a:blip r:embed="rId2"/>
          <a:srcRect t="-17823" b="-17823"/>
          <a:stretch>
            <a:fillRect/>
          </a:stretch>
        </p:blipFill>
        <p:spPr/>
      </p:pic>
    </p:spTree>
    <p:extLst>
      <p:ext uri="{BB962C8B-B14F-4D97-AF65-F5344CB8AC3E}">
        <p14:creationId xmlns:p14="http://schemas.microsoft.com/office/powerpoint/2010/main" val="3659629291"/>
      </p:ext>
    </p:extLst>
  </p:cSld>
  <p:clrMapOvr>
    <a:masterClrMapping/>
  </p:clrMapOvr>
</p:sld>
</file>

<file path=ppt/theme/theme1.xml><?xml version="1.0" encoding="utf-8"?>
<a:theme xmlns:a="http://schemas.openxmlformats.org/drawingml/2006/main" name="Chemsitry consorti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Chemsitry consortium.thmx</Template>
  <TotalTime>498</TotalTime>
  <Words>3145</Words>
  <Application>Microsoft Office PowerPoint</Application>
  <PresentationFormat>On-screen Show (4:3)</PresentationFormat>
  <Paragraphs>560</Paragraphs>
  <Slides>101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101</vt:i4>
      </vt:variant>
    </vt:vector>
  </HeadingPairs>
  <TitlesOfParts>
    <vt:vector size="103" baseType="lpstr">
      <vt:lpstr>Chemsitry consortium</vt:lpstr>
      <vt:lpstr>Equation</vt:lpstr>
      <vt:lpstr>Revision Guide</vt:lpstr>
      <vt:lpstr>Enthalpy changes</vt:lpstr>
      <vt:lpstr>What you need to know…</vt:lpstr>
      <vt:lpstr>Change in energy</vt:lpstr>
      <vt:lpstr>Definitions</vt:lpstr>
      <vt:lpstr>Energy level diagrams</vt:lpstr>
      <vt:lpstr>Question</vt:lpstr>
      <vt:lpstr>Answer</vt:lpstr>
      <vt:lpstr>Enthalpy profile</vt:lpstr>
      <vt:lpstr>What you need to know…</vt:lpstr>
      <vt:lpstr>Definitions</vt:lpstr>
      <vt:lpstr>Why is a reaction exothermic or endothermic? LEARN THIS!!!!</vt:lpstr>
      <vt:lpstr>What happens when the reaction gets the activation energy?</vt:lpstr>
      <vt:lpstr>Using bond enthalpies</vt:lpstr>
      <vt:lpstr>Bond enthalpies</vt:lpstr>
      <vt:lpstr>Examination question</vt:lpstr>
      <vt:lpstr>Mark scheme</vt:lpstr>
      <vt:lpstr>Calorimetry</vt:lpstr>
      <vt:lpstr>You need to be able to…</vt:lpstr>
      <vt:lpstr>Energy change</vt:lpstr>
      <vt:lpstr>What are the surroundings?</vt:lpstr>
      <vt:lpstr>A calorimeter</vt:lpstr>
      <vt:lpstr>Specific heat capacity</vt:lpstr>
      <vt:lpstr>Past paper question</vt:lpstr>
      <vt:lpstr>PowerPoint Presentation</vt:lpstr>
      <vt:lpstr>PowerPoint Presentation</vt:lpstr>
      <vt:lpstr>PowerPoint Presentation</vt:lpstr>
      <vt:lpstr>Calorimetry</vt:lpstr>
      <vt:lpstr>How does calorimetry work?</vt:lpstr>
      <vt:lpstr>Calculations</vt:lpstr>
      <vt:lpstr>Calculations</vt:lpstr>
      <vt:lpstr>Energy per gram of fuel</vt:lpstr>
      <vt:lpstr>Errors</vt:lpstr>
      <vt:lpstr>Examination questions</vt:lpstr>
      <vt:lpstr>PowerPoint Presentation</vt:lpstr>
      <vt:lpstr>PowerPoint Presentation</vt:lpstr>
      <vt:lpstr>Mark scheme</vt:lpstr>
      <vt:lpstr>Examination question</vt:lpstr>
      <vt:lpstr>PowerPoint Presentation</vt:lpstr>
      <vt:lpstr>PowerPoint Presentation</vt:lpstr>
      <vt:lpstr>Mark scheme</vt:lpstr>
      <vt:lpstr>Past paper question</vt:lpstr>
      <vt:lpstr>PowerPoint Presentation</vt:lpstr>
      <vt:lpstr>PowerPoint Presentation</vt:lpstr>
      <vt:lpstr>Mark scheme</vt:lpstr>
      <vt:lpstr>Standard enthalpy changes</vt:lpstr>
      <vt:lpstr>You need to be able to…</vt:lpstr>
      <vt:lpstr>Enthalpy of reaction</vt:lpstr>
      <vt:lpstr>Standard conditions?</vt:lpstr>
      <vt:lpstr>Definitions – part 1</vt:lpstr>
      <vt:lpstr>AfL Quiz – Part 1 ΔHr </vt:lpstr>
      <vt:lpstr>AfL Quiz – Part 1 ΔHr </vt:lpstr>
      <vt:lpstr>Definitions – part 2</vt:lpstr>
      <vt:lpstr>AfL Quiz part 2- ΔHc</vt:lpstr>
      <vt:lpstr>AfL Quiz part 2- ΔHc</vt:lpstr>
      <vt:lpstr>Definitions – part 3</vt:lpstr>
      <vt:lpstr>AfL Quiz part 3- ΔHf</vt:lpstr>
      <vt:lpstr>AfL Quiz part 3- ΔHf</vt:lpstr>
      <vt:lpstr>Quick tips</vt:lpstr>
      <vt:lpstr>Plenary - Exam question</vt:lpstr>
      <vt:lpstr>Mark scheme</vt:lpstr>
      <vt:lpstr>Hess’ law and enthalpy cycles</vt:lpstr>
      <vt:lpstr>You need to be able to…</vt:lpstr>
      <vt:lpstr>Test your understanding</vt:lpstr>
      <vt:lpstr>Answers</vt:lpstr>
      <vt:lpstr>Answers</vt:lpstr>
      <vt:lpstr>Problems with measuring enthalpy changes directly</vt:lpstr>
      <vt:lpstr>Hess’ Law </vt:lpstr>
      <vt:lpstr>Using combustion data</vt:lpstr>
      <vt:lpstr>Example</vt:lpstr>
      <vt:lpstr>PowerPoint Presentation</vt:lpstr>
      <vt:lpstr>Example</vt:lpstr>
      <vt:lpstr>PowerPoint Presentation</vt:lpstr>
      <vt:lpstr>Examination question</vt:lpstr>
      <vt:lpstr>PowerPoint Presentation</vt:lpstr>
      <vt:lpstr>Mark scheme</vt:lpstr>
      <vt:lpstr>Mark scheme</vt:lpstr>
      <vt:lpstr>Using ΔHf</vt:lpstr>
      <vt:lpstr>Example</vt:lpstr>
      <vt:lpstr>PowerPoint Presentation</vt:lpstr>
      <vt:lpstr>Example</vt:lpstr>
      <vt:lpstr>PowerPoint Presentation</vt:lpstr>
      <vt:lpstr>Example</vt:lpstr>
      <vt:lpstr>PowerPoint Presentation</vt:lpstr>
      <vt:lpstr>Other enthalpy cycles</vt:lpstr>
      <vt:lpstr>Question 1</vt:lpstr>
      <vt:lpstr>PowerPoint Presentation</vt:lpstr>
      <vt:lpstr>PowerPoint Presentation</vt:lpstr>
      <vt:lpstr>PowerPoint Presentation</vt:lpstr>
      <vt:lpstr>PowerPoint Presentation</vt:lpstr>
      <vt:lpstr>Question 2</vt:lpstr>
      <vt:lpstr>PowerPoint Presentation</vt:lpstr>
      <vt:lpstr>PowerPoint Presentation</vt:lpstr>
      <vt:lpstr>PowerPoint Presentation</vt:lpstr>
      <vt:lpstr>Mark schemes</vt:lpstr>
      <vt:lpstr>Mark scheme Q1 – cover until you have answered</vt:lpstr>
      <vt:lpstr>Mark scheme</vt:lpstr>
      <vt:lpstr>Mark scheme Q2</vt:lpstr>
      <vt:lpstr>Mark scheme</vt:lpstr>
      <vt:lpstr>Challenge question</vt:lpstr>
      <vt:lpstr>Answer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C7 Chemistry</dc:title>
  <dc:creator>Joanna Rhodes</dc:creator>
  <cp:lastModifiedBy>Alice</cp:lastModifiedBy>
  <cp:revision>39</cp:revision>
  <dcterms:created xsi:type="dcterms:W3CDTF">2011-09-07T19:58:33Z</dcterms:created>
  <dcterms:modified xsi:type="dcterms:W3CDTF">2014-03-23T16:14:12Z</dcterms:modified>
</cp:coreProperties>
</file>