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68.xml" ContentType="application/vnd.openxmlformats-officedocument.presentationml.slide+xml"/>
  <Override PartName="/ppt/slides/slide135.xml" ContentType="application/vnd.openxmlformats-officedocument.presentationml.slide+xml"/>
  <Override PartName="/ppt/slides/slide196.xml" ContentType="application/vnd.openxmlformats-officedocument.presentationml.slide+xml"/>
  <Override PartName="/ppt/slides/slide28.xml" ContentType="application/vnd.openxmlformats-officedocument.presentationml.slide+xml"/>
  <Override PartName="/ppt/slides/slide66.xml" ContentType="application/vnd.openxmlformats-officedocument.presentationml.slide+xml"/>
  <Override PartName="/ppt/slides/slide180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74.xml" ContentType="application/vnd.openxmlformats-officedocument.presentationml.slide+xml"/>
  <Override PartName="/ppt/slides/slide47.xml" ContentType="application/vnd.openxmlformats-officedocument.presentationml.slide+xml"/>
  <Override PartName="/ppt/slides/slide194.xml" ContentType="application/vnd.openxmlformats-officedocument.presentationml.slide+xml"/>
  <Override PartName="/ppt/slides/slide118.xml" ContentType="application/vnd.openxmlformats-officedocument.presentationml.slide+xml"/>
  <Override PartName="/ppt/slides/slide18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41.xml" ContentType="application/vnd.openxmlformats-officedocument.presentationml.slide+xml"/>
  <Override PartName="/ppt/slides/slide153.xml" ContentType="application/vnd.openxmlformats-officedocument.presentationml.slide+xml"/>
  <Override PartName="/ppt/slides/slide1.xml" ContentType="application/vnd.openxmlformats-officedocument.presentationml.slide+xml"/>
  <Override PartName="/ppt/slides/slide97.xml" ContentType="application/vnd.openxmlformats-officedocument.presentationml.slide+xml"/>
  <Override PartName="/ppt/slides/slide161.xml" ContentType="application/vnd.openxmlformats-officedocument.presentationml.slide+xml"/>
  <Override PartName="/ppt/tableStyles.xml" ContentType="application/vnd.openxmlformats-officedocument.presentationml.tableStyles+xml"/>
  <Override PartName="/ppt/diagrams/data1.xml" ContentType="application/vnd.openxmlformats-officedocument.drawingml.diagramData+xml"/>
  <Override PartName="/ppt/notesSlides/notesSlide15.xml" ContentType="application/vnd.openxmlformats-officedocument.presentationml.notesSlide+xml"/>
  <Override PartName="/ppt/slides/slide94.xml" ContentType="application/vnd.openxmlformats-officedocument.presentationml.slide+xml"/>
  <Default Extension="wmf" ContentType="image/x-wmf"/>
  <Override PartName="/ppt/slides/slide92.xml" ContentType="application/vnd.openxmlformats-officedocument.presentationml.slide+xml"/>
  <Override PartName="/ppt/slides/slide124.xml" ContentType="application/vnd.openxmlformats-officedocument.presentationml.slide+xml"/>
  <Override PartName="/ppt/slides/slide16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8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15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78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s/slide37.xml" ContentType="application/vnd.openxmlformats-officedocument.presentationml.slide+xml"/>
  <Override PartName="/ppt/slides/slide104.xml" ContentType="application/vnd.openxmlformats-officedocument.presentationml.slide+xml"/>
  <Override PartName="/ppt/slides/slide10.xml" ContentType="application/vnd.openxmlformats-officedocument.presentationml.slide+xml"/>
  <Override PartName="/ppt/slides/slide133.xml" ContentType="application/vnd.openxmlformats-officedocument.presentationml.slide+xml"/>
  <Override PartName="/ppt/slides/slide33.xml" ContentType="application/vnd.openxmlformats-officedocument.presentationml.slide+xml"/>
  <Override PartName="/ppt/slides/slide148.xml" ContentType="application/vnd.openxmlformats-officedocument.presentationml.slide+xml"/>
  <Default Extension="png" ContentType="image/png"/>
  <Override PartName="/ppt/slides/slide83.xml" ContentType="application/vnd.openxmlformats-officedocument.presentationml.slide+xml"/>
  <Override PartName="/ppt/slides/slide172.xml" ContentType="application/vnd.openxmlformats-officedocument.presentationml.slide+xml"/>
  <Override PartName="/docProps/core.xml" ContentType="application/vnd.openxmlformats-package.core-properties+xml"/>
  <Override PartName="/ppt/slides/slide142.xml" ContentType="application/vnd.openxmlformats-officedocument.presentationml.slide+xml"/>
  <Override PartName="/ppt/slides/slide56.xml" ContentType="application/vnd.openxmlformats-officedocument.presentationml.slide+xml"/>
  <Override PartName="/ppt/slides/slide31.xml" ContentType="application/vnd.openxmlformats-officedocument.presentationml.slide+xml"/>
  <Override PartName="/ppt/slides/slide154.xml" ContentType="application/vnd.openxmlformats-officedocument.presentationml.slide+xml"/>
  <Default Extension="bin" ContentType="application/vnd.openxmlformats-officedocument.presentationml.printerSettings"/>
  <Override PartName="/ppt/slides/slide175.xml" ContentType="application/vnd.openxmlformats-officedocument.presentationml.slide+xml"/>
  <Override PartName="/ppt/slides/slide53.xml" ContentType="application/vnd.openxmlformats-officedocument.presentationml.slide+xml"/>
  <Override PartName="/ppt/slides/slide76.xml" ContentType="application/vnd.openxmlformats-officedocument.presentationml.slide+xml"/>
  <Override PartName="/ppt/slides/slide163.xml" ContentType="application/vnd.openxmlformats-officedocument.presentationml.slide+xml"/>
  <Override PartName="/ppt/slides/slide195.xml" ContentType="application/vnd.openxmlformats-officedocument.presentationml.slide+xml"/>
  <Override PartName="/ppt/slides/slide55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13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66.xml" ContentType="application/vnd.openxmlformats-officedocument.presentationml.slide+xml"/>
  <Override PartName="/ppt/slides/slide155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80.xml" ContentType="application/vnd.openxmlformats-officedocument.presentationml.slide+xml"/>
  <Override PartName="/ppt/slides/slide177.xml" ContentType="application/vnd.openxmlformats-officedocument.presentationml.slide+xml"/>
  <Override PartName="/ppt/slides/slide128.xml" ContentType="application/vnd.openxmlformats-officedocument.presentationml.slide+xml"/>
  <Override PartName="/ppt/slides/slide45.xml" ContentType="application/vnd.openxmlformats-officedocument.presentationml.slide+xml"/>
  <Override PartName="/ppt/slides/slide101.xml" ContentType="application/vnd.openxmlformats-officedocument.presentationml.slide+xml"/>
  <Override PartName="/ppt/slides/slide137.xml" ContentType="application/vnd.openxmlformats-officedocument.presentationml.slide+xml"/>
  <Override PartName="/ppt/slides/slide147.xml" ContentType="application/vnd.openxmlformats-officedocument.presentationml.slide+xml"/>
  <Override PartName="/ppt/slides/slide165.xml" ContentType="application/vnd.openxmlformats-officedocument.presentationml.slide+xml"/>
  <Override PartName="/ppt/notesSlides/notesSlide2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54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Override PartName="/ppt/slides/slide91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86.xml" ContentType="application/vnd.openxmlformats-officedocument.presentationml.slide+xml"/>
  <Override PartName="/ppt/slides/slide81.xml" ContentType="application/vnd.openxmlformats-officedocument.presentationml.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93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105.xml" ContentType="application/vnd.openxmlformats-officedocument.presentationml.slide+xml"/>
  <Override PartName="/ppt/slides/slide44.xml" ContentType="application/vnd.openxmlformats-officedocument.presentationml.slide+xml"/>
  <Override PartName="/ppt/slides/slide103.xml" ContentType="application/vnd.openxmlformats-officedocument.presentationml.slide+xml"/>
  <Override PartName="/ppt/slides/slide49.xml" ContentType="application/vnd.openxmlformats-officedocument.presentationml.slide+xml"/>
  <Override PartName="/ppt/slides/slide187.xml" ContentType="application/vnd.openxmlformats-officedocument.presentationml.slide+xml"/>
  <Override PartName="/ppt/slides/slide70.xml" ContentType="application/vnd.openxmlformats-officedocument.presentationml.slide+xml"/>
  <Override PartName="/ppt/slides/slide129.xml" ContentType="application/vnd.openxmlformats-officedocument.presentationml.slide+xml"/>
  <Override PartName="/ppt/slides/slide48.xml" ContentType="application/vnd.openxmlformats-officedocument.presentationml.slide+xml"/>
  <Override PartName="/ppt/slides/slide120.xml" ContentType="application/vnd.openxmlformats-officedocument.presentationml.slide+xml"/>
  <Override PartName="/ppt/slides/slide125.xml" ContentType="application/vnd.openxmlformats-officedocument.presentationml.slide+xml"/>
  <Override PartName="/ppt/presentation.xml" ContentType="application/vnd.openxmlformats-officedocument.presentationml.presentation.main+xml"/>
  <Override PartName="/ppt/slides/slide122.xml" ContentType="application/vnd.openxmlformats-officedocument.presentationml.slide+xml"/>
  <Override PartName="/ppt/slides/slide77.xml" ContentType="application/vnd.openxmlformats-officedocument.presentationml.slide+xml"/>
  <Override PartName="/ppt/slides/slide173.xml" ContentType="application/vnd.openxmlformats-officedocument.presentationml.slide+xml"/>
  <Override PartName="/ppt/slides/slide79.xml" ContentType="application/vnd.openxmlformats-officedocument.presentationml.slide+xml"/>
  <Override PartName="/ppt/slides/slide95.xml" ContentType="application/vnd.openxmlformats-officedocument.presentationml.slide+xml"/>
  <Override PartName="/ppt/slides/slide159.xml" ContentType="application/vnd.openxmlformats-officedocument.presentationml.slide+xml"/>
  <Override PartName="/ppt/slides/slide193.xml" ContentType="application/vnd.openxmlformats-officedocument.presentationml.slide+xml"/>
  <Default Extension="jpeg" ContentType="image/jpeg"/>
  <Override PartName="/ppt/slides/slide3.xml" ContentType="application/vnd.openxmlformats-officedocument.presentationml.slide+xml"/>
  <Override PartName="/ppt/slides/slide144.xml" ContentType="application/vnd.openxmlformats-officedocument.presentationml.slide+xml"/>
  <Override PartName="/ppt/slides/slide18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96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74.xml" ContentType="application/vnd.openxmlformats-officedocument.presentationml.slide+xml"/>
  <Override PartName="/ppt/slides/slide198.xml" ContentType="application/vnd.openxmlformats-officedocument.presentationml.slide+xml"/>
  <Override PartName="/ppt/slides/slide75.xml" ContentType="application/vnd.openxmlformats-officedocument.presentationml.slide+xml"/>
  <Override PartName="/ppt/slides/slide15.xml" ContentType="application/vnd.openxmlformats-officedocument.presentationml.slide+xml"/>
  <Override PartName="/ppt/slides/slide140.xml" ContentType="application/vnd.openxmlformats-officedocument.presentationml.slide+xml"/>
  <Override PartName="/ppt/slides/slide143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39.xml" ContentType="application/vnd.openxmlformats-officedocument.presentationml.slide+xml"/>
  <Override PartName="/ppt/slides/slide73.xml" ContentType="application/vnd.openxmlformats-officedocument.presentationml.slide+xml"/>
  <Override PartName="/ppt/slides/slide158.xml" ContentType="application/vnd.openxmlformats-officedocument.presentationml.slide+xml"/>
  <Override PartName="/ppt/slides/slide176.xml" ContentType="application/vnd.openxmlformats-officedocument.presentationml.slide+xml"/>
  <Override PartName="/ppt/slides/slide32.xml" ContentType="application/vnd.openxmlformats-officedocument.presentationml.slide+xml"/>
  <Override PartName="/ppt/slides/slide185.xml" ContentType="application/vnd.openxmlformats-officedocument.presentationml.slide+xml"/>
  <Override PartName="/ppt/slides/slide117.xml" ContentType="application/vnd.openxmlformats-officedocument.presentationml.slide+xml"/>
  <Override PartName="/ppt/slides/slide16.xml" ContentType="application/vnd.openxmlformats-officedocument.presentationml.slide+xml"/>
  <Override PartName="/ppt/slides/slide178.xml" ContentType="application/vnd.openxmlformats-officedocument.presentationml.slide+xml"/>
  <Override PartName="/ppt/slides/slide38.xml" ContentType="application/vnd.openxmlformats-officedocument.presentationml.slide+xml"/>
  <Override PartName="/ppt/slides/slide108.xml" ContentType="application/vnd.openxmlformats-officedocument.presentationml.slide+xml"/>
  <Override PartName="/ppt/slides/slide111.xml" ContentType="application/vnd.openxmlformats-officedocument.presentationml.slide+xml"/>
  <Override PartName="/ppt/slides/slide113.xml" ContentType="application/vnd.openxmlformats-officedocument.presentationml.slide+xml"/>
  <Override PartName="/ppt/slides/slide29.xml" ContentType="application/vnd.openxmlformats-officedocument.presentationml.slide+xml"/>
  <Override PartName="/ppt/slides/slide12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85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slides/slide36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notesSlides/notesSlide16.xml" ContentType="application/vnd.openxmlformats-officedocument.presentationml.notesSlide+xml"/>
  <Override PartName="/ppt/slides/slide90.xml" ContentType="application/vnd.openxmlformats-officedocument.presentationml.slide+xml"/>
  <Override PartName="/ppt/slides/slide21.xml" ContentType="application/vnd.openxmlformats-officedocument.presentationml.slide+xml"/>
  <Override PartName="/ppt/slides/slide107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2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62.xml" ContentType="application/vnd.openxmlformats-officedocument.presentationml.slide+xml"/>
  <Override PartName="/ppt/slides/slide7.xml" ContentType="application/vnd.openxmlformats-officedocument.presentationml.slide+xml"/>
  <Override PartName="/ppt/slides/slide65.xml" ContentType="application/vnd.openxmlformats-officedocument.presentationml.slide+xml"/>
  <Override PartName="/ppt/slides/slide151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21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87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9.xml" ContentType="application/vnd.openxmlformats-officedocument.presentationml.slide+xml"/>
  <Override PartName="/ppt/slides/slide184.xml" ContentType="application/vnd.openxmlformats-officedocument.presentationml.slide+xml"/>
  <Override PartName="/ppt/diagrams/quickStyle1.xml" ContentType="application/vnd.openxmlformats-officedocument.drawingml.diagramStyle+xml"/>
  <Override PartName="/ppt/slideLayouts/slideLayout6.xml" ContentType="application/vnd.openxmlformats-officedocument.presentationml.slideLayout+xml"/>
  <Override PartName="/ppt/slides/slide131.xml" ContentType="application/vnd.openxmlformats-officedocument.presentationml.slide+xml"/>
  <Override PartName="/ppt/slides/slide169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Override PartName="/ppt/slides/slide127.xml" ContentType="application/vnd.openxmlformats-officedocument.presentationml.slide+xml"/>
  <Override PartName="/ppt/slides/slide27.xml" ContentType="application/vnd.openxmlformats-officedocument.presentationml.slide+xml"/>
  <Override PartName="/ppt/slides/slide138.xml" ContentType="application/vnd.openxmlformats-officedocument.presentationml.slide+xml"/>
  <Override PartName="/ppt/slides/slide192.xml" ContentType="application/vnd.openxmlformats-officedocument.presentationml.slide+xml"/>
  <Override PartName="/ppt/slides/slide170.xml" ContentType="application/vnd.openxmlformats-officedocument.presentationml.slide+xml"/>
  <Override PartName="/ppt/slides/slide168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50.xml" ContentType="application/vnd.openxmlformats-officedocument.presentationml.slide+xml"/>
  <Override PartName="/ppt/slides/slide67.xml" ContentType="application/vnd.openxmlformats-officedocument.presentationml.slide+xml"/>
  <Override PartName="/ppt/slides/slide100.xml" ContentType="application/vnd.openxmlformats-officedocument.presentationml.slide+xml"/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s/slide191.xml" ContentType="application/vnd.openxmlformats-officedocument.presentationml.slide+xml"/>
  <Override PartName="/ppt/slides/slide190.xml" ContentType="application/vnd.openxmlformats-officedocument.presentationml.slide+xml"/>
  <Override PartName="/ppt/slides/slide84.xml" ContentType="application/vnd.openxmlformats-officedocument.presentationml.slide+xml"/>
  <Override PartName="/ppt/slides/slide69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130.xml" ContentType="application/vnd.openxmlformats-officedocument.presentationml.slide+xml"/>
  <Override PartName="/ppt/slides/slide134.xml" ContentType="application/vnd.openxmlformats-officedocument.presentationml.slide+xml"/>
  <Override PartName="/ppt/slides/slide145.xml" ContentType="application/vnd.openxmlformats-officedocument.presentationml.slide+xml"/>
  <Override PartName="/ppt/slides/slide18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50.xml" ContentType="application/vnd.openxmlformats-officedocument.presentationml.slide+xml"/>
  <Override PartName="/ppt/slides/slide57.xml" ContentType="application/vnd.openxmlformats-officedocument.presentationml.slide+xml"/>
  <Override PartName="/ppt/slides/slide183.xml" ContentType="application/vnd.openxmlformats-officedocument.presentationml.slide+xml"/>
  <Override PartName="/ppt/slides/slide116.xml" ContentType="application/vnd.openxmlformats-officedocument.presentationml.slide+xml"/>
  <Override PartName="/ppt/slides/slide11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36.xml" ContentType="application/vnd.openxmlformats-officedocument.presentationml.slide+xml"/>
  <Override PartName="/ppt/slides/slide171.xml" ContentType="application/vnd.openxmlformats-officedocument.presentationml.slide+xml"/>
  <Override PartName="/ppt/slides/slide63.xml" ContentType="application/vnd.openxmlformats-officedocument.presentationml.slide+xml"/>
  <Override PartName="/ppt/slides/slide139.xml" ContentType="application/vnd.openxmlformats-officedocument.presentationml.slide+xml"/>
  <Override PartName="/ppt/slides/slide82.xml" ContentType="application/vnd.openxmlformats-officedocument.presentationml.slide+xml"/>
  <Override PartName="/ppt/slides/slide34.xml" ContentType="application/vnd.openxmlformats-officedocument.presentationml.slide+xml"/>
  <Override PartName="/ppt/slides/slide112.xml" ContentType="application/vnd.openxmlformats-officedocument.presentationml.slide+xml"/>
  <Override PartName="/ppt/slides/slide106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79.xml" ContentType="application/vnd.openxmlformats-officedocument.presentationml.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88.xml" ContentType="application/vnd.openxmlformats-officedocument.presentationml.slide+xml"/>
  <Override PartName="/ppt/slides/slide156.xml" ContentType="application/vnd.openxmlformats-officedocument.presentationml.slide+xml"/>
  <Override PartName="/ppt/slides/slide99.xml" ContentType="application/vnd.openxmlformats-officedocument.presentationml.slide+xml"/>
  <Override PartName="/ppt/slides/slide189.xml" ContentType="application/vnd.openxmlformats-officedocument.presentationml.slide+xml"/>
  <Override PartName="/ppt/slides/slide109.xml" ContentType="application/vnd.openxmlformats-officedocument.presentationml.slide+xml"/>
  <Override PartName="/ppt/theme/theme1.xml" ContentType="application/vnd.openxmlformats-officedocument.theme+xml"/>
  <Override PartName="/ppt/slides/slide5.xml" ContentType="application/vnd.openxmlformats-officedocument.presentationml.slide+xml"/>
  <Override PartName="/ppt/slides/slide160.xml" ContentType="application/vnd.openxmlformats-officedocument.presentationml.slide+xml"/>
  <Override PartName="/ppt/slides/slide59.xml" ContentType="application/vnd.openxmlformats-officedocument.presentationml.slide+xml"/>
  <Override PartName="/ppt/slides/slide114.xml" ContentType="application/vnd.openxmlformats-officedocument.presentationml.slide+xml"/>
  <Override PartName="/ppt/slides/slide19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64.xml" ContentType="application/vnd.openxmlformats-officedocument.presentationml.slide+xml"/>
  <Override PartName="/ppt/slides/slide110.xml" ContentType="application/vnd.openxmlformats-officedocument.presentationml.slide+xml"/>
  <Override PartName="/ppt/slides/slide4.xml" ContentType="application/vnd.openxmlformats-officedocument.presentationml.slide+xml"/>
  <Override PartName="/ppt/slides/slide157.xml" ContentType="application/vnd.openxmlformats-officedocument.presentationml.slide+xml"/>
  <Override PartName="/ppt/slides/slide149.xml" ContentType="application/vnd.openxmlformats-officedocument.presentationml.slide+xml"/>
  <Override PartName="/ppt/slides/slide72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102.xml" ContentType="application/vnd.openxmlformats-officedocument.presentationml.slide+xml"/>
  <Override PartName="/ppt/slides/slide146.xml" ContentType="application/vnd.openxmlformats-officedocument.presentationml.slide+xml"/>
  <Override PartName="/ppt/slides/slide60.xml" ContentType="application/vnd.openxmlformats-officedocument.presentationml.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162.xml" ContentType="application/vnd.openxmlformats-officedocument.presentationml.slide+xml"/>
  <Override PartName="/ppt/slides/slide164.xml" ContentType="application/vnd.openxmlformats-officedocument.presentationml.slide+xml"/>
  <Override PartName="/ppt/slides/slide71.xml" ContentType="application/vnd.openxmlformats-officedocument.presentationml.slide+xml"/>
  <Override PartName="/ppt/slides/slide6.xml" ContentType="application/vnd.openxmlformats-officedocument.presentationml.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1" r:id="rId1"/>
  </p:sldMasterIdLst>
  <p:notesMasterIdLst>
    <p:notesMasterId r:id="rId200"/>
  </p:notesMasterIdLst>
  <p:handoutMasterIdLst>
    <p:handoutMasterId r:id="rId20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463" r:id="rId22"/>
    <p:sldId id="46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518" r:id="rId62"/>
    <p:sldId id="519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473" r:id="rId79"/>
    <p:sldId id="474" r:id="rId80"/>
    <p:sldId id="475" r:id="rId81"/>
    <p:sldId id="476" r:id="rId82"/>
    <p:sldId id="477" r:id="rId83"/>
    <p:sldId id="478" r:id="rId84"/>
    <p:sldId id="479" r:id="rId85"/>
    <p:sldId id="329" r:id="rId86"/>
    <p:sldId id="330" r:id="rId87"/>
    <p:sldId id="331" r:id="rId88"/>
    <p:sldId id="332" r:id="rId89"/>
    <p:sldId id="467" r:id="rId90"/>
    <p:sldId id="468" r:id="rId91"/>
    <p:sldId id="333" r:id="rId92"/>
    <p:sldId id="334" r:id="rId93"/>
    <p:sldId id="335" r:id="rId94"/>
    <p:sldId id="370" r:id="rId95"/>
    <p:sldId id="371" r:id="rId96"/>
    <p:sldId id="461" r:id="rId97"/>
    <p:sldId id="462" r:id="rId98"/>
    <p:sldId id="336" r:id="rId99"/>
    <p:sldId id="337" r:id="rId100"/>
    <p:sldId id="338" r:id="rId101"/>
    <p:sldId id="339" r:id="rId102"/>
    <p:sldId id="340" r:id="rId103"/>
    <p:sldId id="341" r:id="rId104"/>
    <p:sldId id="342" r:id="rId105"/>
    <p:sldId id="343" r:id="rId106"/>
    <p:sldId id="344" r:id="rId107"/>
    <p:sldId id="345" r:id="rId108"/>
    <p:sldId id="346" r:id="rId109"/>
    <p:sldId id="347" r:id="rId110"/>
    <p:sldId id="348" r:id="rId111"/>
    <p:sldId id="350" r:id="rId112"/>
    <p:sldId id="484" r:id="rId113"/>
    <p:sldId id="487" r:id="rId114"/>
    <p:sldId id="490" r:id="rId115"/>
    <p:sldId id="491" r:id="rId116"/>
    <p:sldId id="499" r:id="rId117"/>
    <p:sldId id="500" r:id="rId118"/>
    <p:sldId id="501" r:id="rId119"/>
    <p:sldId id="498" r:id="rId120"/>
    <p:sldId id="502" r:id="rId121"/>
    <p:sldId id="492" r:id="rId122"/>
    <p:sldId id="504" r:id="rId123"/>
    <p:sldId id="505" r:id="rId124"/>
    <p:sldId id="506" r:id="rId125"/>
    <p:sldId id="507" r:id="rId126"/>
    <p:sldId id="508" r:id="rId127"/>
    <p:sldId id="509" r:id="rId128"/>
    <p:sldId id="510" r:id="rId129"/>
    <p:sldId id="511" r:id="rId130"/>
    <p:sldId id="512" r:id="rId131"/>
    <p:sldId id="513" r:id="rId132"/>
    <p:sldId id="514" r:id="rId133"/>
    <p:sldId id="503" r:id="rId134"/>
    <p:sldId id="515" r:id="rId135"/>
    <p:sldId id="493" r:id="rId136"/>
    <p:sldId id="494" r:id="rId137"/>
    <p:sldId id="495" r:id="rId138"/>
    <p:sldId id="351" r:id="rId139"/>
    <p:sldId id="353" r:id="rId140"/>
    <p:sldId id="465" r:id="rId141"/>
    <p:sldId id="466" r:id="rId142"/>
    <p:sldId id="358" r:id="rId143"/>
    <p:sldId id="369" r:id="rId144"/>
    <p:sldId id="360" r:id="rId145"/>
    <p:sldId id="363" r:id="rId146"/>
    <p:sldId id="372" r:id="rId147"/>
    <p:sldId id="373" r:id="rId148"/>
    <p:sldId id="375" r:id="rId149"/>
    <p:sldId id="378" r:id="rId150"/>
    <p:sldId id="381" r:id="rId151"/>
    <p:sldId id="385" r:id="rId152"/>
    <p:sldId id="386" r:id="rId153"/>
    <p:sldId id="469" r:id="rId154"/>
    <p:sldId id="470" r:id="rId155"/>
    <p:sldId id="389" r:id="rId156"/>
    <p:sldId id="390" r:id="rId157"/>
    <p:sldId id="391" r:id="rId158"/>
    <p:sldId id="395" r:id="rId159"/>
    <p:sldId id="453" r:id="rId160"/>
    <p:sldId id="393" r:id="rId161"/>
    <p:sldId id="458" r:id="rId162"/>
    <p:sldId id="459" r:id="rId163"/>
    <p:sldId id="480" r:id="rId164"/>
    <p:sldId id="481" r:id="rId165"/>
    <p:sldId id="405" r:id="rId166"/>
    <p:sldId id="516" r:id="rId167"/>
    <p:sldId id="517" r:id="rId168"/>
    <p:sldId id="400" r:id="rId169"/>
    <p:sldId id="402" r:id="rId170"/>
    <p:sldId id="403" r:id="rId171"/>
    <p:sldId id="471" r:id="rId172"/>
    <p:sldId id="472" r:id="rId173"/>
    <p:sldId id="454" r:id="rId174"/>
    <p:sldId id="455" r:id="rId175"/>
    <p:sldId id="409" r:id="rId176"/>
    <p:sldId id="456" r:id="rId177"/>
    <p:sldId id="457" r:id="rId178"/>
    <p:sldId id="410" r:id="rId179"/>
    <p:sldId id="411" r:id="rId180"/>
    <p:sldId id="412" r:id="rId181"/>
    <p:sldId id="424" r:id="rId182"/>
    <p:sldId id="427" r:id="rId183"/>
    <p:sldId id="430" r:id="rId184"/>
    <p:sldId id="432" r:id="rId185"/>
    <p:sldId id="433" r:id="rId186"/>
    <p:sldId id="435" r:id="rId187"/>
    <p:sldId id="438" r:id="rId188"/>
    <p:sldId id="439" r:id="rId189"/>
    <p:sldId id="440" r:id="rId190"/>
    <p:sldId id="441" r:id="rId191"/>
    <p:sldId id="442" r:id="rId192"/>
    <p:sldId id="460" r:id="rId193"/>
    <p:sldId id="446" r:id="rId194"/>
    <p:sldId id="448" r:id="rId195"/>
    <p:sldId id="449" r:id="rId196"/>
    <p:sldId id="450" r:id="rId197"/>
    <p:sldId id="482" r:id="rId198"/>
    <p:sldId id="483" r:id="rId1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20039" autoAdjust="0"/>
    <p:restoredTop sz="94660"/>
  </p:normalViewPr>
  <p:slideViewPr>
    <p:cSldViewPr>
      <p:cViewPr>
        <p:scale>
          <a:sx n="50" d="100"/>
          <a:sy n="50" d="100"/>
        </p:scale>
        <p:origin x="-2112" y="-1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3" Type="http://schemas.openxmlformats.org/officeDocument/2006/relationships/slide" Target="slides/slide132.xml"/><Relationship Id="rId121" Type="http://schemas.openxmlformats.org/officeDocument/2006/relationships/slide" Target="slides/slide120.xml"/><Relationship Id="rId178" Type="http://schemas.openxmlformats.org/officeDocument/2006/relationships/slide" Target="slides/slide177.xml"/><Relationship Id="rId70" Type="http://schemas.openxmlformats.org/officeDocument/2006/relationships/slide" Target="slides/slide69.xml"/><Relationship Id="rId94" Type="http://schemas.openxmlformats.org/officeDocument/2006/relationships/slide" Target="slides/slide93.xml"/><Relationship Id="rId7" Type="http://schemas.openxmlformats.org/officeDocument/2006/relationships/slide" Target="slides/slide6.xml"/><Relationship Id="rId74" Type="http://schemas.openxmlformats.org/officeDocument/2006/relationships/slide" Target="slides/slide73.xml"/><Relationship Id="rId102" Type="http://schemas.openxmlformats.org/officeDocument/2006/relationships/slide" Target="slides/slide101.xml"/><Relationship Id="rId169" Type="http://schemas.openxmlformats.org/officeDocument/2006/relationships/slide" Target="slides/slide168.xml"/><Relationship Id="rId106" Type="http://schemas.openxmlformats.org/officeDocument/2006/relationships/slide" Target="slides/slide105.xml"/><Relationship Id="rId119" Type="http://schemas.openxmlformats.org/officeDocument/2006/relationships/slide" Target="slides/slide118.xml"/><Relationship Id="rId138" Type="http://schemas.openxmlformats.org/officeDocument/2006/relationships/slide" Target="slides/slide137.xml"/><Relationship Id="rId181" Type="http://schemas.openxmlformats.org/officeDocument/2006/relationships/slide" Target="slides/slide180.xml"/><Relationship Id="rId128" Type="http://schemas.openxmlformats.org/officeDocument/2006/relationships/slide" Target="slides/slide127.xml"/><Relationship Id="rId17" Type="http://schemas.openxmlformats.org/officeDocument/2006/relationships/slide" Target="slides/slide16.xml"/><Relationship Id="rId107" Type="http://schemas.openxmlformats.org/officeDocument/2006/relationships/slide" Target="slides/slide106.xml"/><Relationship Id="rId71" Type="http://schemas.openxmlformats.org/officeDocument/2006/relationships/slide" Target="slides/slide70.xml"/><Relationship Id="rId142" Type="http://schemas.openxmlformats.org/officeDocument/2006/relationships/slide" Target="slides/slide141.xml"/><Relationship Id="rId4" Type="http://schemas.openxmlformats.org/officeDocument/2006/relationships/slide" Target="slides/slide3.xml"/><Relationship Id="rId205" Type="http://schemas.openxmlformats.org/officeDocument/2006/relationships/theme" Target="theme/theme1.xml"/><Relationship Id="rId89" Type="http://schemas.openxmlformats.org/officeDocument/2006/relationships/slide" Target="slides/slide88.xml"/><Relationship Id="rId114" Type="http://schemas.openxmlformats.org/officeDocument/2006/relationships/slide" Target="slides/slide113.xml"/><Relationship Id="rId185" Type="http://schemas.openxmlformats.org/officeDocument/2006/relationships/slide" Target="slides/slide184.xml"/><Relationship Id="rId195" Type="http://schemas.openxmlformats.org/officeDocument/2006/relationships/slide" Target="slides/slide194.xml"/><Relationship Id="rId88" Type="http://schemas.openxmlformats.org/officeDocument/2006/relationships/slide" Target="slides/slide87.xml"/><Relationship Id="rId38" Type="http://schemas.openxmlformats.org/officeDocument/2006/relationships/slide" Target="slides/slide37.xml"/><Relationship Id="rId176" Type="http://schemas.openxmlformats.org/officeDocument/2006/relationships/slide" Target="slides/slide175.xml"/><Relationship Id="rId2" Type="http://schemas.openxmlformats.org/officeDocument/2006/relationships/slide" Target="slides/slide1.xml"/><Relationship Id="rId144" Type="http://schemas.openxmlformats.org/officeDocument/2006/relationships/slide" Target="slides/slide143.xml"/><Relationship Id="rId75" Type="http://schemas.openxmlformats.org/officeDocument/2006/relationships/slide" Target="slides/slide74.xml"/><Relationship Id="rId97" Type="http://schemas.openxmlformats.org/officeDocument/2006/relationships/slide" Target="slides/slide96.xml"/><Relationship Id="rId111" Type="http://schemas.openxmlformats.org/officeDocument/2006/relationships/slide" Target="slides/slide110.xml"/><Relationship Id="rId194" Type="http://schemas.openxmlformats.org/officeDocument/2006/relationships/slide" Target="slides/slide193.xml"/><Relationship Id="rId79" Type="http://schemas.openxmlformats.org/officeDocument/2006/relationships/slide" Target="slides/slide78.xml"/><Relationship Id="rId152" Type="http://schemas.openxmlformats.org/officeDocument/2006/relationships/slide" Target="slides/slide151.xml"/><Relationship Id="rId98" Type="http://schemas.openxmlformats.org/officeDocument/2006/relationships/slide" Target="slides/slide97.xml"/><Relationship Id="rId157" Type="http://schemas.openxmlformats.org/officeDocument/2006/relationships/slide" Target="slides/slide15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177" Type="http://schemas.openxmlformats.org/officeDocument/2006/relationships/slide" Target="slides/slide176.xml"/><Relationship Id="rId48" Type="http://schemas.openxmlformats.org/officeDocument/2006/relationships/slide" Target="slides/slide47.xml"/><Relationship Id="rId52" Type="http://schemas.openxmlformats.org/officeDocument/2006/relationships/slide" Target="slides/slide51.xml"/><Relationship Id="rId170" Type="http://schemas.openxmlformats.org/officeDocument/2006/relationships/slide" Target="slides/slide169.xml"/><Relationship Id="rId190" Type="http://schemas.openxmlformats.org/officeDocument/2006/relationships/slide" Target="slides/slide189.xml"/><Relationship Id="rId192" Type="http://schemas.openxmlformats.org/officeDocument/2006/relationships/slide" Target="slides/slide191.xml"/><Relationship Id="rId163" Type="http://schemas.openxmlformats.org/officeDocument/2006/relationships/slide" Target="slides/slide162.xml"/><Relationship Id="rId23" Type="http://schemas.openxmlformats.org/officeDocument/2006/relationships/slide" Target="slides/slide22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146" Type="http://schemas.openxmlformats.org/officeDocument/2006/relationships/slide" Target="slides/slide145.xml"/><Relationship Id="rId30" Type="http://schemas.openxmlformats.org/officeDocument/2006/relationships/slide" Target="slides/slide29.xml"/><Relationship Id="rId202" Type="http://schemas.openxmlformats.org/officeDocument/2006/relationships/printerSettings" Target="printerSettings/printerSettings1.bin"/><Relationship Id="rId29" Type="http://schemas.openxmlformats.org/officeDocument/2006/relationships/slide" Target="slides/slide28.xml"/><Relationship Id="rId184" Type="http://schemas.openxmlformats.org/officeDocument/2006/relationships/slide" Target="slides/slide183.xml"/><Relationship Id="rId171" Type="http://schemas.openxmlformats.org/officeDocument/2006/relationships/slide" Target="slides/slide170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72" Type="http://schemas.openxmlformats.org/officeDocument/2006/relationships/slide" Target="slides/slide171.xml"/><Relationship Id="rId130" Type="http://schemas.openxmlformats.org/officeDocument/2006/relationships/slide" Target="slides/slide129.xml"/><Relationship Id="rId156" Type="http://schemas.openxmlformats.org/officeDocument/2006/relationships/slide" Target="slides/slide155.xml"/><Relationship Id="rId199" Type="http://schemas.openxmlformats.org/officeDocument/2006/relationships/slide" Target="slides/slide198.xml"/><Relationship Id="rId153" Type="http://schemas.openxmlformats.org/officeDocument/2006/relationships/slide" Target="slides/slide152.xml"/><Relationship Id="rId77" Type="http://schemas.openxmlformats.org/officeDocument/2006/relationships/slide" Target="slides/slide76.xml"/><Relationship Id="rId63" Type="http://schemas.openxmlformats.org/officeDocument/2006/relationships/slide" Target="slides/slide62.xml"/><Relationship Id="rId105" Type="http://schemas.openxmlformats.org/officeDocument/2006/relationships/slide" Target="slides/slide104.xml"/><Relationship Id="rId127" Type="http://schemas.openxmlformats.org/officeDocument/2006/relationships/slide" Target="slides/slide126.xml"/><Relationship Id="rId158" Type="http://schemas.openxmlformats.org/officeDocument/2006/relationships/slide" Target="slides/slide157.xml"/><Relationship Id="rId42" Type="http://schemas.openxmlformats.org/officeDocument/2006/relationships/slide" Target="slides/slide41.xml"/><Relationship Id="rId161" Type="http://schemas.openxmlformats.org/officeDocument/2006/relationships/slide" Target="slides/slide160.xml"/><Relationship Id="rId87" Type="http://schemas.openxmlformats.org/officeDocument/2006/relationships/slide" Target="slides/slide86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17" Type="http://schemas.openxmlformats.org/officeDocument/2006/relationships/slide" Target="slides/slide116.xml"/><Relationship Id="rId134" Type="http://schemas.openxmlformats.org/officeDocument/2006/relationships/slide" Target="slides/slide133.xml"/><Relationship Id="rId182" Type="http://schemas.openxmlformats.org/officeDocument/2006/relationships/slide" Target="slides/slide181.xml"/><Relationship Id="rId112" Type="http://schemas.openxmlformats.org/officeDocument/2006/relationships/slide" Target="slides/slide111.xml"/><Relationship Id="rId197" Type="http://schemas.openxmlformats.org/officeDocument/2006/relationships/slide" Target="slides/slide196.xml"/><Relationship Id="rId57" Type="http://schemas.openxmlformats.org/officeDocument/2006/relationships/slide" Target="slides/slide56.xml"/><Relationship Id="rId55" Type="http://schemas.openxmlformats.org/officeDocument/2006/relationships/slide" Target="slides/slide54.xml"/><Relationship Id="rId36" Type="http://schemas.openxmlformats.org/officeDocument/2006/relationships/slide" Target="slides/slide35.xml"/><Relationship Id="rId125" Type="http://schemas.openxmlformats.org/officeDocument/2006/relationships/slide" Target="slides/slide124.xml"/><Relationship Id="rId76" Type="http://schemas.openxmlformats.org/officeDocument/2006/relationships/slide" Target="slides/slide75.xml"/><Relationship Id="rId193" Type="http://schemas.openxmlformats.org/officeDocument/2006/relationships/slide" Target="slides/slide192.xml"/><Relationship Id="rId8" Type="http://schemas.openxmlformats.org/officeDocument/2006/relationships/slide" Target="slides/slide7.xml"/><Relationship Id="rId67" Type="http://schemas.openxmlformats.org/officeDocument/2006/relationships/slide" Target="slides/slide66.xml"/><Relationship Id="rId37" Type="http://schemas.openxmlformats.org/officeDocument/2006/relationships/slide" Target="slides/slide36.xml"/><Relationship Id="rId110" Type="http://schemas.openxmlformats.org/officeDocument/2006/relationships/slide" Target="slides/slide109.xml"/><Relationship Id="rId113" Type="http://schemas.openxmlformats.org/officeDocument/2006/relationships/slide" Target="slides/slide112.xml"/><Relationship Id="rId108" Type="http://schemas.openxmlformats.org/officeDocument/2006/relationships/slide" Target="slides/slide107.xml"/><Relationship Id="rId151" Type="http://schemas.openxmlformats.org/officeDocument/2006/relationships/slide" Target="slides/slide150.xml"/><Relationship Id="rId26" Type="http://schemas.openxmlformats.org/officeDocument/2006/relationships/slide" Target="slides/slide25.xml"/><Relationship Id="rId143" Type="http://schemas.openxmlformats.org/officeDocument/2006/relationships/slide" Target="slides/slide142.xml"/><Relationship Id="rId204" Type="http://schemas.openxmlformats.org/officeDocument/2006/relationships/viewProps" Target="viewProps.xml"/><Relationship Id="rId68" Type="http://schemas.openxmlformats.org/officeDocument/2006/relationships/slide" Target="slides/slide67.xml"/><Relationship Id="rId198" Type="http://schemas.openxmlformats.org/officeDocument/2006/relationships/slide" Target="slides/slide197.xml"/><Relationship Id="rId93" Type="http://schemas.openxmlformats.org/officeDocument/2006/relationships/slide" Target="slides/slide92.xml"/><Relationship Id="rId162" Type="http://schemas.openxmlformats.org/officeDocument/2006/relationships/slide" Target="slides/slide161.xml"/><Relationship Id="rId78" Type="http://schemas.openxmlformats.org/officeDocument/2006/relationships/slide" Target="slides/slide77.xml"/><Relationship Id="rId154" Type="http://schemas.openxmlformats.org/officeDocument/2006/relationships/slide" Target="slides/slide153.xml"/><Relationship Id="rId168" Type="http://schemas.openxmlformats.org/officeDocument/2006/relationships/slide" Target="slides/slide167.xml"/><Relationship Id="rId175" Type="http://schemas.openxmlformats.org/officeDocument/2006/relationships/slide" Target="slides/slide174.xml"/><Relationship Id="rId21" Type="http://schemas.openxmlformats.org/officeDocument/2006/relationships/slide" Target="slides/slide20.xml"/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188" Type="http://schemas.openxmlformats.org/officeDocument/2006/relationships/slide" Target="slides/slide187.xml"/><Relationship Id="rId25" Type="http://schemas.openxmlformats.org/officeDocument/2006/relationships/slide" Target="slides/slide24.xml"/><Relationship Id="rId122" Type="http://schemas.openxmlformats.org/officeDocument/2006/relationships/slide" Target="slides/slide121.xml"/><Relationship Id="rId116" Type="http://schemas.openxmlformats.org/officeDocument/2006/relationships/slide" Target="slides/slide115.xml"/><Relationship Id="rId183" Type="http://schemas.openxmlformats.org/officeDocument/2006/relationships/slide" Target="slides/slide182.xml"/><Relationship Id="rId96" Type="http://schemas.openxmlformats.org/officeDocument/2006/relationships/slide" Target="slides/slide95.xml"/><Relationship Id="rId189" Type="http://schemas.openxmlformats.org/officeDocument/2006/relationships/slide" Target="slides/slide188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18" Type="http://schemas.openxmlformats.org/officeDocument/2006/relationships/slide" Target="slides/slide117.xml"/><Relationship Id="rId180" Type="http://schemas.openxmlformats.org/officeDocument/2006/relationships/slide" Target="slides/slide179.xml"/><Relationship Id="rId160" Type="http://schemas.openxmlformats.org/officeDocument/2006/relationships/slide" Target="slides/slide159.xml"/><Relationship Id="rId28" Type="http://schemas.openxmlformats.org/officeDocument/2006/relationships/slide" Target="slides/slide27.xml"/><Relationship Id="rId82" Type="http://schemas.openxmlformats.org/officeDocument/2006/relationships/slide" Target="slides/slide81.xml"/><Relationship Id="rId124" Type="http://schemas.openxmlformats.org/officeDocument/2006/relationships/slide" Target="slides/slide123.xml"/><Relationship Id="rId69" Type="http://schemas.openxmlformats.org/officeDocument/2006/relationships/slide" Target="slides/slide68.xml"/><Relationship Id="rId148" Type="http://schemas.openxmlformats.org/officeDocument/2006/relationships/slide" Target="slides/slide147.xml"/><Relationship Id="rId147" Type="http://schemas.openxmlformats.org/officeDocument/2006/relationships/slide" Target="slides/slide146.xml"/><Relationship Id="rId159" Type="http://schemas.openxmlformats.org/officeDocument/2006/relationships/slide" Target="slides/slide158.xml"/><Relationship Id="rId20" Type="http://schemas.openxmlformats.org/officeDocument/2006/relationships/slide" Target="slides/slide19.xml"/><Relationship Id="rId140" Type="http://schemas.openxmlformats.org/officeDocument/2006/relationships/slide" Target="slides/slide139.xml"/><Relationship Id="rId72" Type="http://schemas.openxmlformats.org/officeDocument/2006/relationships/slide" Target="slides/slide71.xml"/><Relationship Id="rId35" Type="http://schemas.openxmlformats.org/officeDocument/2006/relationships/slide" Target="slides/slide34.xml"/><Relationship Id="rId80" Type="http://schemas.openxmlformats.org/officeDocument/2006/relationships/slide" Target="slides/slide79.xml"/><Relationship Id="rId31" Type="http://schemas.openxmlformats.org/officeDocument/2006/relationships/slide" Target="slides/slide30.xml"/><Relationship Id="rId62" Type="http://schemas.openxmlformats.org/officeDocument/2006/relationships/slide" Target="slides/slide61.xml"/><Relationship Id="rId206" Type="http://schemas.openxmlformats.org/officeDocument/2006/relationships/tableStyles" Target="tableStyles.xml"/><Relationship Id="rId56" Type="http://schemas.openxmlformats.org/officeDocument/2006/relationships/slide" Target="slides/slide55.xml"/><Relationship Id="rId132" Type="http://schemas.openxmlformats.org/officeDocument/2006/relationships/slide" Target="slides/slide131.xml"/><Relationship Id="rId32" Type="http://schemas.openxmlformats.org/officeDocument/2006/relationships/slide" Target="slides/slide31.xml"/><Relationship Id="rId13" Type="http://schemas.openxmlformats.org/officeDocument/2006/relationships/slide" Target="slides/slide12.xml"/><Relationship Id="rId191" Type="http://schemas.openxmlformats.org/officeDocument/2006/relationships/slide" Target="slides/slide190.xml"/><Relationship Id="rId54" Type="http://schemas.openxmlformats.org/officeDocument/2006/relationships/slide" Target="slides/slide53.xml"/><Relationship Id="rId101" Type="http://schemas.openxmlformats.org/officeDocument/2006/relationships/slide" Target="slides/slide100.xml"/><Relationship Id="rId155" Type="http://schemas.openxmlformats.org/officeDocument/2006/relationships/slide" Target="slides/slide154.xml"/><Relationship Id="rId203" Type="http://schemas.openxmlformats.org/officeDocument/2006/relationships/presProps" Target="presProps.xml"/><Relationship Id="rId166" Type="http://schemas.openxmlformats.org/officeDocument/2006/relationships/slide" Target="slides/slide165.xml"/><Relationship Id="rId53" Type="http://schemas.openxmlformats.org/officeDocument/2006/relationships/slide" Target="slides/slide52.xml"/><Relationship Id="rId84" Type="http://schemas.openxmlformats.org/officeDocument/2006/relationships/slide" Target="slides/slide83.xml"/><Relationship Id="rId186" Type="http://schemas.openxmlformats.org/officeDocument/2006/relationships/slide" Target="slides/slide185.xml"/><Relationship Id="rId83" Type="http://schemas.openxmlformats.org/officeDocument/2006/relationships/slide" Target="slides/slide82.xml"/><Relationship Id="rId173" Type="http://schemas.openxmlformats.org/officeDocument/2006/relationships/slide" Target="slides/slide172.xml"/><Relationship Id="rId22" Type="http://schemas.openxmlformats.org/officeDocument/2006/relationships/slide" Target="slides/slide21.xml"/><Relationship Id="rId95" Type="http://schemas.openxmlformats.org/officeDocument/2006/relationships/slide" Target="slides/slide94.xml"/><Relationship Id="rId39" Type="http://schemas.openxmlformats.org/officeDocument/2006/relationships/slide" Target="slides/slide38.xml"/><Relationship Id="rId201" Type="http://schemas.openxmlformats.org/officeDocument/2006/relationships/handoutMaster" Target="handoutMasters/handoutMaster1.xml"/><Relationship Id="rId43" Type="http://schemas.openxmlformats.org/officeDocument/2006/relationships/slide" Target="slides/slide42.xml"/><Relationship Id="rId179" Type="http://schemas.openxmlformats.org/officeDocument/2006/relationships/slide" Target="slides/slide178.xml"/><Relationship Id="rId104" Type="http://schemas.openxmlformats.org/officeDocument/2006/relationships/slide" Target="slides/slide103.xml"/><Relationship Id="rId165" Type="http://schemas.openxmlformats.org/officeDocument/2006/relationships/slide" Target="slides/slide164.xml"/><Relationship Id="rId187" Type="http://schemas.openxmlformats.org/officeDocument/2006/relationships/slide" Target="slides/slide186.xml"/><Relationship Id="rId90" Type="http://schemas.openxmlformats.org/officeDocument/2006/relationships/slide" Target="slides/slide89.xml"/><Relationship Id="rId85" Type="http://schemas.openxmlformats.org/officeDocument/2006/relationships/slide" Target="slides/slide84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99" Type="http://schemas.openxmlformats.org/officeDocument/2006/relationships/slide" Target="slides/slide98.xml"/><Relationship Id="rId14" Type="http://schemas.openxmlformats.org/officeDocument/2006/relationships/slide" Target="slides/slide13.xml"/><Relationship Id="rId103" Type="http://schemas.openxmlformats.org/officeDocument/2006/relationships/slide" Target="slides/slide102.xml"/><Relationship Id="rId92" Type="http://schemas.openxmlformats.org/officeDocument/2006/relationships/slide" Target="slides/slide91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73" Type="http://schemas.openxmlformats.org/officeDocument/2006/relationships/slide" Target="slides/slide72.xml"/><Relationship Id="rId150" Type="http://schemas.openxmlformats.org/officeDocument/2006/relationships/slide" Target="slides/slide149.xml"/><Relationship Id="rId145" Type="http://schemas.openxmlformats.org/officeDocument/2006/relationships/slide" Target="slides/slide144.xml"/><Relationship Id="rId149" Type="http://schemas.openxmlformats.org/officeDocument/2006/relationships/slide" Target="slides/slide148.xml"/><Relationship Id="rId129" Type="http://schemas.openxmlformats.org/officeDocument/2006/relationships/slide" Target="slides/slide128.xml"/><Relationship Id="rId19" Type="http://schemas.openxmlformats.org/officeDocument/2006/relationships/slide" Target="slides/slide18.xml"/><Relationship Id="rId120" Type="http://schemas.openxmlformats.org/officeDocument/2006/relationships/slide" Target="slides/slide119.xml"/><Relationship Id="rId126" Type="http://schemas.openxmlformats.org/officeDocument/2006/relationships/slide" Target="slides/slide125.xml"/><Relationship Id="rId109" Type="http://schemas.openxmlformats.org/officeDocument/2006/relationships/slide" Target="slides/slide108.xml"/><Relationship Id="rId46" Type="http://schemas.openxmlformats.org/officeDocument/2006/relationships/slide" Target="slides/slide45.xml"/><Relationship Id="rId86" Type="http://schemas.openxmlformats.org/officeDocument/2006/relationships/slide" Target="slides/slide85.xml"/><Relationship Id="rId59" Type="http://schemas.openxmlformats.org/officeDocument/2006/relationships/slide" Target="slides/slide58.xml"/><Relationship Id="rId51" Type="http://schemas.openxmlformats.org/officeDocument/2006/relationships/slide" Target="slides/slide50.xml"/><Relationship Id="rId66" Type="http://schemas.openxmlformats.org/officeDocument/2006/relationships/slide" Target="slides/slide65.xml"/><Relationship Id="rId81" Type="http://schemas.openxmlformats.org/officeDocument/2006/relationships/slide" Target="slides/slide80.xml"/><Relationship Id="rId34" Type="http://schemas.openxmlformats.org/officeDocument/2006/relationships/slide" Target="slides/slide33.xml"/><Relationship Id="rId135" Type="http://schemas.openxmlformats.org/officeDocument/2006/relationships/slide" Target="slides/slide134.xml"/><Relationship Id="rId40" Type="http://schemas.openxmlformats.org/officeDocument/2006/relationships/slide" Target="slides/slide39.xml"/><Relationship Id="rId200" Type="http://schemas.openxmlformats.org/officeDocument/2006/relationships/notesMaster" Target="notesMasters/notesMaster1.xml"/><Relationship Id="rId139" Type="http://schemas.openxmlformats.org/officeDocument/2006/relationships/slide" Target="slides/slide138.xml"/><Relationship Id="rId65" Type="http://schemas.openxmlformats.org/officeDocument/2006/relationships/slide" Target="slides/slide64.xml"/><Relationship Id="rId141" Type="http://schemas.openxmlformats.org/officeDocument/2006/relationships/slide" Target="slides/slide140.xml"/><Relationship Id="rId174" Type="http://schemas.openxmlformats.org/officeDocument/2006/relationships/slide" Target="slides/slide173.xml"/><Relationship Id="rId12" Type="http://schemas.openxmlformats.org/officeDocument/2006/relationships/slide" Target="slides/slide11.xml"/><Relationship Id="rId164" Type="http://schemas.openxmlformats.org/officeDocument/2006/relationships/slide" Target="slides/slide163.xml"/><Relationship Id="rId137" Type="http://schemas.openxmlformats.org/officeDocument/2006/relationships/slide" Target="slides/slide136.xml"/><Relationship Id="rId3" Type="http://schemas.openxmlformats.org/officeDocument/2006/relationships/slide" Target="slides/slide2.xml"/><Relationship Id="rId196" Type="http://schemas.openxmlformats.org/officeDocument/2006/relationships/slide" Target="slides/slide195.xml"/><Relationship Id="rId123" Type="http://schemas.openxmlformats.org/officeDocument/2006/relationships/slide" Target="slides/slide122.xml"/><Relationship Id="rId100" Type="http://schemas.openxmlformats.org/officeDocument/2006/relationships/slide" Target="slides/slide99.xml"/><Relationship Id="rId11" Type="http://schemas.openxmlformats.org/officeDocument/2006/relationships/slide" Target="slides/slide10.xml"/><Relationship Id="rId115" Type="http://schemas.openxmlformats.org/officeDocument/2006/relationships/slide" Target="slides/slide114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91" Type="http://schemas.openxmlformats.org/officeDocument/2006/relationships/slide" Target="slides/slide90.xml"/><Relationship Id="rId131" Type="http://schemas.openxmlformats.org/officeDocument/2006/relationships/slide" Target="slides/slide130.xml"/><Relationship Id="rId167" Type="http://schemas.openxmlformats.org/officeDocument/2006/relationships/slide" Target="slides/slide166.xml"/><Relationship Id="rId15" Type="http://schemas.openxmlformats.org/officeDocument/2006/relationships/slide" Target="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B3A92-6FF1-A548-9291-491E4F4130FE}" type="doc">
      <dgm:prSet loTypeId="urn:microsoft.com/office/officeart/2005/8/layout/hProcess9" loCatId="" qsTypeId="urn:microsoft.com/office/officeart/2005/8/quickstyle/3D3" qsCatId="3D" csTypeId="urn:microsoft.com/office/officeart/2005/8/colors/accent0_1" csCatId="mainScheme" phldr="1"/>
      <dgm:spPr/>
    </dgm:pt>
    <dgm:pt modelId="{2E09FDEA-DBF8-9442-A572-DB53F0C55C44}">
      <dgm:prSet phldrT="[Text]"/>
      <dgm:spPr/>
      <dgm:t>
        <a:bodyPr/>
        <a:lstStyle/>
        <a:p>
          <a:r>
            <a:rPr lang="en-GB" dirty="0" smtClean="0"/>
            <a:t>Heat the hydrocarbons to vaporise</a:t>
          </a:r>
          <a:endParaRPr lang="en-US" dirty="0"/>
        </a:p>
      </dgm:t>
    </dgm:pt>
    <dgm:pt modelId="{8C0A1FD2-6BE9-E142-9132-0D518502CA34}" type="parTrans" cxnId="{3913CD7D-0427-7440-92BA-8B14260C6E48}">
      <dgm:prSet/>
      <dgm:spPr/>
      <dgm:t>
        <a:bodyPr/>
        <a:lstStyle/>
        <a:p>
          <a:endParaRPr lang="en-US"/>
        </a:p>
      </dgm:t>
    </dgm:pt>
    <dgm:pt modelId="{7D48E4AE-64C9-0C40-BED2-31B2A218BBC4}" type="sibTrans" cxnId="{3913CD7D-0427-7440-92BA-8B14260C6E48}">
      <dgm:prSet/>
      <dgm:spPr/>
      <dgm:t>
        <a:bodyPr/>
        <a:lstStyle/>
        <a:p>
          <a:endParaRPr lang="en-US"/>
        </a:p>
      </dgm:t>
    </dgm:pt>
    <dgm:pt modelId="{B068433A-CF0A-8D40-AEAB-912AB03434D8}">
      <dgm:prSet/>
      <dgm:spPr/>
      <dgm:t>
        <a:bodyPr/>
        <a:lstStyle/>
        <a:p>
          <a:r>
            <a:rPr lang="en-GB" dirty="0" smtClean="0"/>
            <a:t>Pass over a hot zeolite catalyst OR</a:t>
          </a:r>
        </a:p>
      </dgm:t>
    </dgm:pt>
    <dgm:pt modelId="{8D3EC761-9655-BC48-B7AA-8A43604AEF95}" type="parTrans" cxnId="{65290663-4DFB-D74E-B1C0-9A88A101ECB3}">
      <dgm:prSet/>
      <dgm:spPr/>
      <dgm:t>
        <a:bodyPr/>
        <a:lstStyle/>
        <a:p>
          <a:endParaRPr lang="en-US"/>
        </a:p>
      </dgm:t>
    </dgm:pt>
    <dgm:pt modelId="{5AEBBA3C-F134-A549-B5EB-8DA5300B39FC}" type="sibTrans" cxnId="{65290663-4DFB-D74E-B1C0-9A88A101ECB3}">
      <dgm:prSet/>
      <dgm:spPr/>
      <dgm:t>
        <a:bodyPr/>
        <a:lstStyle/>
        <a:p>
          <a:endParaRPr lang="en-US"/>
        </a:p>
      </dgm:t>
    </dgm:pt>
    <dgm:pt modelId="{60B1769A-460B-2A45-81EB-CD70CDFC68FE}">
      <dgm:prSet/>
      <dgm:spPr/>
      <dgm:t>
        <a:bodyPr/>
        <a:lstStyle/>
        <a:p>
          <a:r>
            <a:rPr lang="en-GB" dirty="0" smtClean="0"/>
            <a:t>Heat to high temperature and pressure</a:t>
          </a:r>
        </a:p>
      </dgm:t>
    </dgm:pt>
    <dgm:pt modelId="{3444735F-9934-D948-9C07-8BC15D66849C}" type="parTrans" cxnId="{BDA441DC-3547-E342-B5B4-4E724B3ED770}">
      <dgm:prSet/>
      <dgm:spPr/>
      <dgm:t>
        <a:bodyPr/>
        <a:lstStyle/>
        <a:p>
          <a:endParaRPr lang="en-US"/>
        </a:p>
      </dgm:t>
    </dgm:pt>
    <dgm:pt modelId="{B3E4EDAD-2811-9941-B556-09F38A8E9BAD}" type="sibTrans" cxnId="{BDA441DC-3547-E342-B5B4-4E724B3ED770}">
      <dgm:prSet/>
      <dgm:spPr/>
      <dgm:t>
        <a:bodyPr/>
        <a:lstStyle/>
        <a:p>
          <a:endParaRPr lang="en-US"/>
        </a:p>
      </dgm:t>
    </dgm:pt>
    <dgm:pt modelId="{BD35F541-7C39-BD45-A21B-6A3930EC8AAA}">
      <dgm:prSet/>
      <dgm:spPr/>
      <dgm:t>
        <a:bodyPr/>
        <a:lstStyle/>
        <a:p>
          <a:r>
            <a:rPr lang="en-GB" dirty="0" smtClean="0"/>
            <a:t>Decomposition then occurs</a:t>
          </a:r>
        </a:p>
      </dgm:t>
    </dgm:pt>
    <dgm:pt modelId="{44E421E6-0D36-0A42-8CDE-C1ED0D331C56}" type="parTrans" cxnId="{3A9B4ACC-17C8-6A47-9903-E447E72C2863}">
      <dgm:prSet/>
      <dgm:spPr/>
      <dgm:t>
        <a:bodyPr/>
        <a:lstStyle/>
        <a:p>
          <a:endParaRPr lang="en-US"/>
        </a:p>
      </dgm:t>
    </dgm:pt>
    <dgm:pt modelId="{D98949E1-A8B3-4B47-87C4-94986DCFA79B}" type="sibTrans" cxnId="{3A9B4ACC-17C8-6A47-9903-E447E72C2863}">
      <dgm:prSet/>
      <dgm:spPr/>
      <dgm:t>
        <a:bodyPr/>
        <a:lstStyle/>
        <a:p>
          <a:endParaRPr lang="en-US"/>
        </a:p>
      </dgm:t>
    </dgm:pt>
    <dgm:pt modelId="{FEDF59AE-87F9-CF4F-8514-D726BA41ED24}">
      <dgm:prSet/>
      <dgm:spPr/>
      <dgm:t>
        <a:bodyPr/>
        <a:lstStyle/>
        <a:p>
          <a:r>
            <a:rPr lang="en-GB" dirty="0" smtClean="0"/>
            <a:t>Shorter alkenes and branched / cyclic alkanes formed</a:t>
          </a:r>
          <a:endParaRPr lang="en-GB" dirty="0"/>
        </a:p>
      </dgm:t>
    </dgm:pt>
    <dgm:pt modelId="{6AE6FD1F-9882-584B-8BFA-6BC961973AA4}" type="parTrans" cxnId="{5295F900-AC13-CE41-B559-3A76A1621AA6}">
      <dgm:prSet/>
      <dgm:spPr/>
      <dgm:t>
        <a:bodyPr/>
        <a:lstStyle/>
        <a:p>
          <a:endParaRPr lang="en-US"/>
        </a:p>
      </dgm:t>
    </dgm:pt>
    <dgm:pt modelId="{F1901AAD-B355-A74A-B68C-AF124B1CFC2C}" type="sibTrans" cxnId="{5295F900-AC13-CE41-B559-3A76A1621AA6}">
      <dgm:prSet/>
      <dgm:spPr/>
      <dgm:t>
        <a:bodyPr/>
        <a:lstStyle/>
        <a:p>
          <a:endParaRPr lang="en-US"/>
        </a:p>
      </dgm:t>
    </dgm:pt>
    <dgm:pt modelId="{30B074B0-2613-9B44-81F8-314C3549DA33}" type="pres">
      <dgm:prSet presAssocID="{C84B3A92-6FF1-A548-9291-491E4F4130FE}" presName="CompostProcess" presStyleCnt="0">
        <dgm:presLayoutVars>
          <dgm:dir/>
          <dgm:resizeHandles val="exact"/>
        </dgm:presLayoutVars>
      </dgm:prSet>
      <dgm:spPr/>
    </dgm:pt>
    <dgm:pt modelId="{DFA95F63-5932-6145-8D13-1E0422822A7F}" type="pres">
      <dgm:prSet presAssocID="{C84B3A92-6FF1-A548-9291-491E4F4130FE}" presName="arrow" presStyleLbl="bgShp" presStyleIdx="0" presStyleCnt="1"/>
      <dgm:spPr/>
    </dgm:pt>
    <dgm:pt modelId="{B3CFAC30-9CEC-4843-BD6A-E45C591AF68E}" type="pres">
      <dgm:prSet presAssocID="{C84B3A92-6FF1-A548-9291-491E4F4130FE}" presName="linearProcess" presStyleCnt="0"/>
      <dgm:spPr/>
    </dgm:pt>
    <dgm:pt modelId="{148EB8BA-7F8C-DD4F-9377-A881513B718E}" type="pres">
      <dgm:prSet presAssocID="{2E09FDEA-DBF8-9442-A572-DB53F0C55C44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C642A-0FF9-4144-A537-70605C11D920}" type="pres">
      <dgm:prSet presAssocID="{7D48E4AE-64C9-0C40-BED2-31B2A218BBC4}" presName="sibTrans" presStyleCnt="0"/>
      <dgm:spPr/>
    </dgm:pt>
    <dgm:pt modelId="{34AD00E1-2F81-A14F-94D3-86A019BC0E65}" type="pres">
      <dgm:prSet presAssocID="{B068433A-CF0A-8D40-AEAB-912AB03434D8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4858D0-7FFD-E143-9A02-641B8A7937D1}" type="pres">
      <dgm:prSet presAssocID="{5AEBBA3C-F134-A549-B5EB-8DA5300B39FC}" presName="sibTrans" presStyleCnt="0"/>
      <dgm:spPr/>
    </dgm:pt>
    <dgm:pt modelId="{4A5A30AC-41D2-894B-8D7E-4CB539832E2F}" type="pres">
      <dgm:prSet presAssocID="{60B1769A-460B-2A45-81EB-CD70CDFC68F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DF218A-B337-3346-9AF8-857019FD96C9}" type="pres">
      <dgm:prSet presAssocID="{B3E4EDAD-2811-9941-B556-09F38A8E9BAD}" presName="sibTrans" presStyleCnt="0"/>
      <dgm:spPr/>
    </dgm:pt>
    <dgm:pt modelId="{4BB95341-D5C9-5841-B62C-51206AC08B45}" type="pres">
      <dgm:prSet presAssocID="{BD35F541-7C39-BD45-A21B-6A3930EC8AA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C8AE83-B4F8-A145-8B93-E2E4AD63C42E}" type="pres">
      <dgm:prSet presAssocID="{D98949E1-A8B3-4B47-87C4-94986DCFA79B}" presName="sibTrans" presStyleCnt="0"/>
      <dgm:spPr/>
    </dgm:pt>
    <dgm:pt modelId="{FAA20FAA-17FB-0748-A350-4EE734841516}" type="pres">
      <dgm:prSet presAssocID="{FEDF59AE-87F9-CF4F-8514-D726BA41ED24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8C890E-945A-4E8C-8664-685EE05438B5}" type="presOf" srcId="{B068433A-CF0A-8D40-AEAB-912AB03434D8}" destId="{34AD00E1-2F81-A14F-94D3-86A019BC0E65}" srcOrd="0" destOrd="0" presId="urn:microsoft.com/office/officeart/2005/8/layout/hProcess9"/>
    <dgm:cxn modelId="{5295F900-AC13-CE41-B559-3A76A1621AA6}" srcId="{C84B3A92-6FF1-A548-9291-491E4F4130FE}" destId="{FEDF59AE-87F9-CF4F-8514-D726BA41ED24}" srcOrd="4" destOrd="0" parTransId="{6AE6FD1F-9882-584B-8BFA-6BC961973AA4}" sibTransId="{F1901AAD-B355-A74A-B68C-AF124B1CFC2C}"/>
    <dgm:cxn modelId="{76A7DDF4-F413-481F-A748-8397B2244C80}" type="presOf" srcId="{BD35F541-7C39-BD45-A21B-6A3930EC8AAA}" destId="{4BB95341-D5C9-5841-B62C-51206AC08B45}" srcOrd="0" destOrd="0" presId="urn:microsoft.com/office/officeart/2005/8/layout/hProcess9"/>
    <dgm:cxn modelId="{65290663-4DFB-D74E-B1C0-9A88A101ECB3}" srcId="{C84B3A92-6FF1-A548-9291-491E4F4130FE}" destId="{B068433A-CF0A-8D40-AEAB-912AB03434D8}" srcOrd="1" destOrd="0" parTransId="{8D3EC761-9655-BC48-B7AA-8A43604AEF95}" sibTransId="{5AEBBA3C-F134-A549-B5EB-8DA5300B39FC}"/>
    <dgm:cxn modelId="{E7A36248-584E-43C1-AA40-EC9666608048}" type="presOf" srcId="{FEDF59AE-87F9-CF4F-8514-D726BA41ED24}" destId="{FAA20FAA-17FB-0748-A350-4EE734841516}" srcOrd="0" destOrd="0" presId="urn:microsoft.com/office/officeart/2005/8/layout/hProcess9"/>
    <dgm:cxn modelId="{5024BA01-CC56-4571-AC63-284026657549}" type="presOf" srcId="{C84B3A92-6FF1-A548-9291-491E4F4130FE}" destId="{30B074B0-2613-9B44-81F8-314C3549DA33}" srcOrd="0" destOrd="0" presId="urn:microsoft.com/office/officeart/2005/8/layout/hProcess9"/>
    <dgm:cxn modelId="{3913CD7D-0427-7440-92BA-8B14260C6E48}" srcId="{C84B3A92-6FF1-A548-9291-491E4F4130FE}" destId="{2E09FDEA-DBF8-9442-A572-DB53F0C55C44}" srcOrd="0" destOrd="0" parTransId="{8C0A1FD2-6BE9-E142-9132-0D518502CA34}" sibTransId="{7D48E4AE-64C9-0C40-BED2-31B2A218BBC4}"/>
    <dgm:cxn modelId="{3A9B4ACC-17C8-6A47-9903-E447E72C2863}" srcId="{C84B3A92-6FF1-A548-9291-491E4F4130FE}" destId="{BD35F541-7C39-BD45-A21B-6A3930EC8AAA}" srcOrd="3" destOrd="0" parTransId="{44E421E6-0D36-0A42-8CDE-C1ED0D331C56}" sibTransId="{D98949E1-A8B3-4B47-87C4-94986DCFA79B}"/>
    <dgm:cxn modelId="{C9A0DD58-FE43-4D9F-A1B0-B78DB3FBA6FC}" type="presOf" srcId="{60B1769A-460B-2A45-81EB-CD70CDFC68FE}" destId="{4A5A30AC-41D2-894B-8D7E-4CB539832E2F}" srcOrd="0" destOrd="0" presId="urn:microsoft.com/office/officeart/2005/8/layout/hProcess9"/>
    <dgm:cxn modelId="{7177661B-506A-43D4-B72D-93D28CC73146}" type="presOf" srcId="{2E09FDEA-DBF8-9442-A572-DB53F0C55C44}" destId="{148EB8BA-7F8C-DD4F-9377-A881513B718E}" srcOrd="0" destOrd="0" presId="urn:microsoft.com/office/officeart/2005/8/layout/hProcess9"/>
    <dgm:cxn modelId="{BDA441DC-3547-E342-B5B4-4E724B3ED770}" srcId="{C84B3A92-6FF1-A548-9291-491E4F4130FE}" destId="{60B1769A-460B-2A45-81EB-CD70CDFC68FE}" srcOrd="2" destOrd="0" parTransId="{3444735F-9934-D948-9C07-8BC15D66849C}" sibTransId="{B3E4EDAD-2811-9941-B556-09F38A8E9BAD}"/>
    <dgm:cxn modelId="{8BB66B9B-95C3-4F7E-AE63-ACDF15A6EAE7}" type="presParOf" srcId="{30B074B0-2613-9B44-81F8-314C3549DA33}" destId="{DFA95F63-5932-6145-8D13-1E0422822A7F}" srcOrd="0" destOrd="0" presId="urn:microsoft.com/office/officeart/2005/8/layout/hProcess9"/>
    <dgm:cxn modelId="{3E20D552-FE9B-44C7-8598-1AB32A8C71F8}" type="presParOf" srcId="{30B074B0-2613-9B44-81F8-314C3549DA33}" destId="{B3CFAC30-9CEC-4843-BD6A-E45C591AF68E}" srcOrd="1" destOrd="0" presId="urn:microsoft.com/office/officeart/2005/8/layout/hProcess9"/>
    <dgm:cxn modelId="{EBD39DCE-1DF8-455C-BCF1-D02813BCCD9B}" type="presParOf" srcId="{B3CFAC30-9CEC-4843-BD6A-E45C591AF68E}" destId="{148EB8BA-7F8C-DD4F-9377-A881513B718E}" srcOrd="0" destOrd="0" presId="urn:microsoft.com/office/officeart/2005/8/layout/hProcess9"/>
    <dgm:cxn modelId="{C65C78D3-B37E-4F2B-865E-AA88AD7A6941}" type="presParOf" srcId="{B3CFAC30-9CEC-4843-BD6A-E45C591AF68E}" destId="{D77C642A-0FF9-4144-A537-70605C11D920}" srcOrd="1" destOrd="0" presId="urn:microsoft.com/office/officeart/2005/8/layout/hProcess9"/>
    <dgm:cxn modelId="{BD45BB20-0D7A-49F1-BB96-6A40AF9BDDAF}" type="presParOf" srcId="{B3CFAC30-9CEC-4843-BD6A-E45C591AF68E}" destId="{34AD00E1-2F81-A14F-94D3-86A019BC0E65}" srcOrd="2" destOrd="0" presId="urn:microsoft.com/office/officeart/2005/8/layout/hProcess9"/>
    <dgm:cxn modelId="{44297AC2-25FA-421B-898C-10CD62C258F4}" type="presParOf" srcId="{B3CFAC30-9CEC-4843-BD6A-E45C591AF68E}" destId="{9E4858D0-7FFD-E143-9A02-641B8A7937D1}" srcOrd="3" destOrd="0" presId="urn:microsoft.com/office/officeart/2005/8/layout/hProcess9"/>
    <dgm:cxn modelId="{D1476090-14AC-4CDB-B558-29E9005AC7D2}" type="presParOf" srcId="{B3CFAC30-9CEC-4843-BD6A-E45C591AF68E}" destId="{4A5A30AC-41D2-894B-8D7E-4CB539832E2F}" srcOrd="4" destOrd="0" presId="urn:microsoft.com/office/officeart/2005/8/layout/hProcess9"/>
    <dgm:cxn modelId="{5FA088E7-BACC-45CA-88A1-DF97550044E9}" type="presParOf" srcId="{B3CFAC30-9CEC-4843-BD6A-E45C591AF68E}" destId="{29DF218A-B337-3346-9AF8-857019FD96C9}" srcOrd="5" destOrd="0" presId="urn:microsoft.com/office/officeart/2005/8/layout/hProcess9"/>
    <dgm:cxn modelId="{4C9CCA98-0ED0-4DDB-BEB6-3EB2CDDE5729}" type="presParOf" srcId="{B3CFAC30-9CEC-4843-BD6A-E45C591AF68E}" destId="{4BB95341-D5C9-5841-B62C-51206AC08B45}" srcOrd="6" destOrd="0" presId="urn:microsoft.com/office/officeart/2005/8/layout/hProcess9"/>
    <dgm:cxn modelId="{684B971A-DF26-4A11-AF78-6B9852417C47}" type="presParOf" srcId="{B3CFAC30-9CEC-4843-BD6A-E45C591AF68E}" destId="{3FC8AE83-B4F8-A145-8B93-E2E4AD63C42E}" srcOrd="7" destOrd="0" presId="urn:microsoft.com/office/officeart/2005/8/layout/hProcess9"/>
    <dgm:cxn modelId="{919575F1-7A18-4411-B4C2-0AA9C3D7B652}" type="presParOf" srcId="{B3CFAC30-9CEC-4843-BD6A-E45C591AF68E}" destId="{FAA20FAA-17FB-0748-A350-4EE73484151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65AC4-AD49-CA45-9F92-FC09872CF971}" type="datetimeFigureOut">
              <a:rPr lang="en-US" altLang="ja-JP" smtClean="0"/>
              <a:pPr/>
              <a:t>14.1.22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E984D-F884-8047-8358-C19E6703EE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6572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77A2C-E9B6-408F-8EA5-DF8D7BB5A286}" type="datetimeFigureOut">
              <a:rPr lang="en-GB" altLang="ja-JP" smtClean="0"/>
              <a:pPr/>
              <a:t>14.1.22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9915F-3384-4683-804A-235E4422FB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430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BDB8A9-F2EC-4F60-87EE-020E8A18D435}" type="slidenum">
              <a:rPr lang="en-GB" smtClean="0">
                <a:latin typeface="Arial" pitchFamily="34" charset="0"/>
              </a:rPr>
              <a:pPr/>
              <a:t>5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26627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1574800" y="88900"/>
            <a:ext cx="383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Boardworks AS Chemistry </a:t>
            </a:r>
          </a:p>
          <a:p>
            <a:r>
              <a:rPr lang="en-GB"/>
              <a:t>Introducing Organic Chemistry</a:t>
            </a: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1A1DE-4311-4614-A597-A40E03A611A9}" type="slidenum">
              <a:rPr lang="en-US" smtClean="0"/>
              <a:pPr/>
              <a:t>144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EE3EB6-A3A7-40B2-BEBF-E81417F50055}" type="slidenum">
              <a:rPr lang="en-GB" smtClean="0"/>
              <a:pPr/>
              <a:t>145</a:t>
            </a:fld>
            <a:endParaRPr lang="en-GB" smtClean="0"/>
          </a:p>
        </p:txBody>
      </p:sp>
      <p:sp>
        <p:nvSpPr>
          <p:cNvPr id="26627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1574800" y="88900"/>
            <a:ext cx="383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Boardworks AS Chemistry </a:t>
            </a:r>
          </a:p>
          <a:p>
            <a:r>
              <a:rPr lang="en-GB"/>
              <a:t>Alkanes</a:t>
            </a: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4B5FFD-A153-4894-B11F-A84A2B64B5C8}" type="slidenum">
              <a:rPr lang="en-GB" smtClean="0"/>
              <a:pPr/>
              <a:t>151</a:t>
            </a:fld>
            <a:endParaRPr lang="en-GB" smtClean="0"/>
          </a:p>
        </p:txBody>
      </p:sp>
      <p:sp>
        <p:nvSpPr>
          <p:cNvPr id="39939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1574800" y="88900"/>
            <a:ext cx="383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Boardworks AS Chemistry </a:t>
            </a:r>
          </a:p>
          <a:p>
            <a:r>
              <a:rPr lang="en-GB"/>
              <a:t>Halogenoalkanes</a:t>
            </a: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553CE-FD77-4E31-A384-57DA59003641}" type="slidenum">
              <a:rPr lang="en-GB" smtClean="0"/>
              <a:pPr/>
              <a:t>152</a:t>
            </a:fld>
            <a:endParaRPr lang="en-GB" smtClean="0"/>
          </a:p>
        </p:txBody>
      </p:sp>
      <p:sp>
        <p:nvSpPr>
          <p:cNvPr id="40963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1574800" y="88900"/>
            <a:ext cx="383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Boardworks AS Chemistry </a:t>
            </a:r>
          </a:p>
          <a:p>
            <a:r>
              <a:rPr lang="en-GB"/>
              <a:t>Halogenoalkanes</a:t>
            </a: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D1BA50-F36A-445E-9569-6424903B756F}" type="slidenum">
              <a:rPr lang="en-GB" smtClean="0"/>
              <a:pPr/>
              <a:t>165</a:t>
            </a:fld>
            <a:endParaRPr lang="en-GB" smtClean="0"/>
          </a:p>
        </p:txBody>
      </p:sp>
      <p:sp>
        <p:nvSpPr>
          <p:cNvPr id="44035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1574800" y="88900"/>
            <a:ext cx="383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Boardworks AS Chemistry </a:t>
            </a:r>
          </a:p>
          <a:p>
            <a:r>
              <a:rPr lang="en-GB"/>
              <a:t>Alkenes</a:t>
            </a: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A6EBF-A05A-403C-BF8F-C11BFEACEAD8}" type="slidenum">
              <a:rPr lang="en-GB" smtClean="0"/>
              <a:pPr/>
              <a:t>168</a:t>
            </a:fld>
            <a:endParaRPr lang="en-GB" smtClean="0"/>
          </a:p>
        </p:txBody>
      </p:sp>
      <p:sp>
        <p:nvSpPr>
          <p:cNvPr id="39939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1574800" y="88900"/>
            <a:ext cx="383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Boardworks AS Chemistry </a:t>
            </a:r>
          </a:p>
          <a:p>
            <a:r>
              <a:rPr lang="en-GB"/>
              <a:t>Alkenes</a:t>
            </a: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43085A-00EE-454D-81C3-08457E6394B7}" type="slidenum">
              <a:rPr lang="en-GB" smtClean="0"/>
              <a:pPr/>
              <a:t>169</a:t>
            </a:fld>
            <a:endParaRPr lang="en-GB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BC522-FB95-4C3C-8EC9-34A1B979B4AC}" type="slidenum">
              <a:rPr lang="en-GB" smtClean="0"/>
              <a:pPr/>
              <a:t>170</a:t>
            </a:fld>
            <a:endParaRPr lang="en-GB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8CE044-6182-4F24-8B63-3E84FFF581FA}" type="slidenum">
              <a:rPr lang="en-GB" smtClean="0"/>
              <a:pPr/>
              <a:t>175</a:t>
            </a:fld>
            <a:endParaRPr lang="en-GB" smtClean="0"/>
          </a:p>
        </p:txBody>
      </p:sp>
      <p:sp>
        <p:nvSpPr>
          <p:cNvPr id="49155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1574800" y="88900"/>
            <a:ext cx="383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Boardworks AS Chemistry </a:t>
            </a:r>
          </a:p>
          <a:p>
            <a:r>
              <a:rPr lang="en-GB"/>
              <a:t>Alkenes</a:t>
            </a: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6F2C5B-B457-41ED-BAD9-098293276C94}" type="slidenum">
              <a:rPr lang="en-GB" smtClean="0"/>
              <a:pPr/>
              <a:t>178</a:t>
            </a:fld>
            <a:endParaRPr lang="en-GB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DADE29-C403-469D-A3FA-3480DE577F1C}" type="slidenum">
              <a:rPr lang="en-GB" smtClean="0">
                <a:latin typeface="Arial" pitchFamily="34" charset="0"/>
              </a:rPr>
              <a:pPr/>
              <a:t>8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27651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1574800" y="88900"/>
            <a:ext cx="383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Boardworks AS Chemistry </a:t>
            </a:r>
          </a:p>
          <a:p>
            <a:r>
              <a:rPr lang="en-GB"/>
              <a:t>Introducing Organic Chemistry</a:t>
            </a: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FE139-1A92-4558-B1D7-43D2D273AB83}" type="slidenum">
              <a:rPr lang="en-GB" smtClean="0"/>
              <a:pPr/>
              <a:t>179</a:t>
            </a:fld>
            <a:endParaRPr lang="en-GB" smtClean="0"/>
          </a:p>
        </p:txBody>
      </p:sp>
      <p:sp>
        <p:nvSpPr>
          <p:cNvPr id="51203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1574800" y="88900"/>
            <a:ext cx="383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Boardworks AS Chemistry </a:t>
            </a:r>
          </a:p>
          <a:p>
            <a:r>
              <a:rPr lang="en-GB"/>
              <a:t>Alkenes</a:t>
            </a: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FBBE98-270E-4EAC-A189-D64C947976BA}" type="slidenum">
              <a:rPr lang="en-GB" smtClean="0"/>
              <a:pPr/>
              <a:t>180</a:t>
            </a:fld>
            <a:endParaRPr lang="en-GB" smtClean="0"/>
          </a:p>
        </p:txBody>
      </p:sp>
      <p:sp>
        <p:nvSpPr>
          <p:cNvPr id="52227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1574800" y="88900"/>
            <a:ext cx="383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Boardworks AS Chemistry </a:t>
            </a:r>
          </a:p>
          <a:p>
            <a:r>
              <a:rPr lang="en-GB"/>
              <a:t>Alkenes</a:t>
            </a: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23BBC7-87F6-446F-8468-6038AD9351A0}" type="slidenum">
              <a:rPr lang="en-GB" smtClean="0"/>
              <a:pPr/>
              <a:t>183</a:t>
            </a:fld>
            <a:endParaRPr lang="en-GB" smtClean="0"/>
          </a:p>
        </p:txBody>
      </p:sp>
      <p:sp>
        <p:nvSpPr>
          <p:cNvPr id="40963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Boardworks A2 Chemistry </a:t>
            </a:r>
          </a:p>
          <a:p>
            <a:r>
              <a:rPr lang="en-GB"/>
              <a:t>Polymers and Amino Acids</a:t>
            </a: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457A3B-AE0B-4F9D-BFF6-FAF501AAA7DA}" type="slidenum">
              <a:rPr lang="en-GB" smtClean="0">
                <a:latin typeface="Arial" pitchFamily="34" charset="0"/>
              </a:rPr>
              <a:pPr/>
              <a:t>9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28675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1574800" y="88900"/>
            <a:ext cx="383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Boardworks AS Chemistry </a:t>
            </a:r>
          </a:p>
          <a:p>
            <a:r>
              <a:rPr lang="en-GB"/>
              <a:t>Introducing Organic Chemistry</a:t>
            </a: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1597B-BB01-46C5-A5DB-09A964869FBD}" type="slidenum">
              <a:rPr lang="en-GB" smtClean="0">
                <a:latin typeface="Arial" pitchFamily="34" charset="0"/>
              </a:rPr>
              <a:pPr/>
              <a:t>10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1574800" y="88900"/>
            <a:ext cx="383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Boardworks AS Chemistry </a:t>
            </a:r>
          </a:p>
          <a:p>
            <a:r>
              <a:rPr lang="en-GB"/>
              <a:t>Introducing Organic Chemistry</a:t>
            </a: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62F0F-525C-4FB1-B31D-D0AE8557B2BE}" type="slidenum">
              <a:rPr lang="en-GB" smtClean="0">
                <a:latin typeface="Arial" pitchFamily="34" charset="0"/>
              </a:rPr>
              <a:pPr/>
              <a:t>23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31747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1574800" y="88900"/>
            <a:ext cx="383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Boardworks AS Chemistry </a:t>
            </a:r>
          </a:p>
          <a:p>
            <a:r>
              <a:rPr lang="en-GB"/>
              <a:t>Introducing Organic Chemistry</a:t>
            </a: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5EB95-2936-400B-97B4-ECF437194897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9364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A68DF-BA44-411E-9F82-EB88AF181B1A}" type="slidenum">
              <a:rPr lang="en-GB" smtClean="0"/>
              <a:pPr/>
              <a:t>91</a:t>
            </a:fld>
            <a:endParaRPr lang="en-GB" smtClean="0"/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1574800" y="88900"/>
            <a:ext cx="383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Boardworks AS Chemistry </a:t>
            </a:r>
          </a:p>
          <a:p>
            <a:r>
              <a:rPr lang="en-GB"/>
              <a:t>Alkanes</a:t>
            </a: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273B4-693B-4B78-81C3-FD1F0A50B036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1B0AB-D4BD-4C42-930E-E372E4039BAC}" type="slidenum">
              <a:rPr lang="en-GB" smtClean="0"/>
              <a:pPr/>
              <a:t>142</a:t>
            </a:fld>
            <a:endParaRPr lang="en-GB" smtClean="0"/>
          </a:p>
        </p:txBody>
      </p:sp>
      <p:sp>
        <p:nvSpPr>
          <p:cNvPr id="21507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1574800" y="88900"/>
            <a:ext cx="383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Boardworks AS Chemistry </a:t>
            </a:r>
          </a:p>
          <a:p>
            <a:r>
              <a:rPr lang="en-GB"/>
              <a:t>Alkanes</a:t>
            </a: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baseline="-25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D54310-5330-4E82-A550-950B843F14DE}" type="datetimeFigureOut">
              <a:rPr lang="en-GB" altLang="ja-JP" smtClean="0"/>
              <a:pPr/>
              <a:t>14.1.22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986FE3-5AEA-4589-9AF0-260CB86F02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0517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2250" y="53975"/>
            <a:ext cx="846455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58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53975"/>
            <a:ext cx="7240588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822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511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453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D54310-5330-4E82-A550-950B843F14DE}" type="datetimeFigureOut">
              <a:rPr lang="en-GB" altLang="ja-JP" smtClean="0"/>
              <a:pPr/>
              <a:t>14.1.22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986FE3-5AEA-4589-9AF0-260CB86F02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057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224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859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442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15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000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 descr="consortium1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797547" y="5574226"/>
            <a:ext cx="1345180" cy="12837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ln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3.xml.rels><?xml version="1.0" encoding="UTF-8" standalone="yes"?>
<Relationships xmlns="http://schemas.openxmlformats.org/package/2006/relationships"><Relationship Id="rId6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4.png"/></Relationships>
</file>

<file path=ppt/slides/_rels/slide15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9.png"/><Relationship Id="rId4" Type="http://schemas.openxmlformats.org/officeDocument/2006/relationships/image" Target="../media/image10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6.png"/><Relationship Id="rId5" Type="http://schemas.openxmlformats.org/officeDocument/2006/relationships/image" Target="../media/image108.png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3" Type="http://schemas.openxmlformats.org/officeDocument/2006/relationships/image" Target="../media/image113.jpeg"/><Relationship Id="rId1" Type="http://schemas.openxmlformats.org/officeDocument/2006/relationships/slideLayout" Target="../slideLayouts/slideLayout10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9.png"/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1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0.png"/><Relationship Id="rId5" Type="http://schemas.openxmlformats.org/officeDocument/2006/relationships/image" Target="../media/image1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3.png"/><Relationship Id="rId5" Type="http://schemas.openxmlformats.org/officeDocument/2006/relationships/image" Target="../media/image135.png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39.png"/><Relationship Id="rId4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6.png"/><Relationship Id="rId5" Type="http://schemas.openxmlformats.org/officeDocument/2006/relationships/image" Target="../media/image138.png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4" Type="http://schemas.openxmlformats.org/officeDocument/2006/relationships/image" Target="../media/image142.png"/><Relationship Id="rId5" Type="http://schemas.openxmlformats.org/officeDocument/2006/relationships/image" Target="../media/image143.png"/><Relationship Id="rId7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0.png"/><Relationship Id="rId3" Type="http://schemas.openxmlformats.org/officeDocument/2006/relationships/image" Target="../media/image141.png"/><Relationship Id="rId6" Type="http://schemas.openxmlformats.org/officeDocument/2006/relationships/image" Target="../media/image144.png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6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6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3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1.png"/><Relationship Id="rId3" Type="http://schemas.openxmlformats.org/officeDocument/2006/relationships/image" Target="../media/image152.png"/><Relationship Id="rId5" Type="http://schemas.openxmlformats.org/officeDocument/2006/relationships/image" Target="../media/image154.png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7.png"/><Relationship Id="rId5" Type="http://schemas.openxmlformats.org/officeDocument/2006/relationships/image" Target="../media/image158.png"/><Relationship Id="rId7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5.png"/><Relationship Id="rId3" Type="http://schemas.openxmlformats.org/officeDocument/2006/relationships/image" Target="../media/image156.png"/><Relationship Id="rId6" Type="http://schemas.openxmlformats.org/officeDocument/2006/relationships/image" Target="../media/image159.png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wmf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4" Type="http://schemas.openxmlformats.org/officeDocument/2006/relationships/slide" Target="slide25.xml"/><Relationship Id="rId4" Type="http://schemas.openxmlformats.org/officeDocument/2006/relationships/image" Target="../media/image32.png"/><Relationship Id="rId7" Type="http://schemas.openxmlformats.org/officeDocument/2006/relationships/image" Target="../media/image35.png"/><Relationship Id="rId1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8" Type="http://schemas.openxmlformats.org/officeDocument/2006/relationships/image" Target="../media/image36.png"/><Relationship Id="rId13" Type="http://schemas.openxmlformats.org/officeDocument/2006/relationships/slide" Target="slide18.xml"/><Relationship Id="rId10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slide" Target="slide31.xml"/><Relationship Id="rId12" Type="http://schemas.openxmlformats.org/officeDocument/2006/relationships/slide" Target="slide11.xml"/><Relationship Id="rId2" Type="http://schemas.openxmlformats.org/officeDocument/2006/relationships/image" Target="../media/image30.png"/><Relationship Id="rId9" Type="http://schemas.openxmlformats.org/officeDocument/2006/relationships/image" Target="../media/image37.png"/><Relationship Id="rId3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4" Type="http://schemas.openxmlformats.org/officeDocument/2006/relationships/image" Target="../media/image43.png"/><Relationship Id="rId5" Type="http://schemas.openxmlformats.org/officeDocument/2006/relationships/image" Target="../media/image33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2" Type="http://schemas.openxmlformats.org/officeDocument/2006/relationships/slide" Target="slide10.xml"/><Relationship Id="rId3" Type="http://schemas.openxmlformats.org/officeDocument/2006/relationships/image" Target="../media/image42.png"/><Relationship Id="rId6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2.jpeg"/><Relationship Id="rId1" Type="http://schemas.openxmlformats.org/officeDocument/2006/relationships/slideLayout" Target="../slideLayouts/slideLayout10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Revision Guide </a:t>
            </a:r>
            <a:r>
              <a:rPr lang="en-GB" smtClean="0"/>
              <a:t>– Unit 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Module 1 – Organic Chemistry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98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6909" name="Picture 13" descr="2,4-dimethylpentan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5580112" y="1844811"/>
            <a:ext cx="3140026" cy="324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6906" name="Picture 10" descr="2_chloropropan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88938" y="4664546"/>
            <a:ext cx="2422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6907" name="Picture 11" descr="2-chloropropan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851920" y="4693567"/>
            <a:ext cx="11303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6908" name="Picture 12" descr="2,4-dimethylpentan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084168" y="5151710"/>
            <a:ext cx="172402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5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Skeletal formula of organic compounds</a:t>
            </a:r>
          </a:p>
        </p:txBody>
      </p:sp>
      <p:sp>
        <p:nvSpPr>
          <p:cNvPr id="18439" name="Text Box 3"/>
          <p:cNvSpPr txBox="1">
            <a:spLocks noChangeArrowheads="1"/>
          </p:cNvSpPr>
          <p:nvPr/>
        </p:nvSpPr>
        <p:spPr bwMode="auto">
          <a:xfrm>
            <a:off x="323528" y="1831464"/>
            <a:ext cx="3884612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0" dirty="0"/>
              <a:t>The </a:t>
            </a:r>
            <a:r>
              <a:rPr lang="en-GB" sz="2400" b="1" u="sng" dirty="0"/>
              <a:t>skeletal formula </a:t>
            </a:r>
            <a:r>
              <a:rPr lang="en-GB" sz="2400" b="0" dirty="0"/>
              <a:t>of a compound shows the </a:t>
            </a:r>
            <a:r>
              <a:rPr lang="en-GB" sz="2400" dirty="0"/>
              <a:t>bonds between carbon atoms</a:t>
            </a:r>
            <a:r>
              <a:rPr lang="en-GB" sz="2400" b="0" dirty="0"/>
              <a:t>, but not the atoms themselves. Hydrogen atoms are also omitted, but other atoms are shown.</a:t>
            </a:r>
          </a:p>
        </p:txBody>
      </p:sp>
      <p:sp>
        <p:nvSpPr>
          <p:cNvPr id="976911" name="Line 15"/>
          <p:cNvSpPr>
            <a:spLocks noChangeShapeType="1"/>
          </p:cNvSpPr>
          <p:nvPr/>
        </p:nvSpPr>
        <p:spPr bwMode="auto">
          <a:xfrm rot="8042789" flipV="1">
            <a:off x="6789837" y="4854171"/>
            <a:ext cx="612775" cy="598488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76913" name="Line 17"/>
          <p:cNvSpPr>
            <a:spLocks noChangeShapeType="1"/>
          </p:cNvSpPr>
          <p:nvPr/>
        </p:nvSpPr>
        <p:spPr bwMode="auto">
          <a:xfrm rot="2642789" flipV="1">
            <a:off x="3189269" y="5005909"/>
            <a:ext cx="612775" cy="598488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297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7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7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7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7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7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911" grpId="0" animBg="1"/>
      <p:bldP spid="97691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99381"/>
            <a:ext cx="543124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Complete combustion occurs when there is enough oxygen – for example when the hole is open on a </a:t>
            </a:r>
            <a:r>
              <a:rPr lang="en-US" dirty="0"/>
              <a:t>B</a:t>
            </a:r>
            <a:r>
              <a:rPr lang="en-US" dirty="0" smtClean="0"/>
              <a:t>unsen burner.</a:t>
            </a:r>
          </a:p>
          <a:p>
            <a:endParaRPr lang="en-US" dirty="0"/>
          </a:p>
          <a:p>
            <a:r>
              <a:rPr lang="en-US" dirty="0" smtClean="0"/>
              <a:t>The products of complete combustion are carbon dioxide and water.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r>
              <a:rPr lang="en-US" dirty="0" smtClean="0"/>
              <a:t> + 2O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CO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+ 2H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O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308432" y="2204864"/>
            <a:ext cx="2079992" cy="207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695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AfL</a:t>
            </a:r>
            <a:r>
              <a:rPr lang="en-US" dirty="0" smtClean="0"/>
              <a:t> - Complete combustion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-4751" r="-4751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0"/>
            <a:ext cx="7882190" cy="462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836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combustion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373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Incomplete combustion occurs when there is not enough oxygen – for example when the hole is closed on a </a:t>
            </a:r>
            <a:r>
              <a:rPr lang="en-US" dirty="0"/>
              <a:t>B</a:t>
            </a:r>
            <a:r>
              <a:rPr lang="en-US" dirty="0" smtClean="0"/>
              <a:t>unsen burner.</a:t>
            </a:r>
          </a:p>
          <a:p>
            <a:endParaRPr lang="en-US" dirty="0"/>
          </a:p>
          <a:p>
            <a:r>
              <a:rPr lang="en-US" dirty="0" smtClean="0"/>
              <a:t>The products of incomplete combustion include carbon monoxide and carbon (soot). It is often called a sooty flame.</a:t>
            </a:r>
          </a:p>
          <a:p>
            <a:endParaRPr lang="en-US" dirty="0" smtClean="0"/>
          </a:p>
          <a:p>
            <a:r>
              <a:rPr lang="en-US" dirty="0" smtClean="0"/>
              <a:t>This is the equation for the incomplete combustion of propane</a:t>
            </a:r>
          </a:p>
          <a:p>
            <a:endParaRPr lang="en-US" dirty="0"/>
          </a:p>
          <a:p>
            <a:r>
              <a:rPr lang="en-US" dirty="0" smtClean="0"/>
              <a:t>2C</a:t>
            </a:r>
            <a:r>
              <a:rPr lang="en-US" baseline="-25000" dirty="0" smtClean="0"/>
              <a:t>3</a:t>
            </a:r>
            <a:r>
              <a:rPr lang="en-US" dirty="0" smtClean="0"/>
              <a:t>H8 + 7O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2C + 2CO + 2CO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+ 8H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86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AfL</a:t>
            </a:r>
            <a:r>
              <a:rPr lang="en-US" dirty="0" smtClean="0"/>
              <a:t> – incomplete combustion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-2852" b="-28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10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Problems arising from burning fuels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a number of key pollutants arising from burning fossil fuels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66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dioxide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Carbon dioxide</a:t>
            </a:r>
            <a:r>
              <a:rPr lang="en-US" dirty="0" smtClean="0"/>
              <a:t> is a greenhouse gas.</a:t>
            </a:r>
          </a:p>
          <a:p>
            <a:r>
              <a:rPr lang="en-US" dirty="0" smtClean="0"/>
              <a:t>This means it causes </a:t>
            </a:r>
            <a:r>
              <a:rPr lang="en-US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global warming </a:t>
            </a:r>
            <a:r>
              <a:rPr lang="en-US" dirty="0" smtClean="0"/>
              <a:t>by absorbing infrared radiation from the surface of the Earth trapping heat from the sun within the Earth’s atmosphere.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050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monoxide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Carbon monoxide </a:t>
            </a:r>
            <a:r>
              <a:rPr lang="en-US" dirty="0" smtClean="0"/>
              <a:t>is an </a:t>
            </a:r>
            <a:r>
              <a:rPr lang="en-US" dirty="0" err="1" smtClean="0"/>
              <a:t>odourless</a:t>
            </a:r>
            <a:r>
              <a:rPr lang="en-US" dirty="0" smtClean="0"/>
              <a:t> and tasteless </a:t>
            </a:r>
            <a:r>
              <a:rPr lang="en-US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poisonous gas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 is formed due to the incomplete combustion of hydrocarbons from crude oil such as petrol or diesel or domestic gas.</a:t>
            </a:r>
          </a:p>
          <a:p>
            <a:r>
              <a:rPr lang="en-US" dirty="0" smtClean="0"/>
              <a:t>If produced in an enclosed space it can be deadly.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235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Soot/smoke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Particles of carbon </a:t>
            </a:r>
            <a:r>
              <a:rPr lang="en-US" dirty="0" smtClean="0"/>
              <a:t>from incomplete combustion can be released into the atmosphere.</a:t>
            </a:r>
          </a:p>
          <a:p>
            <a:r>
              <a:rPr lang="en-US" dirty="0" smtClean="0"/>
              <a:t>This contributes to </a:t>
            </a:r>
            <a:r>
              <a:rPr lang="en-US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GLOBAL DIMMING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194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pollutants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Sulphur</a:t>
            </a:r>
            <a:r>
              <a:rPr lang="en-US" dirty="0" smtClean="0"/>
              <a:t> present in fuels burns to produce </a:t>
            </a:r>
            <a:r>
              <a:rPr lang="en-US" u="sng" dirty="0" err="1" smtClean="0"/>
              <a:t>sulphur</a:t>
            </a:r>
            <a:r>
              <a:rPr lang="en-US" u="sng" dirty="0" smtClean="0"/>
              <a:t> dioxide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At high temperatures </a:t>
            </a:r>
            <a:r>
              <a:rPr lang="en-US" u="sng" dirty="0" smtClean="0"/>
              <a:t>oxides of nitrogen</a:t>
            </a:r>
            <a:r>
              <a:rPr lang="en-US" dirty="0" smtClean="0"/>
              <a:t> may also be formed from nitrogen in the atmosphere.</a:t>
            </a:r>
          </a:p>
          <a:p>
            <a:endParaRPr lang="en-US" dirty="0"/>
          </a:p>
          <a:p>
            <a:r>
              <a:rPr lang="en-US" dirty="0" smtClean="0"/>
              <a:t>These react with water in the atmosphere to form </a:t>
            </a:r>
            <a:r>
              <a:rPr lang="en-US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ACID RAIN</a:t>
            </a:r>
            <a:endParaRPr lang="en-US" b="1" u="sng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14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670"/>
            <a:ext cx="8229600" cy="724932"/>
          </a:xfrm>
        </p:spPr>
        <p:txBody>
          <a:bodyPr/>
          <a:lstStyle/>
          <a:p>
            <a:r>
              <a:rPr lang="en-US" dirty="0" smtClean="0"/>
              <a:t>Acid rain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457200" y="1105032"/>
            <a:ext cx="8229600" cy="5500419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695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Examination question</a:t>
            </a:r>
            <a:endParaRPr lang="en-GB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913563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14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Undesirable combustion products can be cleaned from emissions before they leave the chimney by using a filter or catalytic converter (cars).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382" y="3216137"/>
            <a:ext cx="4415899" cy="328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05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Sustainability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Contrast the value of fossil fuels for providing energy and raw materials with;</a:t>
            </a:r>
          </a:p>
          <a:p>
            <a:pPr>
              <a:buNone/>
            </a:pPr>
            <a:r>
              <a:rPr lang="en-GB" dirty="0" smtClean="0"/>
              <a:t>	(</a:t>
            </a:r>
            <a:r>
              <a:rPr lang="en-GB" dirty="0" err="1" smtClean="0"/>
              <a:t>i</a:t>
            </a:r>
            <a:r>
              <a:rPr lang="en-GB" dirty="0" smtClean="0"/>
              <a:t>) the problem of an over-reliance on non-renewable fossil fuel reserves and the importance of developing renewable plant based fuels, </a:t>
            </a:r>
            <a:r>
              <a:rPr lang="en-GB" dirty="0" err="1" smtClean="0"/>
              <a:t>ie</a:t>
            </a:r>
            <a:r>
              <a:rPr lang="en-GB" dirty="0" smtClean="0"/>
              <a:t> alcohols and biodiesel </a:t>
            </a:r>
          </a:p>
          <a:p>
            <a:pPr>
              <a:buNone/>
            </a:pPr>
            <a:r>
              <a:rPr lang="en-GB" dirty="0" smtClean="0"/>
              <a:t>	(ii) increased CO</a:t>
            </a:r>
            <a:r>
              <a:rPr lang="en-GB" baseline="-25000" dirty="0" smtClean="0"/>
              <a:t>2</a:t>
            </a:r>
            <a:r>
              <a:rPr lang="en-GB" dirty="0" smtClean="0"/>
              <a:t> levels from combustion of fossil fuels leading to global warming and climate change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966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Biofuels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396465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crude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Crude oil is a limited resource that will eventually run out.</a:t>
            </a:r>
          </a:p>
          <a:p>
            <a:r>
              <a:rPr lang="en-US" dirty="0" smtClean="0"/>
              <a:t>Alternatives are needed and some are already under development.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458709" y="4581128"/>
            <a:ext cx="2527829" cy="18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41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en-US" dirty="0" smtClean="0"/>
              <a:t>Ethical and environmental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2717"/>
            <a:ext cx="8229600" cy="4525963"/>
          </a:xfrm>
        </p:spPr>
        <p:txBody>
          <a:bodyPr/>
          <a:lstStyle/>
          <a:p>
            <a:r>
              <a:rPr lang="en-US" dirty="0" smtClean="0"/>
              <a:t>Clearance of rainforests to plant fuel crops</a:t>
            </a:r>
          </a:p>
          <a:p>
            <a:r>
              <a:rPr lang="en-US" dirty="0" smtClean="0"/>
              <a:t>Using land formerly used for food crop (causing hardship)</a:t>
            </a:r>
          </a:p>
          <a:p>
            <a:r>
              <a:rPr lang="en-US" dirty="0" smtClean="0"/>
              <a:t>Not replacing crops with sufficient crops after harvest for the process to remain carbon neutral</a:t>
            </a:r>
          </a:p>
          <a:p>
            <a:r>
              <a:rPr lang="en-US" dirty="0" smtClean="0"/>
              <a:t>Erosion – replacing trees with crops with shallow roots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132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neutral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Plants </a:t>
            </a:r>
            <a:r>
              <a:rPr lang="en-US" dirty="0" err="1" smtClean="0"/>
              <a:t>photosynthesise</a:t>
            </a:r>
            <a:r>
              <a:rPr lang="en-US" dirty="0" smtClean="0"/>
              <a:t> using </a:t>
            </a:r>
            <a:r>
              <a:rPr lang="en-US" dirty="0"/>
              <a:t>carbon (dioxide) from the </a:t>
            </a:r>
            <a:r>
              <a:rPr lang="en-US" dirty="0" smtClean="0"/>
              <a:t>air</a:t>
            </a:r>
          </a:p>
          <a:p>
            <a:r>
              <a:rPr lang="en-US" dirty="0" smtClean="0"/>
              <a:t>Biodiesel/</a:t>
            </a:r>
            <a:r>
              <a:rPr lang="en-US" dirty="0" err="1" smtClean="0"/>
              <a:t>bioethanol</a:t>
            </a:r>
            <a:r>
              <a:rPr lang="en-US" dirty="0" smtClean="0"/>
              <a:t> </a:t>
            </a:r>
            <a:r>
              <a:rPr lang="en-US" dirty="0"/>
              <a:t>releases carbon (dioxide) from plants </a:t>
            </a:r>
            <a:endParaRPr lang="en-US" dirty="0" smtClean="0"/>
          </a:p>
          <a:p>
            <a:r>
              <a:rPr lang="en-US" dirty="0" smtClean="0"/>
              <a:t>Plants are replanted and </a:t>
            </a:r>
            <a:r>
              <a:rPr lang="en-US" dirty="0" err="1" smtClean="0"/>
              <a:t>photosynthesise</a:t>
            </a:r>
            <a:r>
              <a:rPr lang="en-US" dirty="0" smtClean="0"/>
              <a:t>, removing the carbon (dioxide) again. </a:t>
            </a:r>
          </a:p>
          <a:p>
            <a:endParaRPr lang="en-US" b="1" dirty="0"/>
          </a:p>
          <a:p>
            <a:r>
              <a:rPr lang="en-US" dirty="0" smtClean="0"/>
              <a:t>(</a:t>
            </a:r>
            <a:r>
              <a:rPr lang="en-US" dirty="0"/>
              <a:t>fossil) </a:t>
            </a:r>
            <a:r>
              <a:rPr lang="en-US" dirty="0" smtClean="0"/>
              <a:t>diesel from crude oil </a:t>
            </a:r>
            <a:r>
              <a:rPr lang="en-US" dirty="0"/>
              <a:t>releases ‘locked up’ </a:t>
            </a:r>
            <a:r>
              <a:rPr lang="en-US" dirty="0" smtClean="0"/>
              <a:t>carbon </a:t>
            </a:r>
            <a:r>
              <a:rPr lang="en-US" dirty="0"/>
              <a:t>(dioxide) </a:t>
            </a:r>
            <a:r>
              <a:rPr lang="en-US" dirty="0" smtClean="0"/>
              <a:t>and doesn’t absorb any CO</a:t>
            </a:r>
            <a:r>
              <a:rPr lang="en-US" baseline="-250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684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Carbon neutral… or not?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Energy needed for processing biofuels and transporting is not offset by photosynthesis so is not completely carbon neutral.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667979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Examination question</a:t>
            </a:r>
            <a:endParaRPr lang="en-GB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2060847"/>
            <a:ext cx="7704856" cy="432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938461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scheme</a:t>
            </a:r>
            <a:endParaRPr lang="en-GB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2085974"/>
            <a:ext cx="8607778" cy="119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168260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Examination question</a:t>
            </a:r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13768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0494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scheme</a:t>
            </a:r>
            <a:endParaRPr lang="en-GB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2419350"/>
            <a:ext cx="8738950" cy="129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890435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scheme</a:t>
            </a:r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50855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911204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biofuels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Ethanol – produced by fermentation of sugars in sugarcane</a:t>
            </a:r>
          </a:p>
          <a:p>
            <a:r>
              <a:rPr lang="en-US" dirty="0" smtClean="0"/>
              <a:t>Biodiesel – produced from hydrolysis of vegetable oils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39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make ethanol?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Fermentation</a:t>
            </a:r>
            <a:r>
              <a:rPr lang="en-US" dirty="0" smtClean="0"/>
              <a:t> is a key process for obtaining ethanol. It is relatively cheap and requires wheat or beet sugar.</a:t>
            </a:r>
          </a:p>
          <a:p>
            <a:r>
              <a:rPr lang="en-US" dirty="0" smtClean="0"/>
              <a:t>The process involves the </a:t>
            </a:r>
            <a:r>
              <a:rPr lang="en-US" u="sng" dirty="0" smtClean="0"/>
              <a:t>anaerobic</a:t>
            </a:r>
            <a:r>
              <a:rPr lang="en-US" dirty="0" smtClean="0"/>
              <a:t> respiration of yeast at temperatures between 20 and 40°C and at pH 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263938"/>
            <a:ext cx="1149758" cy="490713"/>
          </a:xfrm>
          <a:prstGeom prst="rect">
            <a:avLst/>
          </a:prstGeom>
        </p:spPr>
        <p:txBody>
          <a:bodyPr/>
          <a:lstStyle/>
          <a:p>
            <a:fld id="{8B8B1E3F-509D-9D49-A6F2-27E2EFC73319}" type="slidenum">
              <a:rPr lang="en-US" smtClean="0"/>
              <a:pPr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508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for fermentation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Why is temperature important?</a:t>
            </a:r>
          </a:p>
          <a:p>
            <a:r>
              <a:rPr lang="en-US" dirty="0" smtClean="0"/>
              <a:t>Outside an optimum temperature the yeast does not work (high temperatures kill the yeast).</a:t>
            </a:r>
          </a:p>
          <a:p>
            <a:pPr marL="0" indent="0">
              <a:buNone/>
            </a:pPr>
            <a:r>
              <a:rPr lang="en-US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Why do you think pH is important?</a:t>
            </a:r>
          </a:p>
          <a:p>
            <a:r>
              <a:rPr lang="en-US" dirty="0" smtClean="0"/>
              <a:t>Outside an optimum pH the yeast does not work (extremes of pH kill the yeast).</a:t>
            </a:r>
          </a:p>
          <a:p>
            <a:pPr marL="0" indent="0">
              <a:buNone/>
            </a:pPr>
            <a:r>
              <a:rPr lang="en-US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Why do you think it is important to shut out oxygen?</a:t>
            </a:r>
          </a:p>
          <a:p>
            <a:r>
              <a:rPr lang="en-US" dirty="0" smtClean="0"/>
              <a:t>To make ethanol the yeast must respire anaerobically (without oxygen).</a:t>
            </a:r>
          </a:p>
          <a:p>
            <a:pPr marL="0" indent="0">
              <a:buNone/>
            </a:pPr>
            <a:r>
              <a:rPr lang="en-US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effect will increasing ethanol concentration have on the yeast?</a:t>
            </a:r>
          </a:p>
          <a:p>
            <a:r>
              <a:rPr lang="en-US" dirty="0" smtClean="0"/>
              <a:t>Eventually the ethanol concentration will be too high for the fermentation to continue. This means only a dilute solution can be made.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775101" y="353256"/>
            <a:ext cx="1219378" cy="975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61753" y="353256"/>
            <a:ext cx="1219378" cy="97550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57200" y="6263938"/>
            <a:ext cx="1149758" cy="490713"/>
          </a:xfrm>
          <a:prstGeom prst="rect">
            <a:avLst/>
          </a:prstGeom>
        </p:spPr>
        <p:txBody>
          <a:bodyPr/>
          <a:lstStyle/>
          <a:p>
            <a:fld id="{8B8B1E3F-509D-9D49-A6F2-27E2EFC73319}" type="slidenum">
              <a:rPr lang="en-US" smtClean="0"/>
              <a:pPr/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900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question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-84435" b="-84435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263938"/>
            <a:ext cx="1149758" cy="490713"/>
          </a:xfrm>
          <a:prstGeom prst="rect">
            <a:avLst/>
          </a:prstGeom>
        </p:spPr>
        <p:txBody>
          <a:bodyPr/>
          <a:lstStyle/>
          <a:p>
            <a:fld id="{8B8B1E3F-509D-9D49-A6F2-27E2EFC73319}" type="slidenum">
              <a:rPr lang="en-US" smtClean="0"/>
              <a:pPr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387309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scheme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-456309" b="-456309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263938"/>
            <a:ext cx="1149758" cy="490713"/>
          </a:xfrm>
          <a:prstGeom prst="rect">
            <a:avLst/>
          </a:prstGeom>
        </p:spPr>
        <p:txBody>
          <a:bodyPr/>
          <a:lstStyle/>
          <a:p>
            <a:fld id="{8B8B1E3F-509D-9D49-A6F2-27E2EFC73319}" type="slidenum">
              <a:rPr lang="en-US" smtClean="0"/>
              <a:pPr/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423542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question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-9558" r="-9558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263938"/>
            <a:ext cx="1149758" cy="490713"/>
          </a:xfrm>
          <a:prstGeom prst="rect">
            <a:avLst/>
          </a:prstGeom>
        </p:spPr>
        <p:txBody>
          <a:bodyPr/>
          <a:lstStyle/>
          <a:p>
            <a:fld id="{8B8B1E3F-509D-9D49-A6F2-27E2EFC73319}" type="slidenum">
              <a:rPr lang="en-US" smtClean="0"/>
              <a:pPr/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053034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scheme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-54413" b="-54413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263938"/>
            <a:ext cx="1149758" cy="490713"/>
          </a:xfrm>
          <a:prstGeom prst="rect">
            <a:avLst/>
          </a:prstGeom>
        </p:spPr>
        <p:txBody>
          <a:bodyPr/>
          <a:lstStyle/>
          <a:p>
            <a:fld id="{8B8B1E3F-509D-9D49-A6F2-27E2EFC73319}" type="slidenum">
              <a:rPr lang="en-US" smtClean="0"/>
              <a:pPr/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826631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question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-2718" r="-2718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263938"/>
            <a:ext cx="1149758" cy="490713"/>
          </a:xfrm>
          <a:prstGeom prst="rect">
            <a:avLst/>
          </a:prstGeom>
        </p:spPr>
        <p:txBody>
          <a:bodyPr/>
          <a:lstStyle/>
          <a:p>
            <a:fld id="{8B8B1E3F-509D-9D49-A6F2-27E2EFC73319}" type="slidenum">
              <a:rPr lang="en-US" smtClean="0"/>
              <a:pPr/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309548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scheme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-114691" b="-114691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263938"/>
            <a:ext cx="1149758" cy="490713"/>
          </a:xfrm>
          <a:prstGeom prst="rect">
            <a:avLst/>
          </a:prstGeom>
        </p:spPr>
        <p:txBody>
          <a:bodyPr/>
          <a:lstStyle/>
          <a:p>
            <a:fld id="{8B8B1E3F-509D-9D49-A6F2-27E2EFC73319}" type="slidenum">
              <a:rPr lang="en-US" smtClean="0"/>
              <a:pPr/>
              <a:t>129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5575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homologous </a:t>
            </a:r>
            <a:r>
              <a:rPr lang="en-GB" b="1" dirty="0"/>
              <a:t>series </a:t>
            </a:r>
            <a:r>
              <a:rPr lang="en-GB" dirty="0" smtClean="0"/>
              <a:t>is </a:t>
            </a:r>
            <a:r>
              <a:rPr lang="en-GB" dirty="0"/>
              <a:t>a series of organic compounds having the same functional group but with each successive member differing by CH</a:t>
            </a:r>
            <a:r>
              <a:rPr lang="en-GB" baseline="-25000" dirty="0"/>
              <a:t>2</a:t>
            </a:r>
            <a:r>
              <a:rPr lang="en-GB" dirty="0"/>
              <a:t>,</a:t>
            </a:r>
          </a:p>
          <a:p>
            <a:pPr marL="0" indent="0">
              <a:buNone/>
            </a:pPr>
            <a:r>
              <a:rPr lang="en-GB" b="1" dirty="0" smtClean="0"/>
              <a:t>functional </a:t>
            </a:r>
            <a:r>
              <a:rPr lang="en-GB" b="1" dirty="0"/>
              <a:t>group </a:t>
            </a:r>
            <a:r>
              <a:rPr lang="en-GB" dirty="0" smtClean="0"/>
              <a:t>is </a:t>
            </a:r>
            <a:r>
              <a:rPr lang="en-GB" dirty="0"/>
              <a:t>a group of atoms responsible for the characteristic reactions of a </a:t>
            </a:r>
            <a:r>
              <a:rPr lang="en-GB" dirty="0" smtClean="0"/>
              <a:t>compound</a:t>
            </a:r>
          </a:p>
          <a:p>
            <a:endParaRPr lang="en-GB" dirty="0"/>
          </a:p>
          <a:p>
            <a:pPr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979199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obtain a concentrated 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Ethanol has a different boiling point to water. We can therefore separate water and ethanol using </a:t>
            </a:r>
            <a:r>
              <a:rPr lang="en-US" i="1" u="sng" dirty="0" smtClean="0"/>
              <a:t>distillation.</a:t>
            </a:r>
          </a:p>
          <a:p>
            <a:endParaRPr lang="en-US" i="1" u="sng" dirty="0"/>
          </a:p>
          <a:p>
            <a:endParaRPr lang="en-US" u="sng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3645024"/>
            <a:ext cx="4185669" cy="243186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57200" y="6263938"/>
            <a:ext cx="1149758" cy="490713"/>
          </a:xfrm>
          <a:prstGeom prst="rect">
            <a:avLst/>
          </a:prstGeom>
        </p:spPr>
        <p:txBody>
          <a:bodyPr/>
          <a:lstStyle/>
          <a:p>
            <a:fld id="{8B8B1E3F-509D-9D49-A6F2-27E2EFC73319}" type="slidenum">
              <a:rPr lang="en-US" smtClean="0"/>
              <a:pPr/>
              <a:t>130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576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question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-34102" b="-34102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263938"/>
            <a:ext cx="1149758" cy="490713"/>
          </a:xfrm>
          <a:prstGeom prst="rect">
            <a:avLst/>
          </a:prstGeom>
        </p:spPr>
        <p:txBody>
          <a:bodyPr/>
          <a:lstStyle/>
          <a:p>
            <a:fld id="{8B8B1E3F-509D-9D49-A6F2-27E2EFC73319}" type="slidenum">
              <a:rPr lang="en-US" smtClean="0"/>
              <a:pPr/>
              <a:t>131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896920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scheme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-188756" b="-188756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263938"/>
            <a:ext cx="1149758" cy="490713"/>
          </a:xfrm>
          <a:prstGeom prst="rect">
            <a:avLst/>
          </a:prstGeom>
        </p:spPr>
        <p:txBody>
          <a:bodyPr/>
          <a:lstStyle/>
          <a:p>
            <a:fld id="{8B8B1E3F-509D-9D49-A6F2-27E2EFC73319}" type="slidenum">
              <a:rPr lang="en-US" smtClean="0"/>
              <a:pPr/>
              <a:t>132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077521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Examination question</a:t>
            </a:r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2005895"/>
            <a:ext cx="8712968" cy="343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553303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scheme</a:t>
            </a:r>
            <a:endParaRPr lang="en-GB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2238374"/>
            <a:ext cx="8817434" cy="191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614385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 question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-9015" r="-90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392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 question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-18558" b="-185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57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US" dirty="0" smtClean="0"/>
              <a:t>Mark scheme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-22185" r="-22185"/>
          <a:stretch>
            <a:fillRect/>
          </a:stretch>
        </p:blipFill>
        <p:spPr>
          <a:xfrm>
            <a:off x="457200" y="1616693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51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Catalytic Cracking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82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You need to be able to: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u="sng" dirty="0" smtClean="0"/>
              <a:t>Describe</a:t>
            </a:r>
            <a:r>
              <a:rPr lang="en-GB" dirty="0" smtClean="0"/>
              <a:t> the use of catalytic cracking to obtain more useful alkanes and alkenes;</a:t>
            </a:r>
          </a:p>
          <a:p>
            <a:pPr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 smtClean="0"/>
              <a:t>Explain</a:t>
            </a:r>
            <a:r>
              <a:rPr lang="en-GB" dirty="0" smtClean="0"/>
              <a:t> that the petroleum industry processes straight-chain hydrocarbons into branched alkanes and cyclic hydrocarbons to promote efficient combustion and prevent ‘knocking’;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796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need to know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How to </a:t>
            </a:r>
            <a:r>
              <a:rPr lang="en-GB" b="1" dirty="0" smtClean="0"/>
              <a:t>use the general </a:t>
            </a:r>
            <a:r>
              <a:rPr lang="en-GB" b="1" dirty="0"/>
              <a:t>formula </a:t>
            </a:r>
            <a:r>
              <a:rPr lang="en-GB" dirty="0"/>
              <a:t>of a homologous series to predict the formula of any member of the series</a:t>
            </a:r>
            <a:r>
              <a:rPr lang="en-GB" dirty="0" smtClean="0"/>
              <a:t>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How to </a:t>
            </a:r>
            <a:r>
              <a:rPr lang="en-GB" b="1" dirty="0" smtClean="0"/>
              <a:t>create the general formula </a:t>
            </a:r>
            <a:r>
              <a:rPr lang="en-GB" dirty="0" smtClean="0"/>
              <a:t>of a homologous series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Be able to </a:t>
            </a:r>
            <a:r>
              <a:rPr lang="en-GB" b="1" dirty="0" smtClean="0"/>
              <a:t>state </a:t>
            </a:r>
            <a:r>
              <a:rPr lang="en-GB" b="1" dirty="0"/>
              <a:t>the names </a:t>
            </a:r>
            <a:r>
              <a:rPr lang="en-GB" dirty="0"/>
              <a:t>of the first ten members of the alkanes homologous series;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901274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Examination question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61716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836814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scheme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514528"/>
            <a:ext cx="7772400" cy="1010816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Tip: This answer on more efficient combustion (reduced knocking) is useful for branched chains too</a:t>
            </a:r>
            <a:endParaRPr lang="en-GB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51011" y="1988840"/>
            <a:ext cx="766374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123703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64" name="AutoShape 12"/>
          <p:cNvSpPr>
            <a:spLocks noChangeArrowheads="1"/>
          </p:cNvSpPr>
          <p:nvPr/>
        </p:nvSpPr>
        <p:spPr bwMode="auto">
          <a:xfrm>
            <a:off x="2411760" y="1837809"/>
            <a:ext cx="4306540" cy="426482"/>
          </a:xfrm>
          <a:prstGeom prst="roundRect">
            <a:avLst>
              <a:gd name="adj" fmla="val 2381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7742" y="260350"/>
            <a:ext cx="4032250" cy="5492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 eaLnBrk="1" hangingPunct="1"/>
            <a:r>
              <a:rPr lang="en-GB" dirty="0" smtClean="0"/>
              <a:t>What is cracking?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395536" y="908720"/>
            <a:ext cx="858361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u="sng" dirty="0"/>
              <a:t>Cracking</a:t>
            </a:r>
            <a:r>
              <a:rPr lang="en-GB" sz="2400" dirty="0"/>
              <a:t> is a process that splits long chain alkanes into shorter chain alkanes, alkenes and hydrogen.</a:t>
            </a:r>
          </a:p>
        </p:txBody>
      </p:sp>
      <p:sp>
        <p:nvSpPr>
          <p:cNvPr id="970756" name="Text Box 4"/>
          <p:cNvSpPr txBox="1">
            <a:spLocks noChangeArrowheads="1"/>
          </p:cNvSpPr>
          <p:nvPr/>
        </p:nvSpPr>
        <p:spPr bwMode="auto">
          <a:xfrm>
            <a:off x="565150" y="2546350"/>
            <a:ext cx="48117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/>
              <a:t>Cracking has the following uses:</a:t>
            </a:r>
          </a:p>
        </p:txBody>
      </p:sp>
      <p:sp>
        <p:nvSpPr>
          <p:cNvPr id="970757" name="Text Box 5"/>
          <p:cNvSpPr txBox="1">
            <a:spLocks noChangeArrowheads="1"/>
          </p:cNvSpPr>
          <p:nvPr/>
        </p:nvSpPr>
        <p:spPr bwMode="auto">
          <a:xfrm>
            <a:off x="2733675" y="1822450"/>
            <a:ext cx="317907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C</a:t>
            </a:r>
            <a:r>
              <a:rPr lang="en-GB" sz="2400" b="1" baseline="-25000" dirty="0"/>
              <a:t>10</a:t>
            </a:r>
            <a:r>
              <a:rPr lang="en-GB" sz="2400" b="1" dirty="0"/>
              <a:t>H</a:t>
            </a:r>
            <a:r>
              <a:rPr lang="en-GB" sz="2400" b="1" baseline="-25000" dirty="0"/>
              <a:t>22</a:t>
            </a:r>
            <a:r>
              <a:rPr lang="en-GB" sz="2400" b="1" dirty="0"/>
              <a:t>  </a:t>
            </a:r>
            <a:r>
              <a:rPr lang="en-GB" sz="2400" b="1" dirty="0">
                <a:cs typeface="Arial" charset="0"/>
              </a:rPr>
              <a:t>→  </a:t>
            </a:r>
            <a:r>
              <a:rPr lang="en-GB" sz="2400" b="1" dirty="0"/>
              <a:t>C</a:t>
            </a:r>
            <a:r>
              <a:rPr lang="en-GB" sz="2400" b="1" baseline="-25000" dirty="0"/>
              <a:t>7</a:t>
            </a:r>
            <a:r>
              <a:rPr lang="en-GB" sz="2400" b="1" dirty="0"/>
              <a:t>H</a:t>
            </a:r>
            <a:r>
              <a:rPr lang="en-GB" sz="2400" b="1" baseline="-25000" dirty="0"/>
              <a:t>16</a:t>
            </a:r>
            <a:r>
              <a:rPr lang="en-GB" sz="2400" b="1" dirty="0"/>
              <a:t>  +  C</a:t>
            </a:r>
            <a:r>
              <a:rPr lang="en-GB" sz="2400" b="1" baseline="-25000" dirty="0"/>
              <a:t>3</a:t>
            </a:r>
            <a:r>
              <a:rPr lang="en-GB" sz="2400" b="1" dirty="0"/>
              <a:t>H</a:t>
            </a:r>
            <a:r>
              <a:rPr lang="en-GB" sz="2400" b="1" baseline="-25000" dirty="0"/>
              <a:t>6</a:t>
            </a:r>
            <a:endParaRPr lang="en-GB" sz="2400" b="1" dirty="0"/>
          </a:p>
        </p:txBody>
      </p:sp>
      <p:sp>
        <p:nvSpPr>
          <p:cNvPr id="970760" name="Text Box 8"/>
          <p:cNvSpPr txBox="1">
            <a:spLocks noChangeArrowheads="1"/>
          </p:cNvSpPr>
          <p:nvPr/>
        </p:nvSpPr>
        <p:spPr bwMode="auto">
          <a:xfrm>
            <a:off x="539552" y="3141663"/>
            <a:ext cx="77914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buClr>
                <a:srgbClr val="FF6600"/>
              </a:buClr>
              <a:buSzPct val="80000"/>
              <a:buFont typeface="Wingdings" pitchFamily="2" charset="2"/>
              <a:buChar char="l"/>
            </a:pPr>
            <a:r>
              <a:rPr lang="en-GB" sz="2400" dirty="0"/>
              <a:t>it increases the amount of gasoline and other economically important fractions</a:t>
            </a:r>
          </a:p>
        </p:txBody>
      </p:sp>
      <p:sp>
        <p:nvSpPr>
          <p:cNvPr id="970761" name="Text Box 9"/>
          <p:cNvSpPr txBox="1">
            <a:spLocks noChangeArrowheads="1"/>
          </p:cNvSpPr>
          <p:nvPr/>
        </p:nvSpPr>
        <p:spPr bwMode="auto">
          <a:xfrm>
            <a:off x="565150" y="4103688"/>
            <a:ext cx="778351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buClr>
                <a:srgbClr val="FF6600"/>
              </a:buClr>
              <a:buSzPct val="80000"/>
              <a:buFont typeface="Wingdings" pitchFamily="2" charset="2"/>
              <a:buChar char="l"/>
            </a:pPr>
            <a:r>
              <a:rPr lang="en-GB" sz="2400" dirty="0"/>
              <a:t>it increases branching in chains, an important factor </a:t>
            </a:r>
            <a:r>
              <a:rPr lang="en-GB" sz="2400" dirty="0" smtClean="0"/>
              <a:t>improving combustion in </a:t>
            </a:r>
            <a:r>
              <a:rPr lang="en-GB" sz="2400" dirty="0"/>
              <a:t>petrol</a:t>
            </a:r>
          </a:p>
        </p:txBody>
      </p:sp>
      <p:sp>
        <p:nvSpPr>
          <p:cNvPr id="970762" name="Text Box 10"/>
          <p:cNvSpPr txBox="1">
            <a:spLocks noChangeArrowheads="1"/>
          </p:cNvSpPr>
          <p:nvPr/>
        </p:nvSpPr>
        <p:spPr bwMode="auto">
          <a:xfrm>
            <a:off x="565150" y="5064125"/>
            <a:ext cx="8578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buClr>
                <a:srgbClr val="FF6600"/>
              </a:buClr>
              <a:buSzPct val="80000"/>
              <a:buFont typeface="Wingdings" pitchFamily="2" charset="2"/>
              <a:buChar char="l"/>
            </a:pPr>
            <a:r>
              <a:rPr lang="en-GB" sz="2400" dirty="0"/>
              <a:t>it produces </a:t>
            </a:r>
            <a:r>
              <a:rPr lang="en-GB" sz="2400" b="1" u="sng" dirty="0"/>
              <a:t>alkenes</a:t>
            </a:r>
            <a:r>
              <a:rPr lang="en-GB" sz="2400" dirty="0"/>
              <a:t>, an important feedstock for chemicals.</a:t>
            </a:r>
          </a:p>
        </p:txBody>
      </p:sp>
      <p:sp>
        <p:nvSpPr>
          <p:cNvPr id="970763" name="Text Box 11"/>
          <p:cNvSpPr txBox="1">
            <a:spLocks noChangeArrowheads="1"/>
          </p:cNvSpPr>
          <p:nvPr/>
        </p:nvSpPr>
        <p:spPr bwMode="auto">
          <a:xfrm>
            <a:off x="273224" y="5791200"/>
            <a:ext cx="85836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/>
              <a:t>There are two main types of cracking</a:t>
            </a:r>
            <a:r>
              <a:rPr lang="en-GB" sz="2400" b="1" dirty="0"/>
              <a:t>: thermal </a:t>
            </a:r>
            <a:r>
              <a:rPr lang="en-GB" sz="2400" dirty="0"/>
              <a:t>and </a:t>
            </a:r>
            <a:r>
              <a:rPr lang="en-GB" sz="2400" b="1" dirty="0"/>
              <a:t>catalytic.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59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7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7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7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7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7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7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0764" grpId="0" animBg="1"/>
      <p:bldP spid="970756" grpId="0"/>
      <p:bldP spid="970757" grpId="0"/>
      <p:bldP spid="970760" grpId="0"/>
      <p:bldP spid="970761" grpId="0"/>
      <p:bldP spid="970762" grpId="0"/>
      <p:bldP spid="970763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010591"/>
              </p:ext>
            </p:extLst>
          </p:nvPr>
        </p:nvGraphicFramePr>
        <p:xfrm>
          <a:off x="0" y="0"/>
          <a:ext cx="9144000" cy="6096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81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4553967" y="980728"/>
            <a:ext cx="18033" cy="587727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GB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07504" y="1220379"/>
            <a:ext cx="2371931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cs typeface="Times New Roman" pitchFamily="18" charset="0"/>
              </a:rPr>
              <a:t>(a) </a:t>
            </a:r>
            <a:r>
              <a:rPr lang="en-GB" sz="2000" b="1" u="sng" dirty="0">
                <a:cs typeface="Times New Roman" pitchFamily="18" charset="0"/>
              </a:rPr>
              <a:t>Thermal Cracking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644008" y="1220379"/>
            <a:ext cx="29273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cs typeface="Times New Roman" pitchFamily="18" charset="0"/>
              </a:rPr>
              <a:t>(b) </a:t>
            </a:r>
            <a:r>
              <a:rPr lang="en-GB" sz="2000" b="1" u="sng" dirty="0">
                <a:cs typeface="Times New Roman" pitchFamily="18" charset="0"/>
              </a:rPr>
              <a:t>Catalytic Cracking</a:t>
            </a:r>
            <a:r>
              <a:rPr lang="en-GB" sz="2000" b="1" dirty="0">
                <a:cs typeface="Times New Roman" pitchFamily="18" charset="0"/>
              </a:rPr>
              <a:t>	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15888" y="1653768"/>
            <a:ext cx="4456112" cy="13234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457325" algn="l"/>
                <a:tab pos="2336800" algn="l"/>
                <a:tab pos="3062288" algn="l"/>
                <a:tab pos="3810000" algn="l"/>
                <a:tab pos="3873500" algn="l"/>
                <a:tab pos="4548188" algn="l"/>
                <a:tab pos="4579938" algn="l"/>
                <a:tab pos="4857750" algn="l"/>
                <a:tab pos="5230813" algn="l"/>
              </a:tabLst>
            </a:pPr>
            <a:r>
              <a:rPr lang="en-GB" sz="2000" b="1" dirty="0">
                <a:cs typeface="Times New Roman" pitchFamily="18" charset="0"/>
              </a:rPr>
              <a:t>Large alkane </a:t>
            </a:r>
            <a:r>
              <a:rPr lang="en-GB" sz="2000" b="1" dirty="0" err="1">
                <a:cs typeface="Times New Roman" pitchFamily="18" charset="0"/>
              </a:rPr>
              <a:t>mols</a:t>
            </a:r>
            <a:r>
              <a:rPr lang="en-GB" sz="2000" b="1" dirty="0">
                <a:cs typeface="Times New Roman" pitchFamily="18" charset="0"/>
              </a:rPr>
              <a:t> treated </a:t>
            </a:r>
            <a:r>
              <a:rPr lang="en-GB" sz="2000" b="1" dirty="0" smtClean="0">
                <a:cs typeface="Times New Roman" pitchFamily="18" charset="0"/>
              </a:rPr>
              <a:t>at</a:t>
            </a:r>
          </a:p>
          <a:p>
            <a:pPr>
              <a:tabLst>
                <a:tab pos="1457325" algn="l"/>
                <a:tab pos="2336800" algn="l"/>
                <a:tab pos="3062288" algn="l"/>
                <a:tab pos="3810000" algn="l"/>
                <a:tab pos="3873500" algn="l"/>
                <a:tab pos="4548188" algn="l"/>
                <a:tab pos="4579938" algn="l"/>
                <a:tab pos="4857750" algn="l"/>
                <a:tab pos="5230813" algn="l"/>
              </a:tabLst>
            </a:pPr>
            <a:r>
              <a:rPr lang="en-GB" sz="2000" b="1" dirty="0" smtClean="0">
                <a:cs typeface="Times New Roman" pitchFamily="18" charset="0"/>
              </a:rPr>
              <a:t> 	</a:t>
            </a:r>
            <a:r>
              <a:rPr lang="en-GB" sz="2000" b="1" dirty="0" smtClean="0">
                <a:cs typeface="Courier New" pitchFamily="49" charset="0"/>
                <a:sym typeface="Symbol" pitchFamily="18" charset="2"/>
              </a:rPr>
              <a:t></a:t>
            </a:r>
            <a:r>
              <a:rPr lang="en-GB" sz="2000" b="1" dirty="0" smtClean="0">
                <a:cs typeface="Times New Roman" pitchFamily="18" charset="0"/>
              </a:rPr>
              <a:t> 700 – 1200K</a:t>
            </a:r>
          </a:p>
          <a:p>
            <a:pPr>
              <a:tabLst>
                <a:tab pos="1457325" algn="l"/>
                <a:tab pos="2336800" algn="l"/>
                <a:tab pos="3062288" algn="l"/>
                <a:tab pos="3810000" algn="l"/>
                <a:tab pos="3873500" algn="l"/>
                <a:tab pos="4548188" algn="l"/>
                <a:tab pos="4579938" algn="l"/>
                <a:tab pos="4857750" algn="l"/>
                <a:tab pos="5230813" algn="l"/>
              </a:tabLst>
            </a:pPr>
            <a:r>
              <a:rPr lang="en-GB" sz="2000" b="1" dirty="0" smtClean="0">
                <a:cs typeface="Times New Roman" pitchFamily="18" charset="0"/>
              </a:rPr>
              <a:t>	and </a:t>
            </a:r>
            <a:r>
              <a:rPr lang="en-GB" sz="2000" b="1" dirty="0" smtClean="0">
                <a:cs typeface="Times New Roman" pitchFamily="18" charset="0"/>
                <a:sym typeface="Symbol" pitchFamily="18" charset="2"/>
              </a:rPr>
              <a:t></a:t>
            </a:r>
            <a:r>
              <a:rPr lang="en-GB" sz="2000" b="1" dirty="0" smtClean="0">
                <a:cs typeface="Times New Roman" pitchFamily="18" charset="0"/>
              </a:rPr>
              <a:t> 7000 </a:t>
            </a:r>
            <a:r>
              <a:rPr lang="en-GB" sz="2000" b="1" dirty="0" err="1" smtClean="0">
                <a:cs typeface="Times New Roman" pitchFamily="18" charset="0"/>
              </a:rPr>
              <a:t>kPa</a:t>
            </a:r>
            <a:endParaRPr lang="en-GB" sz="2000" b="1" dirty="0" smtClean="0">
              <a:cs typeface="Times New Roman" pitchFamily="18" charset="0"/>
            </a:endParaRPr>
          </a:p>
          <a:p>
            <a:pPr>
              <a:tabLst>
                <a:tab pos="1457325" algn="l"/>
                <a:tab pos="2336800" algn="l"/>
                <a:tab pos="3062288" algn="l"/>
                <a:tab pos="3810000" algn="l"/>
                <a:tab pos="3873500" algn="l"/>
                <a:tab pos="4548188" algn="l"/>
                <a:tab pos="4579938" algn="l"/>
                <a:tab pos="4857750" algn="l"/>
                <a:tab pos="5230813" algn="l"/>
              </a:tabLst>
            </a:pPr>
            <a:r>
              <a:rPr lang="en-GB" sz="2000" b="1" dirty="0" smtClean="0">
                <a:cs typeface="Times New Roman" pitchFamily="18" charset="0"/>
                <a:sym typeface="Symbol" pitchFamily="18" charset="2"/>
              </a:rPr>
              <a:t>	for  </a:t>
            </a:r>
            <a:r>
              <a:rPr lang="en-GB" sz="2000" b="1" dirty="0" smtClean="0">
                <a:cs typeface="Courier New" pitchFamily="49" charset="0"/>
                <a:sym typeface="Symbol" pitchFamily="18" charset="2"/>
              </a:rPr>
              <a:t></a:t>
            </a:r>
            <a:r>
              <a:rPr lang="en-GB" sz="2000" b="1" dirty="0" smtClean="0">
                <a:cs typeface="Times New Roman" pitchFamily="18" charset="0"/>
              </a:rPr>
              <a:t> 0.5 seconds  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662488" y="1653768"/>
            <a:ext cx="4429125" cy="163121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457325" algn="l"/>
                <a:tab pos="2336800" algn="l"/>
                <a:tab pos="3062288" algn="l"/>
                <a:tab pos="3810000" algn="l"/>
                <a:tab pos="3873500" algn="l"/>
                <a:tab pos="4548188" algn="l"/>
                <a:tab pos="4579938" algn="l"/>
                <a:tab pos="4857750" algn="l"/>
                <a:tab pos="5230813" algn="l"/>
              </a:tabLst>
            </a:pPr>
            <a:r>
              <a:rPr lang="en-GB" sz="2000" b="1" dirty="0">
                <a:cs typeface="Times New Roman" pitchFamily="18" charset="0"/>
              </a:rPr>
              <a:t>Large alkane </a:t>
            </a:r>
            <a:r>
              <a:rPr lang="en-GB" sz="2000" b="1" dirty="0" err="1">
                <a:cs typeface="Times New Roman" pitchFamily="18" charset="0"/>
              </a:rPr>
              <a:t>mols</a:t>
            </a:r>
            <a:r>
              <a:rPr lang="en-GB" sz="2000" b="1" dirty="0">
                <a:cs typeface="Times New Roman" pitchFamily="18" charset="0"/>
              </a:rPr>
              <a:t> treated </a:t>
            </a:r>
            <a:r>
              <a:rPr lang="en-GB" sz="2000" b="1" dirty="0" smtClean="0">
                <a:cs typeface="Times New Roman" pitchFamily="18" charset="0"/>
              </a:rPr>
              <a:t>at </a:t>
            </a:r>
          </a:p>
          <a:p>
            <a:pPr lvl="3">
              <a:buFont typeface="Symbol" pitchFamily="18" charset="2"/>
              <a:buChar char="»"/>
              <a:tabLst>
                <a:tab pos="1457325" algn="l"/>
                <a:tab pos="2336800" algn="l"/>
                <a:tab pos="3062288" algn="l"/>
                <a:tab pos="3810000" algn="l"/>
                <a:tab pos="3873500" algn="l"/>
                <a:tab pos="4548188" algn="l"/>
                <a:tab pos="4579938" algn="l"/>
                <a:tab pos="4857750" algn="l"/>
                <a:tab pos="5230813" algn="l"/>
              </a:tabLst>
            </a:pPr>
            <a:r>
              <a:rPr lang="en-GB" sz="2000" b="1" dirty="0" smtClean="0">
                <a:cs typeface="Times New Roman" pitchFamily="18" charset="0"/>
              </a:rPr>
              <a:t>700K</a:t>
            </a:r>
          </a:p>
          <a:p>
            <a:pPr>
              <a:tabLst>
                <a:tab pos="1457325" algn="l"/>
                <a:tab pos="2336800" algn="l"/>
                <a:tab pos="3062288" algn="l"/>
                <a:tab pos="3810000" algn="l"/>
                <a:tab pos="3873500" algn="l"/>
                <a:tab pos="4548188" algn="l"/>
                <a:tab pos="4579938" algn="l"/>
                <a:tab pos="4857750" algn="l"/>
                <a:tab pos="5230813" algn="l"/>
              </a:tabLst>
            </a:pPr>
            <a:r>
              <a:rPr lang="en-GB" sz="2000" b="1" dirty="0" smtClean="0">
                <a:cs typeface="Times New Roman" pitchFamily="18" charset="0"/>
              </a:rPr>
              <a:t>	and slight pressure</a:t>
            </a:r>
          </a:p>
          <a:p>
            <a:pPr>
              <a:tabLst>
                <a:tab pos="1457325" algn="l"/>
                <a:tab pos="2336800" algn="l"/>
                <a:tab pos="3062288" algn="l"/>
                <a:tab pos="3810000" algn="l"/>
                <a:tab pos="3873500" algn="l"/>
                <a:tab pos="4548188" algn="l"/>
                <a:tab pos="4579938" algn="l"/>
                <a:tab pos="4857750" algn="l"/>
                <a:tab pos="5230813" algn="l"/>
              </a:tabLst>
            </a:pPr>
            <a:r>
              <a:rPr lang="en-GB" sz="2000" b="1" dirty="0" smtClean="0">
                <a:cs typeface="Times New Roman" pitchFamily="18" charset="0"/>
                <a:sym typeface="Symbol" pitchFamily="18" charset="2"/>
              </a:rPr>
              <a:t>	using a ZEOLITE CATALYST</a:t>
            </a:r>
          </a:p>
          <a:p>
            <a:pPr>
              <a:tabLst>
                <a:tab pos="1457325" algn="l"/>
                <a:tab pos="2336800" algn="l"/>
                <a:tab pos="3062288" algn="l"/>
                <a:tab pos="3810000" algn="l"/>
                <a:tab pos="3873500" algn="l"/>
                <a:tab pos="4548188" algn="l"/>
                <a:tab pos="4579938" algn="l"/>
                <a:tab pos="4857750" algn="l"/>
                <a:tab pos="5230813" algn="l"/>
              </a:tabLst>
            </a:pPr>
            <a:r>
              <a:rPr lang="en-GB" sz="2000" b="1" dirty="0" smtClean="0">
                <a:cs typeface="Times New Roman" pitchFamily="18" charset="0"/>
              </a:rPr>
              <a:t>	(= Al</a:t>
            </a:r>
            <a:r>
              <a:rPr lang="en-GB" sz="2000" b="1" baseline="-25000" dirty="0" smtClean="0">
                <a:cs typeface="Times New Roman" pitchFamily="18" charset="0"/>
              </a:rPr>
              <a:t>2</a:t>
            </a:r>
            <a:r>
              <a:rPr lang="en-GB" sz="2000" b="1" dirty="0" smtClean="0">
                <a:cs typeface="Times New Roman" pitchFamily="18" charset="0"/>
              </a:rPr>
              <a:t>O</a:t>
            </a:r>
            <a:r>
              <a:rPr lang="en-GB" sz="2000" b="1" baseline="-25000" dirty="0" smtClean="0">
                <a:cs typeface="Times New Roman" pitchFamily="18" charset="0"/>
              </a:rPr>
              <a:t>3</a:t>
            </a:r>
            <a:r>
              <a:rPr lang="en-GB" sz="2000" b="1" dirty="0" smtClean="0">
                <a:cs typeface="Times New Roman" pitchFamily="18" charset="0"/>
              </a:rPr>
              <a:t> + SiO</a:t>
            </a:r>
            <a:r>
              <a:rPr lang="en-GB" sz="2000" b="1" baseline="-25000" dirty="0" smtClean="0">
                <a:cs typeface="Times New Roman" pitchFamily="18" charset="0"/>
              </a:rPr>
              <a:t>2</a:t>
            </a:r>
            <a:r>
              <a:rPr lang="en-GB" sz="2000" b="1" dirty="0" smtClean="0">
                <a:cs typeface="Times New Roman" pitchFamily="18" charset="0"/>
              </a:rPr>
              <a:t>)</a:t>
            </a:r>
            <a:endParaRPr lang="en-US" sz="2000" b="1" dirty="0" smtClean="0">
              <a:cs typeface="Times New Roman" pitchFamily="18" charset="0"/>
            </a:endParaRP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349574" y="3349685"/>
            <a:ext cx="8715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349574" y="3493701"/>
            <a:ext cx="3856806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1"/>
            <a:r>
              <a:rPr lang="en-GB" sz="2000" b="1" dirty="0">
                <a:cs typeface="Courier New" pitchFamily="49" charset="0"/>
                <a:sym typeface="Wingdings" pitchFamily="2" charset="2"/>
              </a:rPr>
              <a:t>Produces</a:t>
            </a:r>
            <a:r>
              <a:rPr lang="en-GB" sz="2000" b="1" dirty="0">
                <a:cs typeface="Times New Roman" pitchFamily="18" charset="0"/>
              </a:rPr>
              <a:t> </a:t>
            </a:r>
            <a:r>
              <a:rPr lang="en-GB" sz="2000" b="1" dirty="0">
                <a:cs typeface="Times New Roman" pitchFamily="18" charset="0"/>
                <a:sym typeface="Wingdings" pitchFamily="2" charset="2"/>
              </a:rPr>
              <a:t>high % of alkenes</a:t>
            </a:r>
            <a:r>
              <a:rPr lang="en-GB" sz="2000" b="1" dirty="0" smtClean="0">
                <a:cs typeface="Times New Roman" pitchFamily="18" charset="0"/>
                <a:sym typeface="Wingdings" pitchFamily="2" charset="2"/>
              </a:rPr>
              <a:t>,</a:t>
            </a:r>
          </a:p>
          <a:p>
            <a:pPr rtl="1"/>
            <a:r>
              <a:rPr lang="en-GB" sz="2000" b="1" dirty="0" smtClean="0">
                <a:cs typeface="Courier New" pitchFamily="49" charset="0"/>
                <a:sym typeface="Wingdings" pitchFamily="2" charset="2"/>
              </a:rPr>
              <a:t>+ some smaller alkane </a:t>
            </a:r>
            <a:r>
              <a:rPr lang="en-GB" sz="2000" b="1" dirty="0" err="1" smtClean="0">
                <a:cs typeface="Courier New" pitchFamily="49" charset="0"/>
                <a:sym typeface="Wingdings" pitchFamily="2" charset="2"/>
              </a:rPr>
              <a:t>mols</a:t>
            </a:r>
            <a:r>
              <a:rPr lang="en-GB" sz="2000" b="1" dirty="0" smtClean="0">
                <a:cs typeface="Times New Roman" pitchFamily="18" charset="0"/>
                <a:sym typeface="Wingdings" pitchFamily="2" charset="2"/>
              </a:rPr>
              <a:t>,</a:t>
            </a:r>
          </a:p>
          <a:p>
            <a:pPr rtl="1"/>
            <a:r>
              <a:rPr lang="en-GB" sz="2000" b="1" dirty="0" smtClean="0">
                <a:cs typeface="Courier New" pitchFamily="49" charset="0"/>
                <a:sym typeface="Wingdings" pitchFamily="2" charset="2"/>
              </a:rPr>
              <a:t>+ some H</a:t>
            </a:r>
            <a:r>
              <a:rPr lang="en-GB" sz="2000" b="1" baseline="-25000" dirty="0" smtClean="0">
                <a:cs typeface="Courier New" pitchFamily="49" charset="0"/>
                <a:sym typeface="Wingdings" pitchFamily="2" charset="2"/>
              </a:rPr>
              <a:t>2</a:t>
            </a:r>
            <a:r>
              <a:rPr lang="en-GB" sz="2000" b="1" dirty="0" smtClean="0">
                <a:cs typeface="Courier New" pitchFamily="49" charset="0"/>
                <a:sym typeface="Wingdings" pitchFamily="2" charset="2"/>
              </a:rPr>
              <a:t>(g)</a:t>
            </a:r>
            <a:endParaRPr lang="en-GB" sz="2000" b="1" dirty="0" smtClean="0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4886078" y="3421693"/>
            <a:ext cx="3980631" cy="13234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1"/>
            <a:r>
              <a:rPr lang="en-GB" sz="2000" b="1" dirty="0">
                <a:cs typeface="Courier New" pitchFamily="49" charset="0"/>
                <a:sym typeface="Wingdings" pitchFamily="2" charset="2"/>
              </a:rPr>
              <a:t>Produces</a:t>
            </a:r>
            <a:r>
              <a:rPr lang="en-GB" sz="2000" b="1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GB" sz="2000" b="1" u="sng" dirty="0">
                <a:cs typeface="Times New Roman" pitchFamily="18" charset="0"/>
                <a:sym typeface="Wingdings" pitchFamily="2" charset="2"/>
              </a:rPr>
              <a:t>branched</a:t>
            </a:r>
            <a:r>
              <a:rPr lang="en-GB" sz="2000" b="1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GB" sz="2000" b="1" dirty="0" smtClean="0">
                <a:cs typeface="Times New Roman" pitchFamily="18" charset="0"/>
                <a:sym typeface="Wingdings" pitchFamily="2" charset="2"/>
              </a:rPr>
              <a:t>alkanes</a:t>
            </a:r>
          </a:p>
          <a:p>
            <a:pPr rtl="1"/>
            <a:r>
              <a:rPr lang="en-GB" sz="2000" b="1" dirty="0" smtClean="0">
                <a:cs typeface="Times New Roman" pitchFamily="18" charset="0"/>
                <a:sym typeface="Wingdings" pitchFamily="2" charset="2"/>
              </a:rPr>
              <a:t>+ </a:t>
            </a:r>
            <a:r>
              <a:rPr lang="en-GB" sz="2000" b="1" dirty="0" err="1" smtClean="0">
                <a:cs typeface="Times New Roman" pitchFamily="18" charset="0"/>
                <a:sym typeface="Wingdings" pitchFamily="2" charset="2"/>
              </a:rPr>
              <a:t>cyclohexane</a:t>
            </a:r>
            <a:r>
              <a:rPr lang="en-GB" sz="2000" b="1" dirty="0" smtClean="0">
                <a:cs typeface="Times New Roman" pitchFamily="18" charset="0"/>
                <a:sym typeface="Wingdings" pitchFamily="2" charset="2"/>
              </a:rPr>
              <a:t> (C</a:t>
            </a:r>
            <a:r>
              <a:rPr lang="en-GB" sz="2000" b="1" baseline="-25000" dirty="0" smtClean="0">
                <a:cs typeface="Times New Roman" pitchFamily="18" charset="0"/>
                <a:sym typeface="Wingdings" pitchFamily="2" charset="2"/>
              </a:rPr>
              <a:t>6</a:t>
            </a:r>
            <a:r>
              <a:rPr lang="en-GB" sz="2000" b="1" dirty="0" smtClean="0">
                <a:cs typeface="Times New Roman" pitchFamily="18" charset="0"/>
                <a:sym typeface="Wingdings" pitchFamily="2" charset="2"/>
              </a:rPr>
              <a:t>H</a:t>
            </a:r>
            <a:r>
              <a:rPr lang="en-GB" sz="2000" b="1" baseline="-25000" dirty="0" smtClean="0">
                <a:cs typeface="Times New Roman" pitchFamily="18" charset="0"/>
                <a:sym typeface="Wingdings" pitchFamily="2" charset="2"/>
              </a:rPr>
              <a:t>12</a:t>
            </a:r>
            <a:r>
              <a:rPr lang="en-GB" sz="2000" b="1" dirty="0" smtClean="0">
                <a:cs typeface="Times New Roman" pitchFamily="18" charset="0"/>
                <a:sym typeface="Wingdings" pitchFamily="2" charset="2"/>
              </a:rPr>
              <a:t>)</a:t>
            </a:r>
            <a:endParaRPr lang="en-GB" sz="2000" b="1" dirty="0" smtClean="0">
              <a:cs typeface="Courier New" pitchFamily="49" charset="0"/>
              <a:sym typeface="Wingdings" pitchFamily="2" charset="2"/>
            </a:endParaRPr>
          </a:p>
          <a:p>
            <a:pPr rtl="1"/>
            <a:r>
              <a:rPr lang="en-GB" sz="2000" b="1" dirty="0" smtClean="0">
                <a:cs typeface="Times New Roman" pitchFamily="18" charset="0"/>
                <a:sym typeface="Wingdings" pitchFamily="2" charset="2"/>
              </a:rPr>
              <a:t>+ benzene (C</a:t>
            </a:r>
            <a:r>
              <a:rPr lang="en-GB" sz="2000" b="1" baseline="-25000" dirty="0" smtClean="0">
                <a:cs typeface="Times New Roman" pitchFamily="18" charset="0"/>
                <a:sym typeface="Wingdings" pitchFamily="2" charset="2"/>
              </a:rPr>
              <a:t>6</a:t>
            </a:r>
            <a:r>
              <a:rPr lang="en-GB" sz="2000" b="1" dirty="0" smtClean="0">
                <a:cs typeface="Times New Roman" pitchFamily="18" charset="0"/>
                <a:sym typeface="Wingdings" pitchFamily="2" charset="2"/>
              </a:rPr>
              <a:t>H</a:t>
            </a:r>
            <a:r>
              <a:rPr lang="en-GB" sz="2000" b="1" baseline="-25000" dirty="0" smtClean="0">
                <a:cs typeface="Times New Roman" pitchFamily="18" charset="0"/>
                <a:sym typeface="Wingdings" pitchFamily="2" charset="2"/>
              </a:rPr>
              <a:t>6</a:t>
            </a:r>
            <a:r>
              <a:rPr lang="en-GB" sz="2000" b="1" dirty="0" smtClean="0">
                <a:cs typeface="Times New Roman" pitchFamily="18" charset="0"/>
                <a:sym typeface="Wingdings" pitchFamily="2" charset="2"/>
              </a:rPr>
              <a:t>)</a:t>
            </a:r>
            <a:endParaRPr lang="en-GB" sz="2000" b="1" dirty="0" smtClean="0">
              <a:cs typeface="Courier New" pitchFamily="49" charset="0"/>
              <a:sym typeface="Wingdings" pitchFamily="2" charset="2"/>
            </a:endParaRPr>
          </a:p>
          <a:p>
            <a:pPr rtl="1"/>
            <a:r>
              <a:rPr lang="en-GB" sz="2000" b="1" dirty="0" smtClean="0">
                <a:cs typeface="Courier New" pitchFamily="49" charset="0"/>
                <a:sym typeface="Wingdings" pitchFamily="2" charset="2"/>
              </a:rPr>
              <a:t>+ some H</a:t>
            </a:r>
            <a:r>
              <a:rPr lang="en-GB" sz="2000" b="1" baseline="-25000" dirty="0" smtClean="0">
                <a:cs typeface="Courier New" pitchFamily="49" charset="0"/>
                <a:sym typeface="Wingdings" pitchFamily="2" charset="2"/>
              </a:rPr>
              <a:t>2</a:t>
            </a:r>
            <a:r>
              <a:rPr lang="en-GB" sz="2000" b="1" dirty="0" smtClean="0">
                <a:cs typeface="Courier New" pitchFamily="49" charset="0"/>
                <a:sym typeface="Wingdings" pitchFamily="2" charset="2"/>
              </a:rPr>
              <a:t>(g)</a:t>
            </a:r>
            <a:endParaRPr lang="en-GB" sz="2000" b="1" dirty="0" smtClean="0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251520" y="4797152"/>
            <a:ext cx="8713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17463" y="5007828"/>
            <a:ext cx="4536504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58875" indent="-1158875"/>
            <a:r>
              <a:rPr lang="en-GB" sz="2000" b="1" dirty="0">
                <a:cs typeface="Times New Roman" pitchFamily="18" charset="0"/>
              </a:rPr>
              <a:t>Alkenes = raw materials for polymers etc</a:t>
            </a:r>
            <a:endParaRPr lang="en-US" sz="2000" b="1" dirty="0">
              <a:cs typeface="Times New Roman" pitchFamily="18" charset="0"/>
            </a:endParaRP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4662488" y="5007828"/>
            <a:ext cx="4498975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dirty="0">
                <a:cs typeface="Times New Roman" pitchFamily="18" charset="0"/>
              </a:rPr>
              <a:t>Branched alkanes = more efficient fuels</a:t>
            </a:r>
            <a:endParaRPr lang="en-US" sz="2000" b="1" dirty="0">
              <a:cs typeface="Times New Roman" pitchFamily="18" charset="0"/>
            </a:endParaRPr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4661471" y="5424686"/>
            <a:ext cx="3222897" cy="132343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82675" indent="-1082675"/>
            <a:r>
              <a:rPr lang="en-GB" sz="2000" b="1" dirty="0">
                <a:cs typeface="Times New Roman" pitchFamily="18" charset="0"/>
              </a:rPr>
              <a:t>Benzene = raw material for plastics, drugs, dyes, explosives etc</a:t>
            </a:r>
            <a:endParaRPr lang="en-US" sz="2000" b="1" dirty="0"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197768"/>
            <a:ext cx="7772400" cy="782960"/>
          </a:xfrm>
        </p:spPr>
        <p:txBody>
          <a:bodyPr/>
          <a:lstStyle/>
          <a:p>
            <a:r>
              <a:rPr lang="en-GB" dirty="0" smtClean="0"/>
              <a:t>Cracking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849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  <p:bldP spid="14345" grpId="0"/>
      <p:bldP spid="12303" grpId="0"/>
      <p:bldP spid="12307" grpId="0"/>
      <p:bldP spid="12322" grpId="0"/>
      <p:bldP spid="12324" grpId="0"/>
      <p:bldP spid="12325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67544" y="1815207"/>
            <a:ext cx="82600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/>
              <a:t>List the advantages catalytic cracking has over thermal cracking:</a:t>
            </a:r>
          </a:p>
        </p:txBody>
      </p:sp>
      <p:sp>
        <p:nvSpPr>
          <p:cNvPr id="976900" name="Text Box 4"/>
          <p:cNvSpPr txBox="1">
            <a:spLocks noChangeArrowheads="1"/>
          </p:cNvSpPr>
          <p:nvPr/>
        </p:nvSpPr>
        <p:spPr bwMode="auto">
          <a:xfrm>
            <a:off x="539552" y="5325015"/>
            <a:ext cx="787241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/>
              <a:t>However, unlike thermal cracking, catalytic cracking cannot be used on all fractions, such as bitumen, the supply of which outstrips its demand.</a:t>
            </a:r>
          </a:p>
        </p:txBody>
      </p:sp>
      <p:sp>
        <p:nvSpPr>
          <p:cNvPr id="976902" name="Text Box 6"/>
          <p:cNvSpPr txBox="1">
            <a:spLocks noChangeArrowheads="1"/>
          </p:cNvSpPr>
          <p:nvPr/>
        </p:nvSpPr>
        <p:spPr bwMode="auto">
          <a:xfrm>
            <a:off x="560388" y="2492896"/>
            <a:ext cx="818807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>
              <a:buClr>
                <a:srgbClr val="FF6600"/>
              </a:buClr>
              <a:buSzPct val="80000"/>
              <a:buFont typeface="Wingdings" pitchFamily="2" charset="2"/>
              <a:buChar char="l"/>
            </a:pPr>
            <a:r>
              <a:rPr lang="en-GB" sz="2400" dirty="0"/>
              <a:t>it produces a higher proportion of branched alkanes, which burn more easily than straight-chain alkanes and are therefore an important component of petrol</a:t>
            </a:r>
          </a:p>
        </p:txBody>
      </p:sp>
      <p:sp>
        <p:nvSpPr>
          <p:cNvPr id="976903" name="Text Box 7"/>
          <p:cNvSpPr txBox="1">
            <a:spLocks noChangeArrowheads="1"/>
          </p:cNvSpPr>
          <p:nvPr/>
        </p:nvSpPr>
        <p:spPr bwMode="auto">
          <a:xfrm>
            <a:off x="560388" y="3759423"/>
            <a:ext cx="858361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buClr>
                <a:srgbClr val="FF6600"/>
              </a:buClr>
              <a:buSzPct val="80000"/>
              <a:buFont typeface="Wingdings" pitchFamily="2" charset="2"/>
              <a:buChar char="l"/>
            </a:pPr>
            <a:r>
              <a:rPr lang="en-GB" sz="2400" dirty="0"/>
              <a:t>the use of a lower temperature and pressure mean it is cheaper</a:t>
            </a:r>
          </a:p>
        </p:txBody>
      </p:sp>
      <p:sp>
        <p:nvSpPr>
          <p:cNvPr id="976904" name="Text Box 8"/>
          <p:cNvSpPr txBox="1">
            <a:spLocks noChangeArrowheads="1"/>
          </p:cNvSpPr>
          <p:nvPr/>
        </p:nvSpPr>
        <p:spPr bwMode="auto">
          <a:xfrm>
            <a:off x="560388" y="4437112"/>
            <a:ext cx="858361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buClr>
                <a:srgbClr val="FF6600"/>
              </a:buClr>
              <a:buSzPct val="80000"/>
              <a:buFont typeface="Wingdings" pitchFamily="2" charset="2"/>
              <a:buChar char="l"/>
            </a:pPr>
            <a:r>
              <a:rPr lang="en-GB" sz="2400" dirty="0"/>
              <a:t>it produces a higher proportion of </a:t>
            </a:r>
            <a:r>
              <a:rPr lang="en-GB" sz="2400" b="1" dirty="0" err="1"/>
              <a:t>arenes</a:t>
            </a:r>
            <a:r>
              <a:rPr lang="en-GB" sz="2400" dirty="0">
                <a:solidFill>
                  <a:srgbClr val="7030A0"/>
                </a:solidFill>
              </a:rPr>
              <a:t>,</a:t>
            </a:r>
            <a:r>
              <a:rPr lang="en-GB" sz="2400" dirty="0"/>
              <a:t> which are valuable feedstock chemicals.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1143000"/>
          </a:xfrm>
        </p:spPr>
        <p:txBody>
          <a:bodyPr/>
          <a:lstStyle/>
          <a:p>
            <a:r>
              <a:rPr lang="en-GB" dirty="0"/>
              <a:t>Thermal vs. catalytic cracking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84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7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900" grpId="0"/>
      <p:bldP spid="976902" grpId="0"/>
      <p:bldP spid="976903" grpId="0"/>
      <p:bldP spid="976904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Radicals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384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pPr algn="l"/>
            <a:r>
              <a:rPr lang="en-GB" dirty="0" smtClean="0"/>
              <a:t>Definitions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772400" cy="4114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b="1" dirty="0" smtClean="0"/>
              <a:t>Radical</a:t>
            </a:r>
            <a:r>
              <a:rPr lang="en-GB" sz="2400" dirty="0" smtClean="0"/>
              <a:t> - a species with an unpaired electron</a:t>
            </a:r>
          </a:p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r>
              <a:rPr lang="en-GB" sz="2400" b="1" dirty="0" err="1" smtClean="0"/>
              <a:t>Homolytic</a:t>
            </a:r>
            <a:r>
              <a:rPr lang="en-GB" sz="2400" b="1" dirty="0" smtClean="0"/>
              <a:t> fission </a:t>
            </a:r>
            <a:r>
              <a:rPr lang="en-GB" sz="2400" dirty="0" smtClean="0"/>
              <a:t>is where two radicals are formed when a bond splits evenly and each atom gets one of the two electrons.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err="1" smtClean="0"/>
              <a:t>Heterolytic</a:t>
            </a:r>
            <a:r>
              <a:rPr lang="en-GB" sz="2400" b="1" dirty="0" smtClean="0"/>
              <a:t> fission </a:t>
            </a:r>
            <a:r>
              <a:rPr lang="en-GB" sz="2400" dirty="0" smtClean="0"/>
              <a:t>is where both electrons from a bond go to one of the atoms to form </a:t>
            </a:r>
            <a:r>
              <a:rPr lang="en-GB" sz="2400" dirty="0"/>
              <a:t>a </a:t>
            </a:r>
            <a:r>
              <a:rPr lang="en-GB" sz="2400" dirty="0" err="1"/>
              <a:t>cation</a:t>
            </a:r>
            <a:r>
              <a:rPr lang="en-GB" sz="2400" dirty="0"/>
              <a:t> and an anion;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A </a:t>
            </a:r>
            <a:r>
              <a:rPr lang="en-GB" sz="2400" b="1" dirty="0" smtClean="0"/>
              <a:t>‘curly </a:t>
            </a:r>
            <a:r>
              <a:rPr lang="en-GB" sz="2400" b="1" dirty="0"/>
              <a:t>arrow’ </a:t>
            </a:r>
            <a:r>
              <a:rPr lang="en-GB" sz="2400" dirty="0" smtClean="0"/>
              <a:t>represents the </a:t>
            </a:r>
            <a:r>
              <a:rPr lang="en-GB" sz="2400" dirty="0"/>
              <a:t>movement of an electron pair, showing either breaking or formation of a covalent bond</a:t>
            </a:r>
            <a:r>
              <a:rPr lang="en-GB" sz="2400" dirty="0" smtClean="0"/>
              <a:t>;</a:t>
            </a:r>
          </a:p>
          <a:p>
            <a:pPr marL="0" indent="0"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314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You need to be able to…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81200"/>
            <a:ext cx="7774632" cy="411480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Outline reaction mechanisms, using diagrams, to show clearly the movement of an electron pair with ‘curly arrows’;</a:t>
            </a:r>
          </a:p>
          <a:p>
            <a:endParaRPr lang="en-GB" dirty="0" smtClean="0"/>
          </a:p>
          <a:p>
            <a:r>
              <a:rPr lang="en-GB" dirty="0" smtClean="0"/>
              <a:t>Describe the substitution of alkanes using ultraviolet radiation, by Cl</a:t>
            </a:r>
            <a:r>
              <a:rPr lang="en-GB" baseline="-25000" dirty="0" smtClean="0"/>
              <a:t>2</a:t>
            </a:r>
            <a:r>
              <a:rPr lang="en-GB" dirty="0" smtClean="0"/>
              <a:t> and by Br</a:t>
            </a:r>
            <a:r>
              <a:rPr lang="en-GB" baseline="-25000" dirty="0" smtClean="0"/>
              <a:t>2</a:t>
            </a:r>
            <a:r>
              <a:rPr lang="en-GB" dirty="0" smtClean="0"/>
              <a:t>, to form </a:t>
            </a:r>
            <a:r>
              <a:rPr lang="en-GB" dirty="0" err="1" smtClean="0"/>
              <a:t>halogenoalkanes</a:t>
            </a:r>
            <a:r>
              <a:rPr lang="en-GB" dirty="0" smtClean="0"/>
              <a:t>;</a:t>
            </a:r>
          </a:p>
          <a:p>
            <a:endParaRPr lang="en-GB" dirty="0" smtClean="0"/>
          </a:p>
          <a:p>
            <a:r>
              <a:rPr lang="en-GB" dirty="0" smtClean="0"/>
              <a:t>Describe how </a:t>
            </a:r>
            <a:r>
              <a:rPr lang="en-GB" dirty="0" err="1" smtClean="0"/>
              <a:t>homolytic</a:t>
            </a:r>
            <a:r>
              <a:rPr lang="en-GB" dirty="0" smtClean="0"/>
              <a:t> fission leads to the mechanism of radical substitution in alkanes in terms of initiation, propagation and termination reactions (see also 2.1.1.h);</a:t>
            </a:r>
          </a:p>
          <a:p>
            <a:endParaRPr lang="en-GB" dirty="0"/>
          </a:p>
          <a:p>
            <a:r>
              <a:rPr lang="en-GB" dirty="0" smtClean="0"/>
              <a:t>Explain the limitations of radical substitution in synthesis, arising from further substitution with formation of a mixture of products.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48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611560" y="179388"/>
            <a:ext cx="7848872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Chlorination of methane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179512" y="2195572"/>
            <a:ext cx="8460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spcAft>
                <a:spcPts val="200"/>
              </a:spcAft>
            </a:pPr>
            <a:r>
              <a:rPr lang="en-GB" sz="1800" dirty="0" smtClean="0"/>
              <a:t> </a:t>
            </a:r>
            <a:r>
              <a:rPr lang="en-GB" sz="1800" b="1" dirty="0"/>
              <a:t>Cl</a:t>
            </a:r>
            <a:r>
              <a:rPr lang="en-GB" sz="1800" b="1" baseline="-25000" dirty="0"/>
              <a:t>2</a:t>
            </a:r>
            <a:r>
              <a:rPr lang="en-GB" sz="1800" b="1" dirty="0"/>
              <a:t>   </a:t>
            </a:r>
            <a:r>
              <a:rPr lang="en-GB" b="1" dirty="0" smtClean="0">
                <a:sym typeface="Wingdings" pitchFamily="2" charset="2"/>
              </a:rPr>
              <a:t></a:t>
            </a:r>
            <a:r>
              <a:rPr lang="en-GB" sz="1800" b="1" dirty="0" smtClean="0"/>
              <a:t>   </a:t>
            </a:r>
            <a:r>
              <a:rPr lang="en-GB" sz="1800" b="1" dirty="0"/>
              <a:t>2Cl• </a:t>
            </a:r>
            <a:r>
              <a:rPr lang="en-GB" sz="1800" dirty="0"/>
              <a:t>	</a:t>
            </a:r>
            <a:r>
              <a:rPr lang="en-GB" sz="1800" dirty="0" smtClean="0"/>
              <a:t>radicals created – the single dots represent unpaired electrons</a:t>
            </a:r>
            <a:endParaRPr lang="en-GB" sz="1800" dirty="0"/>
          </a:p>
        </p:txBody>
      </p:sp>
      <p:sp>
        <p:nvSpPr>
          <p:cNvPr id="21512" name="Rectangle 11"/>
          <p:cNvSpPr>
            <a:spLocks noChangeArrowheads="1"/>
          </p:cNvSpPr>
          <p:nvPr/>
        </p:nvSpPr>
        <p:spPr bwMode="auto">
          <a:xfrm>
            <a:off x="3563888" y="836712"/>
            <a:ext cx="15470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u="sng" dirty="0" smtClean="0"/>
              <a:t>Initiation</a:t>
            </a:r>
            <a:endParaRPr lang="en-GB" sz="2800" u="sng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51520" y="1412776"/>
            <a:ext cx="831473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spcAft>
                <a:spcPts val="200"/>
              </a:spcAft>
            </a:pPr>
            <a:r>
              <a:rPr lang="en-GB" sz="2000" dirty="0" smtClean="0"/>
              <a:t>During initiation the </a:t>
            </a:r>
            <a:r>
              <a:rPr lang="en-GB" sz="2000" dirty="0" err="1"/>
              <a:t>Cl-Cl</a:t>
            </a:r>
            <a:r>
              <a:rPr lang="en-GB" sz="2000" dirty="0"/>
              <a:t> bond is broken in preference to the others as it is requires less energy to separate the atoms.</a:t>
            </a:r>
          </a:p>
        </p:txBody>
      </p:sp>
      <p:sp>
        <p:nvSpPr>
          <p:cNvPr id="19" name="Text Box 1036"/>
          <p:cNvSpPr txBox="1">
            <a:spLocks noChangeArrowheads="1"/>
          </p:cNvSpPr>
          <p:nvPr/>
        </p:nvSpPr>
        <p:spPr bwMode="auto">
          <a:xfrm>
            <a:off x="179512" y="3009726"/>
            <a:ext cx="8208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spcAft>
                <a:spcPts val="200"/>
              </a:spcAft>
            </a:pPr>
            <a:r>
              <a:rPr lang="en-GB" sz="1800" dirty="0"/>
              <a:t>Free radicals are very reactive because </a:t>
            </a:r>
            <a:r>
              <a:rPr lang="en-GB" sz="1800" dirty="0" smtClean="0"/>
              <a:t>they want </a:t>
            </a:r>
            <a:r>
              <a:rPr lang="en-GB" sz="1800" dirty="0"/>
              <a:t>to pair up their single electron.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3365849" y="2505670"/>
            <a:ext cx="19982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u="sng" dirty="0"/>
              <a:t>Propagation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635896" y="3789040"/>
            <a:ext cx="47525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800" dirty="0" smtClean="0"/>
              <a:t>radicals used are  </a:t>
            </a:r>
            <a:r>
              <a:rPr lang="en-GB" dirty="0" smtClean="0"/>
              <a:t>regenerated ‘propagating’ the reaction</a:t>
            </a:r>
          </a:p>
          <a:p>
            <a:endParaRPr lang="en-GB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51520" y="3585790"/>
            <a:ext cx="403244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800" b="1" dirty="0" err="1"/>
              <a:t>Cl</a:t>
            </a:r>
            <a:r>
              <a:rPr lang="en-GB" sz="1800" b="1" dirty="0"/>
              <a:t>•  +  CH</a:t>
            </a:r>
            <a:r>
              <a:rPr lang="en-GB" sz="1800" b="1" baseline="-25000" dirty="0"/>
              <a:t>4</a:t>
            </a:r>
            <a:r>
              <a:rPr lang="en-GB" sz="1800" b="1" dirty="0"/>
              <a:t>  </a:t>
            </a:r>
            <a:r>
              <a:rPr lang="en-GB" sz="1800" b="1" dirty="0" smtClean="0">
                <a:sym typeface="Wingdings" pitchFamily="2" charset="2"/>
              </a:rPr>
              <a:t></a:t>
            </a:r>
            <a:r>
              <a:rPr lang="en-GB" sz="1800" b="1" dirty="0" smtClean="0"/>
              <a:t>  </a:t>
            </a:r>
            <a:r>
              <a:rPr lang="en-GB" sz="1800" b="1" dirty="0"/>
              <a:t>CH</a:t>
            </a:r>
            <a:r>
              <a:rPr lang="en-GB" sz="1800" b="1" baseline="-25000" dirty="0"/>
              <a:t>3</a:t>
            </a:r>
            <a:r>
              <a:rPr lang="en-GB" sz="1800" b="1" dirty="0"/>
              <a:t>•   +   </a:t>
            </a:r>
            <a:r>
              <a:rPr lang="en-GB" sz="1800" b="1" dirty="0" err="1"/>
              <a:t>HCl</a:t>
            </a:r>
            <a:endParaRPr lang="en-GB" b="1" dirty="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51520" y="4161854"/>
            <a:ext cx="3816424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spcAft>
                <a:spcPts val="200"/>
              </a:spcAft>
            </a:pPr>
            <a:r>
              <a:rPr lang="en-GB" sz="1800" b="1" dirty="0"/>
              <a:t>Cl</a:t>
            </a:r>
            <a:r>
              <a:rPr lang="en-GB" sz="1800" b="1" baseline="-25000" dirty="0"/>
              <a:t>2</a:t>
            </a:r>
            <a:r>
              <a:rPr lang="en-GB" sz="1800" b="1" dirty="0"/>
              <a:t>  +  CH</a:t>
            </a:r>
            <a:r>
              <a:rPr lang="en-GB" sz="1800" b="1" baseline="-25000" dirty="0"/>
              <a:t>3</a:t>
            </a:r>
            <a:r>
              <a:rPr lang="en-GB" sz="1800" b="1" dirty="0"/>
              <a:t>•  </a:t>
            </a:r>
            <a:r>
              <a:rPr lang="en-GB" sz="1800" b="1" dirty="0" smtClean="0">
                <a:sym typeface="Wingdings" pitchFamily="2" charset="2"/>
              </a:rPr>
              <a:t> </a:t>
            </a:r>
            <a:r>
              <a:rPr lang="en-GB" sz="1800" b="1" dirty="0" smtClean="0"/>
              <a:t> </a:t>
            </a:r>
            <a:r>
              <a:rPr lang="en-GB" sz="1800" b="1" dirty="0"/>
              <a:t>CH</a:t>
            </a:r>
            <a:r>
              <a:rPr lang="en-GB" sz="1800" b="1" baseline="-25000" dirty="0"/>
              <a:t>3</a:t>
            </a:r>
            <a:r>
              <a:rPr lang="en-GB" sz="1800" b="1" dirty="0"/>
              <a:t>Cl   +   </a:t>
            </a:r>
            <a:r>
              <a:rPr lang="en-GB" sz="1800" b="1" dirty="0" err="1"/>
              <a:t>Cl</a:t>
            </a:r>
            <a:r>
              <a:rPr lang="en-GB" sz="1800" b="1" dirty="0"/>
              <a:t>•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3366120" y="4572868"/>
            <a:ext cx="19857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u="sng" dirty="0"/>
              <a:t>Termination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51520" y="5652988"/>
            <a:ext cx="1944216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800" b="1" dirty="0" err="1"/>
              <a:t>Cl</a:t>
            </a:r>
            <a:r>
              <a:rPr lang="en-GB" sz="1800" b="1" dirty="0"/>
              <a:t>•  +  </a:t>
            </a:r>
            <a:r>
              <a:rPr lang="en-GB" sz="1800" b="1" dirty="0" err="1"/>
              <a:t>Cl</a:t>
            </a:r>
            <a:r>
              <a:rPr lang="en-GB" sz="1800" b="1" dirty="0"/>
              <a:t>• </a:t>
            </a:r>
            <a:r>
              <a:rPr lang="en-GB" b="1" dirty="0" smtClean="0">
                <a:sym typeface="Wingdings" pitchFamily="2" charset="2"/>
              </a:rPr>
              <a:t></a:t>
            </a:r>
            <a:r>
              <a:rPr lang="en-GB" sz="1800" b="1" dirty="0" smtClean="0"/>
              <a:t>  </a:t>
            </a:r>
            <a:r>
              <a:rPr lang="en-GB" sz="1800" b="1" dirty="0"/>
              <a:t>Cl</a:t>
            </a:r>
            <a:r>
              <a:rPr lang="en-GB" sz="1800" b="1" baseline="-25000" dirty="0"/>
              <a:t>2</a:t>
            </a:r>
            <a:endParaRPr lang="en-GB" b="1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51520" y="5220940"/>
            <a:ext cx="2592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800" b="1" dirty="0" err="1"/>
              <a:t>Cl</a:t>
            </a:r>
            <a:r>
              <a:rPr lang="en-GB" sz="1800" b="1" dirty="0"/>
              <a:t>•  +  CH</a:t>
            </a:r>
            <a:r>
              <a:rPr lang="en-GB" sz="1800" b="1" baseline="-25000" dirty="0"/>
              <a:t>3</a:t>
            </a:r>
            <a:r>
              <a:rPr lang="en-GB" sz="1800" b="1" dirty="0"/>
              <a:t>•   </a:t>
            </a:r>
            <a:r>
              <a:rPr lang="en-GB" b="1" dirty="0" smtClean="0">
                <a:sym typeface="Wingdings" pitchFamily="2" charset="2"/>
              </a:rPr>
              <a:t></a:t>
            </a:r>
            <a:r>
              <a:rPr lang="en-GB" sz="1800" b="1" dirty="0" smtClean="0"/>
              <a:t>  </a:t>
            </a:r>
            <a:r>
              <a:rPr lang="en-GB" sz="1800" b="1" dirty="0"/>
              <a:t>CH</a:t>
            </a:r>
            <a:r>
              <a:rPr lang="en-GB" sz="1800" b="1" baseline="-25000" dirty="0"/>
              <a:t>3</a:t>
            </a:r>
            <a:r>
              <a:rPr lang="en-GB" sz="1800" b="1" dirty="0"/>
              <a:t>Cl</a:t>
            </a:r>
            <a:endParaRPr lang="en-GB" b="1" dirty="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51520" y="6085036"/>
            <a:ext cx="2376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800" b="1" dirty="0"/>
              <a:t>CH</a:t>
            </a:r>
            <a:r>
              <a:rPr lang="en-GB" sz="1800" b="1" baseline="-25000" dirty="0"/>
              <a:t>3</a:t>
            </a:r>
            <a:r>
              <a:rPr lang="en-GB" sz="1800" b="1" dirty="0"/>
              <a:t>•  +  CH</a:t>
            </a:r>
            <a:r>
              <a:rPr lang="en-GB" sz="1800" b="1" baseline="-25000" dirty="0"/>
              <a:t>3</a:t>
            </a:r>
            <a:r>
              <a:rPr lang="en-GB" sz="1800" b="1" dirty="0" smtClean="0"/>
              <a:t>•</a:t>
            </a:r>
            <a:r>
              <a:rPr lang="en-GB" b="1" dirty="0" smtClean="0"/>
              <a:t> </a:t>
            </a:r>
            <a:r>
              <a:rPr lang="en-GB" b="1" dirty="0" smtClean="0">
                <a:sym typeface="Wingdings" pitchFamily="2" charset="2"/>
              </a:rPr>
              <a:t></a:t>
            </a:r>
            <a:r>
              <a:rPr lang="en-GB" sz="1800" b="1" dirty="0" smtClean="0"/>
              <a:t> </a:t>
            </a:r>
            <a:r>
              <a:rPr lang="en-GB" sz="1800" b="1" dirty="0"/>
              <a:t>C</a:t>
            </a:r>
            <a:r>
              <a:rPr lang="en-GB" sz="1800" b="1" baseline="-25000" dirty="0"/>
              <a:t>2</a:t>
            </a:r>
            <a:r>
              <a:rPr lang="en-GB" sz="1800" b="1" dirty="0"/>
              <a:t>H</a:t>
            </a:r>
            <a:r>
              <a:rPr lang="en-GB" sz="1800" b="1" baseline="-25000" dirty="0"/>
              <a:t>6</a:t>
            </a:r>
            <a:endParaRPr lang="en-GB" b="1" dirty="0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3059832" y="5325015"/>
            <a:ext cx="46805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800" dirty="0" smtClean="0"/>
              <a:t>As two radicals react together they </a:t>
            </a:r>
            <a:r>
              <a:rPr lang="en-GB" dirty="0" smtClean="0"/>
              <a:t>are </a:t>
            </a:r>
            <a:r>
              <a:rPr lang="en-GB" sz="1800" dirty="0" smtClean="0"/>
              <a:t>removed</a:t>
            </a:r>
          </a:p>
          <a:p>
            <a:endParaRPr lang="en-GB" dirty="0"/>
          </a:p>
          <a:p>
            <a:r>
              <a:rPr lang="en-GB" sz="1800" dirty="0" smtClean="0"/>
              <a:t>This is unlikely at the start because of their low concentration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566026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6" grpId="0"/>
      <p:bldP spid="13" grpId="0"/>
      <p:bldP spid="19" grpId="0"/>
      <p:bldP spid="21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Exam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sz="2000" dirty="0" smtClean="0"/>
              <a:t>Q1. Crude </a:t>
            </a:r>
            <a:r>
              <a:rPr lang="en-GB" sz="2000" dirty="0"/>
              <a:t>oil is a source of hydrocarbons which can be used as fuels or for processing into petrochemicals.</a:t>
            </a:r>
          </a:p>
          <a:p>
            <a:pPr>
              <a:buNone/>
            </a:pPr>
            <a:r>
              <a:rPr lang="en-GB" sz="2000" dirty="0"/>
              <a:t>	Octane, C</a:t>
            </a:r>
            <a:r>
              <a:rPr lang="en-GB" sz="2000" baseline="-25000" dirty="0"/>
              <a:t>8</a:t>
            </a:r>
            <a:r>
              <a:rPr lang="en-GB" sz="2000" dirty="0"/>
              <a:t>H</a:t>
            </a:r>
            <a:r>
              <a:rPr lang="en-GB" sz="2000" baseline="-25000" dirty="0"/>
              <a:t>18</a:t>
            </a:r>
            <a:r>
              <a:rPr lang="en-GB" sz="2000" dirty="0"/>
              <a:t>, is one of the alkanes present in petrol.</a:t>
            </a:r>
          </a:p>
          <a:p>
            <a:pPr>
              <a:buNone/>
            </a:pPr>
            <a:r>
              <a:rPr lang="en-GB" sz="2000" dirty="0"/>
              <a:t>	Carbon dioxide is formed during the complete combustion of octane.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C</a:t>
            </a:r>
            <a:r>
              <a:rPr lang="en-GB" sz="2000" baseline="-25000" dirty="0" smtClean="0"/>
              <a:t>8</a:t>
            </a:r>
            <a:r>
              <a:rPr lang="en-GB" sz="2000" dirty="0" smtClean="0"/>
              <a:t>H</a:t>
            </a:r>
            <a:r>
              <a:rPr lang="en-GB" sz="2000" baseline="-25000" dirty="0" smtClean="0"/>
              <a:t>18</a:t>
            </a:r>
            <a:r>
              <a:rPr lang="en-GB" sz="2000" dirty="0" smtClean="0"/>
              <a:t> </a:t>
            </a:r>
            <a:r>
              <a:rPr lang="en-GB" sz="2000" dirty="0"/>
              <a:t>+ 12½O</a:t>
            </a:r>
            <a:r>
              <a:rPr lang="en-GB" sz="2000" baseline="-25000" dirty="0"/>
              <a:t>2</a:t>
            </a:r>
            <a:r>
              <a:rPr lang="en-GB" sz="2000" dirty="0"/>
              <a:t> → 8CO</a:t>
            </a:r>
            <a:r>
              <a:rPr lang="en-GB" sz="2000" baseline="-25000" dirty="0"/>
              <a:t>2</a:t>
            </a:r>
            <a:r>
              <a:rPr lang="en-GB" sz="2000" dirty="0"/>
              <a:t> + 9H</a:t>
            </a:r>
            <a:r>
              <a:rPr lang="en-GB" sz="2000" baseline="-25000" dirty="0"/>
              <a:t>2</a:t>
            </a:r>
            <a:r>
              <a:rPr lang="en-GB" sz="2000" dirty="0"/>
              <a:t>O</a:t>
            </a:r>
          </a:p>
          <a:p>
            <a:pPr>
              <a:buNone/>
            </a:pPr>
            <a:r>
              <a:rPr lang="en-GB" sz="2000" dirty="0" smtClean="0"/>
              <a:t>What </a:t>
            </a:r>
            <a:r>
              <a:rPr lang="en-GB" sz="2000" dirty="0"/>
              <a:t>is the general formula for an alkane?</a:t>
            </a:r>
          </a:p>
          <a:p>
            <a:pPr>
              <a:buNone/>
            </a:pPr>
            <a:r>
              <a:rPr lang="en-GB" sz="2000" dirty="0" smtClean="0"/>
              <a:t>..............................................................................................................................</a:t>
            </a:r>
            <a:endParaRPr lang="en-GB" sz="2000" dirty="0"/>
          </a:p>
          <a:p>
            <a:pPr>
              <a:buNone/>
            </a:pPr>
            <a:r>
              <a:rPr lang="en-GB" sz="2000" dirty="0" smtClean="0"/>
              <a:t>							[</a:t>
            </a:r>
            <a:r>
              <a:rPr lang="en-GB" sz="2000" dirty="0"/>
              <a:t>Total 1 </a:t>
            </a:r>
            <a:r>
              <a:rPr lang="en-GB" sz="2000" dirty="0" smtClean="0"/>
              <a:t>mark]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Q2. Predict </a:t>
            </a:r>
            <a:r>
              <a:rPr lang="en-GB" sz="2000" dirty="0"/>
              <a:t>the molecular formula of an alkane with 13 carbon atoms.</a:t>
            </a:r>
          </a:p>
          <a:p>
            <a:pPr>
              <a:buNone/>
            </a:pPr>
            <a:r>
              <a:rPr lang="en-GB" sz="2000" dirty="0" smtClean="0"/>
              <a:t>.............................................................................................................................</a:t>
            </a:r>
            <a:endParaRPr lang="en-GB" sz="2000" dirty="0"/>
          </a:p>
          <a:p>
            <a:pPr>
              <a:buNone/>
            </a:pPr>
            <a:r>
              <a:rPr lang="en-GB" sz="2000" dirty="0" smtClean="0"/>
              <a:t>							[</a:t>
            </a:r>
            <a:r>
              <a:rPr lang="en-GB" sz="2000" dirty="0"/>
              <a:t>Total 1 mark]</a:t>
            </a:r>
          </a:p>
          <a:p>
            <a:pPr>
              <a:buNone/>
            </a:pPr>
            <a:endParaRPr lang="en-GB" sz="2000" dirty="0"/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06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8826500" y="66294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38900"/>
            <a:ext cx="457200" cy="3937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GB" i="1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H="1">
            <a:off x="139700" y="66294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4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38900"/>
            <a:ext cx="342900" cy="3937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GB" i="1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Free radicals - summary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0" hangingPunct="0">
              <a:spcBef>
                <a:spcPct val="0"/>
              </a:spcBef>
              <a:spcAft>
                <a:spcPts val="200"/>
              </a:spcAft>
            </a:pPr>
            <a:r>
              <a:rPr lang="en-GB" b="1" dirty="0" smtClean="0"/>
              <a:t>reactive </a:t>
            </a:r>
            <a:r>
              <a:rPr lang="en-GB" b="1" dirty="0"/>
              <a:t>species (atoms or groups) which possess an unpaired electron</a:t>
            </a:r>
          </a:p>
          <a:p>
            <a:pPr eaLnBrk="0" hangingPunct="0">
              <a:spcBef>
                <a:spcPct val="0"/>
              </a:spcBef>
              <a:spcAft>
                <a:spcPts val="200"/>
              </a:spcAft>
            </a:pPr>
            <a:endParaRPr lang="en-GB" b="1" dirty="0"/>
          </a:p>
          <a:p>
            <a:pPr eaLnBrk="0" hangingPunct="0">
              <a:spcBef>
                <a:spcPct val="0"/>
              </a:spcBef>
              <a:spcAft>
                <a:spcPts val="200"/>
              </a:spcAft>
            </a:pPr>
            <a:r>
              <a:rPr lang="en-GB" b="1" dirty="0" smtClean="0"/>
              <a:t>They react in order to pair </a:t>
            </a:r>
            <a:r>
              <a:rPr lang="en-GB" b="1" dirty="0"/>
              <a:t>up the single electron</a:t>
            </a:r>
          </a:p>
          <a:p>
            <a:pPr eaLnBrk="0" hangingPunct="0">
              <a:spcBef>
                <a:spcPct val="0"/>
              </a:spcBef>
              <a:spcAft>
                <a:spcPts val="200"/>
              </a:spcAft>
            </a:pPr>
            <a:endParaRPr lang="en-GB" b="1" dirty="0"/>
          </a:p>
          <a:p>
            <a:pPr eaLnBrk="0" hangingPunct="0">
              <a:spcBef>
                <a:spcPct val="0"/>
              </a:spcBef>
              <a:spcAft>
                <a:spcPts val="200"/>
              </a:spcAft>
            </a:pPr>
            <a:r>
              <a:rPr lang="en-GB" b="1" dirty="0" smtClean="0"/>
              <a:t>formed </a:t>
            </a:r>
            <a:r>
              <a:rPr lang="en-GB" b="1" dirty="0"/>
              <a:t>by </a:t>
            </a:r>
            <a:r>
              <a:rPr lang="en-GB" b="1" dirty="0" err="1"/>
              <a:t>homolytic</a:t>
            </a:r>
            <a:r>
              <a:rPr lang="en-GB" b="1" dirty="0"/>
              <a:t> fission </a:t>
            </a:r>
            <a:r>
              <a:rPr lang="en-GB" b="1" dirty="0" smtClean="0"/>
              <a:t> </a:t>
            </a:r>
            <a:r>
              <a:rPr lang="en-GB" b="1" dirty="0"/>
              <a:t>of covalent bonds</a:t>
            </a:r>
          </a:p>
          <a:p>
            <a:pPr eaLnBrk="0" hangingPunct="0">
              <a:spcBef>
                <a:spcPct val="0"/>
              </a:spcBef>
              <a:spcAft>
                <a:spcPts val="200"/>
              </a:spcAft>
            </a:pPr>
            <a:endParaRPr lang="en-GB" b="1" dirty="0"/>
          </a:p>
          <a:p>
            <a:pPr eaLnBrk="0" hangingPunct="0">
              <a:spcBef>
                <a:spcPct val="0"/>
              </a:spcBef>
              <a:spcAft>
                <a:spcPts val="200"/>
              </a:spcAft>
            </a:pPr>
            <a:r>
              <a:rPr lang="en-GB" b="1" dirty="0" smtClean="0"/>
              <a:t>formed </a:t>
            </a:r>
            <a:r>
              <a:rPr lang="en-GB" b="1" dirty="0"/>
              <a:t>during the reaction between chlorine and </a:t>
            </a:r>
            <a:r>
              <a:rPr lang="en-GB" b="1" dirty="0" smtClean="0"/>
              <a:t>methane (UV) </a:t>
            </a:r>
            <a:endParaRPr lang="en-GB" b="1" dirty="0"/>
          </a:p>
          <a:p>
            <a:pPr eaLnBrk="0" hangingPunct="0">
              <a:spcBef>
                <a:spcPct val="0"/>
              </a:spcBef>
              <a:spcAft>
                <a:spcPts val="200"/>
              </a:spcAft>
            </a:pPr>
            <a:endParaRPr lang="en-GB" b="1" dirty="0"/>
          </a:p>
          <a:p>
            <a:pPr eaLnBrk="0" hangingPunct="0">
              <a:spcBef>
                <a:spcPct val="0"/>
              </a:spcBef>
              <a:spcAft>
                <a:spcPts val="200"/>
              </a:spcAft>
            </a:pPr>
            <a:r>
              <a:rPr lang="en-GB" b="1" dirty="0" smtClean="0"/>
              <a:t>formed </a:t>
            </a:r>
            <a:r>
              <a:rPr lang="en-GB" b="1" dirty="0"/>
              <a:t>during thermal cracking</a:t>
            </a:r>
          </a:p>
          <a:p>
            <a:pPr eaLnBrk="0" hangingPunct="0">
              <a:spcBef>
                <a:spcPct val="0"/>
              </a:spcBef>
              <a:spcAft>
                <a:spcPts val="200"/>
              </a:spcAft>
            </a:pPr>
            <a:endParaRPr lang="en-GB" b="1" dirty="0"/>
          </a:p>
          <a:p>
            <a:pPr eaLnBrk="0" hangingPunct="0">
              <a:spcBef>
                <a:spcPct val="0"/>
              </a:spcBef>
              <a:spcAft>
                <a:spcPts val="200"/>
              </a:spcAft>
            </a:pPr>
            <a:r>
              <a:rPr lang="en-GB" b="1" dirty="0" smtClean="0"/>
              <a:t>involved </a:t>
            </a:r>
            <a:r>
              <a:rPr lang="en-GB" b="1" dirty="0"/>
              <a:t>in the reactions taking place in the ozone layer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19469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835" name="Picture 11" descr="2_chloroprop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9538" y="2924944"/>
            <a:ext cx="2624137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836" name="Picture 12" descr="1_chloropropa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3500" y="3068960"/>
            <a:ext cx="2624138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755576" y="2053297"/>
            <a:ext cx="804088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/>
              <a:t>If an alkane is more than two carbons in length then any of the hydrogen atoms may be substituted, leading to a mixture of different isomers. For example:</a:t>
            </a:r>
          </a:p>
        </p:txBody>
      </p:sp>
      <p:sp>
        <p:nvSpPr>
          <p:cNvPr id="973828" name="Text Box 4"/>
          <p:cNvSpPr txBox="1">
            <a:spLocks noChangeArrowheads="1"/>
          </p:cNvSpPr>
          <p:nvPr/>
        </p:nvSpPr>
        <p:spPr bwMode="auto">
          <a:xfrm>
            <a:off x="323528" y="5437673"/>
            <a:ext cx="7632849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/>
              <a:t>The </a:t>
            </a:r>
            <a:r>
              <a:rPr lang="en-GB" sz="2400" dirty="0"/>
              <a:t>mixture of products is difficult to separate, and this is one reason </a:t>
            </a:r>
            <a:r>
              <a:rPr lang="en-GB" sz="2400" b="1" dirty="0"/>
              <a:t>why chain reactions are not a good method of preparing </a:t>
            </a:r>
            <a:r>
              <a:rPr lang="en-GB" sz="2400" b="1" dirty="0" err="1"/>
              <a:t>halogenoalkanes</a:t>
            </a:r>
            <a:r>
              <a:rPr lang="en-GB" sz="2400" b="1" dirty="0"/>
              <a:t>.  </a:t>
            </a:r>
          </a:p>
        </p:txBody>
      </p:sp>
      <p:sp>
        <p:nvSpPr>
          <p:cNvPr id="973831" name="Text Box 7"/>
          <p:cNvSpPr txBox="1">
            <a:spLocks noChangeArrowheads="1"/>
          </p:cNvSpPr>
          <p:nvPr/>
        </p:nvSpPr>
        <p:spPr bwMode="auto">
          <a:xfrm>
            <a:off x="1691680" y="4653136"/>
            <a:ext cx="213933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/>
              <a:t>1-chloropropane</a:t>
            </a:r>
          </a:p>
        </p:txBody>
      </p:sp>
      <p:sp>
        <p:nvSpPr>
          <p:cNvPr id="973834" name="Text Box 10"/>
          <p:cNvSpPr txBox="1">
            <a:spLocks noChangeArrowheads="1"/>
          </p:cNvSpPr>
          <p:nvPr/>
        </p:nvSpPr>
        <p:spPr bwMode="auto">
          <a:xfrm>
            <a:off x="5508104" y="4643844"/>
            <a:ext cx="202770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/>
              <a:t>2-chloropropane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Other products of chain reactions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531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7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7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7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7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8" grpId="0" animBg="1"/>
      <p:bldP spid="973831" grpId="0"/>
      <p:bldP spid="973834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3568" y="1988840"/>
            <a:ext cx="761466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 smtClean="0"/>
              <a:t>Further </a:t>
            </a:r>
            <a:r>
              <a:rPr lang="en-GB" sz="2000" dirty="0"/>
              <a:t>substitution can occur until all </a:t>
            </a:r>
            <a:r>
              <a:rPr lang="en-GB" sz="2000" dirty="0" err="1"/>
              <a:t>hydrogens</a:t>
            </a:r>
            <a:r>
              <a:rPr lang="en-GB" sz="2000" dirty="0"/>
              <a:t> are substituted.</a:t>
            </a:r>
          </a:p>
        </p:txBody>
      </p:sp>
      <p:sp>
        <p:nvSpPr>
          <p:cNvPr id="975876" name="Text Box 4"/>
          <p:cNvSpPr txBox="1">
            <a:spLocks noChangeArrowheads="1"/>
          </p:cNvSpPr>
          <p:nvPr/>
        </p:nvSpPr>
        <p:spPr bwMode="auto">
          <a:xfrm>
            <a:off x="611560" y="4429561"/>
            <a:ext cx="7974706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/>
              <a:t>The further substituted </a:t>
            </a:r>
            <a:r>
              <a:rPr lang="en-GB" sz="2000" dirty="0" err="1"/>
              <a:t>chloroalkanes</a:t>
            </a:r>
            <a:r>
              <a:rPr lang="en-GB" sz="2000" dirty="0"/>
              <a:t> are impurities that must be removed. The amount of these molecules can be decreased by reducing the proportion of chlorine in the reaction mixture. </a:t>
            </a:r>
            <a:r>
              <a:rPr lang="en-GB" sz="2000" b="1" dirty="0" smtClean="0"/>
              <a:t>It is another reason why this method of preparing </a:t>
            </a:r>
            <a:r>
              <a:rPr lang="en-GB" sz="2000" b="1" dirty="0" err="1" smtClean="0"/>
              <a:t>chloroalkanes</a:t>
            </a:r>
            <a:r>
              <a:rPr lang="en-GB" sz="2000" b="1" dirty="0" smtClean="0"/>
              <a:t> is unreliable.</a:t>
            </a:r>
          </a:p>
          <a:p>
            <a:endParaRPr lang="en-GB" sz="2000" dirty="0"/>
          </a:p>
          <a:p>
            <a:r>
              <a:rPr lang="en-GB" sz="2000" dirty="0" smtClean="0"/>
              <a:t>Different products can be separated by </a:t>
            </a:r>
            <a:r>
              <a:rPr lang="en-GB" sz="2000" b="1" dirty="0" smtClean="0"/>
              <a:t>fractional distillation</a:t>
            </a:r>
            <a:endParaRPr lang="en-GB" sz="2000" dirty="0"/>
          </a:p>
        </p:txBody>
      </p:sp>
      <p:pic>
        <p:nvPicPr>
          <p:cNvPr id="975882" name="Picture 10" descr="tetrachlorometh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652" y="2529259"/>
            <a:ext cx="154781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5883" name="Picture 11" descr="trichlorometha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8404" y="2529259"/>
            <a:ext cx="1633538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5884" name="Picture 12" descr="chlorometha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908" y="2529259"/>
            <a:ext cx="1633538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5885" name="Picture 13" descr="dichlorometha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6156" y="2529259"/>
            <a:ext cx="1633537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5886" name="Text Box 14"/>
          <p:cNvSpPr txBox="1">
            <a:spLocks noChangeArrowheads="1"/>
          </p:cNvSpPr>
          <p:nvPr/>
        </p:nvSpPr>
        <p:spPr bwMode="auto">
          <a:xfrm>
            <a:off x="2160092" y="3105323"/>
            <a:ext cx="4857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Symbol" pitchFamily="18" charset="2"/>
              </a:rPr>
              <a:t>®</a:t>
            </a:r>
            <a:endParaRPr lang="en-GB" b="1" dirty="0"/>
          </a:p>
        </p:txBody>
      </p:sp>
      <p:sp>
        <p:nvSpPr>
          <p:cNvPr id="975887" name="Text Box 15"/>
          <p:cNvSpPr txBox="1">
            <a:spLocks noChangeArrowheads="1"/>
          </p:cNvSpPr>
          <p:nvPr/>
        </p:nvSpPr>
        <p:spPr bwMode="auto">
          <a:xfrm>
            <a:off x="4392340" y="3105323"/>
            <a:ext cx="4857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Symbol" pitchFamily="18" charset="2"/>
              </a:rPr>
              <a:t>®</a:t>
            </a:r>
            <a:endParaRPr lang="en-GB" b="1" dirty="0"/>
          </a:p>
        </p:txBody>
      </p:sp>
      <p:sp>
        <p:nvSpPr>
          <p:cNvPr id="975888" name="Text Box 16"/>
          <p:cNvSpPr txBox="1">
            <a:spLocks noChangeArrowheads="1"/>
          </p:cNvSpPr>
          <p:nvPr/>
        </p:nvSpPr>
        <p:spPr bwMode="auto">
          <a:xfrm>
            <a:off x="6624588" y="3105323"/>
            <a:ext cx="4857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Symbol" pitchFamily="18" charset="2"/>
              </a:rPr>
              <a:t>®</a:t>
            </a: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Further substitution in chain reactions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334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7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7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7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7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7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6" grpId="0"/>
      <p:bldP spid="975886" grpId="0"/>
      <p:bldP spid="975887" grpId="0"/>
      <p:bldP spid="975888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Examination question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2343150"/>
            <a:ext cx="8672128" cy="194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01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scheme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23527" y="2105026"/>
            <a:ext cx="8677929" cy="132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06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pPr algn="l"/>
            <a:r>
              <a:rPr lang="en-GB" dirty="0" smtClean="0"/>
              <a:t>Exam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dirty="0" err="1" smtClean="0"/>
              <a:t>Cyclohexane</a:t>
            </a:r>
            <a:r>
              <a:rPr lang="en-GB" dirty="0" smtClean="0"/>
              <a:t>, C</a:t>
            </a:r>
            <a:r>
              <a:rPr lang="en-GB" sz="1800" baseline="-25000" dirty="0" smtClean="0"/>
              <a:t>6</a:t>
            </a:r>
            <a:r>
              <a:rPr lang="en-GB" dirty="0" smtClean="0"/>
              <a:t>H</a:t>
            </a:r>
            <a:r>
              <a:rPr lang="en-GB" sz="1800" baseline="-25000" dirty="0" smtClean="0"/>
              <a:t>12</a:t>
            </a:r>
            <a:r>
              <a:rPr lang="en-GB" dirty="0" smtClean="0"/>
              <a:t>, reacts with chlorine to produce </a:t>
            </a:r>
            <a:r>
              <a:rPr lang="en-GB" dirty="0" err="1" smtClean="0"/>
              <a:t>chlorocyclohexane</a:t>
            </a:r>
            <a:r>
              <a:rPr lang="en-GB" dirty="0" smtClean="0"/>
              <a:t>, C</a:t>
            </a:r>
            <a:r>
              <a:rPr lang="en-GB" sz="1800" baseline="-25000" dirty="0" smtClean="0"/>
              <a:t>6</a:t>
            </a:r>
            <a:r>
              <a:rPr lang="en-GB" dirty="0" smtClean="0"/>
              <a:t>H</a:t>
            </a:r>
            <a:r>
              <a:rPr lang="en-GB" sz="1800" baseline="-25000" dirty="0" smtClean="0"/>
              <a:t>11</a:t>
            </a:r>
            <a:r>
              <a:rPr lang="en-GB" dirty="0" smtClean="0"/>
              <a:t>C</a:t>
            </a:r>
            <a:r>
              <a:rPr lang="en-GB" i="1" dirty="0" smtClean="0"/>
              <a:t>l.</a:t>
            </a:r>
          </a:p>
          <a:p>
            <a:pPr>
              <a:buNone/>
            </a:pPr>
            <a:r>
              <a:rPr lang="en-GB" dirty="0" smtClean="0"/>
              <a:t>		C</a:t>
            </a:r>
            <a:r>
              <a:rPr lang="en-GB" sz="1800" baseline="-25000" dirty="0" smtClean="0"/>
              <a:t>6</a:t>
            </a:r>
            <a:r>
              <a:rPr lang="en-GB" dirty="0" smtClean="0"/>
              <a:t>H</a:t>
            </a:r>
            <a:r>
              <a:rPr lang="en-GB" sz="1800" baseline="-25000" dirty="0" smtClean="0"/>
              <a:t>12</a:t>
            </a:r>
            <a:r>
              <a:rPr lang="en-GB" dirty="0" smtClean="0"/>
              <a:t> + C</a:t>
            </a:r>
            <a:r>
              <a:rPr lang="en-GB" i="1" dirty="0" smtClean="0"/>
              <a:t>l</a:t>
            </a:r>
            <a:r>
              <a:rPr lang="en-GB" sz="1800" i="1" baseline="-25000" dirty="0" smtClean="0"/>
              <a:t>2</a:t>
            </a:r>
            <a:r>
              <a:rPr lang="en-GB" i="1" dirty="0" smtClean="0"/>
              <a:t> </a:t>
            </a:r>
            <a:r>
              <a:rPr lang="en-GB" i="1" dirty="0" smtClean="0">
                <a:sym typeface="Wingdings" pitchFamily="2" charset="2"/>
              </a:rPr>
              <a:t></a:t>
            </a:r>
            <a:r>
              <a:rPr lang="en-GB" i="1" dirty="0" smtClean="0"/>
              <a:t> C</a:t>
            </a:r>
            <a:r>
              <a:rPr lang="en-GB" sz="1800" i="1" baseline="-25000" dirty="0" smtClean="0"/>
              <a:t>6</a:t>
            </a:r>
            <a:r>
              <a:rPr lang="en-GB" i="1" dirty="0" smtClean="0"/>
              <a:t>H</a:t>
            </a:r>
            <a:r>
              <a:rPr lang="en-GB" sz="1800" i="1" baseline="-25000" dirty="0" smtClean="0"/>
              <a:t>11</a:t>
            </a:r>
            <a:r>
              <a:rPr lang="en-GB" i="1" dirty="0" smtClean="0"/>
              <a:t>Cl + </a:t>
            </a:r>
            <a:r>
              <a:rPr lang="en-GB" i="1" dirty="0" err="1" smtClean="0"/>
              <a:t>HCl</a:t>
            </a:r>
            <a:endParaRPr lang="en-GB" i="1" dirty="0" smtClean="0"/>
          </a:p>
          <a:p>
            <a:pPr>
              <a:buNone/>
            </a:pPr>
            <a:r>
              <a:rPr lang="en-GB" dirty="0" smtClean="0"/>
              <a:t>The mechanism for this reaction is a free radical substitution.</a:t>
            </a:r>
          </a:p>
          <a:p>
            <a:pPr>
              <a:buNone/>
            </a:pPr>
            <a:r>
              <a:rPr lang="en-GB" dirty="0" smtClean="0"/>
              <a:t>(</a:t>
            </a:r>
            <a:r>
              <a:rPr lang="en-GB" dirty="0" err="1" smtClean="0"/>
              <a:t>i</a:t>
            </a:r>
            <a:r>
              <a:rPr lang="en-GB" dirty="0" smtClean="0"/>
              <a:t>)	Write an equation to show the initiation step.</a:t>
            </a:r>
          </a:p>
          <a:p>
            <a:pPr lvl="1">
              <a:buNone/>
            </a:pPr>
            <a:r>
              <a:rPr lang="en-GB" dirty="0" smtClean="0"/>
              <a:t>.........................................................................................................................[1]</a:t>
            </a:r>
            <a:endParaRPr lang="en-GB" b="1" dirty="0" smtClean="0"/>
          </a:p>
          <a:p>
            <a:pPr>
              <a:buNone/>
            </a:pPr>
            <a:r>
              <a:rPr lang="en-GB" dirty="0" smtClean="0"/>
              <a:t>(ii)	State the conditions necessary for the initiation step.</a:t>
            </a:r>
          </a:p>
          <a:p>
            <a:pPr lvl="1">
              <a:buNone/>
            </a:pPr>
            <a:r>
              <a:rPr lang="en-GB" dirty="0" smtClean="0"/>
              <a:t>.........................................................................................................................[1]</a:t>
            </a:r>
            <a:endParaRPr lang="en-GB" b="1" dirty="0" smtClean="0"/>
          </a:p>
          <a:p>
            <a:pPr>
              <a:buNone/>
            </a:pPr>
            <a:r>
              <a:rPr lang="en-GB" dirty="0" smtClean="0"/>
              <a:t>(iii)	The reaction continues by </a:t>
            </a:r>
            <a:r>
              <a:rPr lang="en-GB" b="1" dirty="0" smtClean="0"/>
              <a:t>two propagation steps resulting in the formation of </a:t>
            </a:r>
            <a:r>
              <a:rPr lang="en-GB" b="1" dirty="0" err="1" smtClean="0"/>
              <a:t>chlorocyclohexane</a:t>
            </a:r>
            <a:r>
              <a:rPr lang="en-GB" b="1" dirty="0" smtClean="0"/>
              <a:t>, C</a:t>
            </a:r>
            <a:r>
              <a:rPr lang="en-GB" sz="1800" b="1" baseline="-25000" dirty="0" smtClean="0"/>
              <a:t>6</a:t>
            </a:r>
            <a:r>
              <a:rPr lang="en-GB" b="1" dirty="0" smtClean="0"/>
              <a:t>H</a:t>
            </a:r>
            <a:r>
              <a:rPr lang="en-GB" sz="1800" b="1" baseline="-25000" dirty="0" smtClean="0"/>
              <a:t>11</a:t>
            </a:r>
            <a:r>
              <a:rPr lang="en-GB" b="1" dirty="0" smtClean="0"/>
              <a:t>C</a:t>
            </a:r>
            <a:r>
              <a:rPr lang="en-GB" b="1" i="1" dirty="0" smtClean="0"/>
              <a:t>l .</a:t>
            </a:r>
          </a:p>
          <a:p>
            <a:pPr lvl="1">
              <a:buNone/>
            </a:pPr>
            <a:r>
              <a:rPr lang="en-GB" dirty="0" smtClean="0"/>
              <a:t>Write equations for these </a:t>
            </a:r>
            <a:r>
              <a:rPr lang="en-GB" b="1" dirty="0" smtClean="0"/>
              <a:t>two propagation steps.</a:t>
            </a:r>
          </a:p>
          <a:p>
            <a:pPr lvl="1">
              <a:buNone/>
            </a:pPr>
            <a:r>
              <a:rPr lang="en-GB" dirty="0" smtClean="0"/>
              <a:t>step 1 ..............................................................................................................</a:t>
            </a:r>
          </a:p>
          <a:p>
            <a:pPr lvl="1">
              <a:buNone/>
            </a:pPr>
            <a:r>
              <a:rPr lang="en-GB" dirty="0" smtClean="0"/>
              <a:t>step 2 ..............................................................................................................[2]</a:t>
            </a:r>
            <a:endParaRPr lang="en-GB" b="1" dirty="0" smtClean="0"/>
          </a:p>
          <a:p>
            <a:pPr>
              <a:buNone/>
            </a:pPr>
            <a:r>
              <a:rPr lang="en-GB" dirty="0" smtClean="0"/>
              <a:t>(iv)	State what happens to the free radicals in the termination steps.</a:t>
            </a:r>
          </a:p>
          <a:p>
            <a:pPr lvl="1">
              <a:buNone/>
            </a:pPr>
            <a:r>
              <a:rPr lang="en-GB" dirty="0" smtClean="0"/>
              <a:t>.........................................................................................................................[1]</a:t>
            </a:r>
            <a:endParaRPr lang="en-GB" b="1" dirty="0" smtClean="0"/>
          </a:p>
          <a:p>
            <a:pPr>
              <a:buNone/>
            </a:pPr>
            <a:r>
              <a:rPr lang="en-GB" dirty="0" smtClean="0"/>
              <a:t>								[Total 5 marks]</a:t>
            </a:r>
            <a:endParaRPr lang="en-GB" b="1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31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Mark scheme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dirty="0" smtClean="0"/>
              <a:t>(</a:t>
            </a:r>
            <a:r>
              <a:rPr lang="en-GB" dirty="0" err="1" smtClean="0"/>
              <a:t>i</a:t>
            </a:r>
            <a:r>
              <a:rPr lang="en-GB" dirty="0" smtClean="0"/>
              <a:t>)	 C</a:t>
            </a:r>
            <a:r>
              <a:rPr lang="en-GB" i="1" dirty="0" smtClean="0"/>
              <a:t>l</a:t>
            </a:r>
            <a:r>
              <a:rPr lang="en-GB" i="1" baseline="-25000" dirty="0" smtClean="0"/>
              <a:t>2</a:t>
            </a:r>
            <a:r>
              <a:rPr lang="en-GB" i="1" dirty="0" smtClean="0"/>
              <a:t> </a:t>
            </a:r>
            <a:r>
              <a:rPr lang="en-GB" i="1" dirty="0" smtClean="0">
                <a:sym typeface="Wingdings" pitchFamily="2" charset="2"/>
              </a:rPr>
              <a:t> </a:t>
            </a:r>
            <a:r>
              <a:rPr lang="en-GB" i="1" dirty="0" smtClean="0"/>
              <a:t>2Cl·							</a:t>
            </a:r>
            <a:endParaRPr lang="en-GB" dirty="0" smtClean="0"/>
          </a:p>
          <a:p>
            <a:pPr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dirty="0" smtClean="0"/>
              <a:t>(ii)</a:t>
            </a:r>
            <a:r>
              <a:rPr lang="en-GB" dirty="0" err="1" smtClean="0"/>
              <a:t>uv</a:t>
            </a:r>
            <a:r>
              <a:rPr lang="en-GB" dirty="0" smtClean="0"/>
              <a:t> (light)/high temperature/min of 400</a:t>
            </a:r>
            <a:r>
              <a:rPr lang="en-GB" baseline="30000" dirty="0" smtClean="0"/>
              <a:t>o</a:t>
            </a:r>
            <a:r>
              <a:rPr lang="en-GB" dirty="0" smtClean="0"/>
              <a:t>C/ sunlight</a:t>
            </a:r>
          </a:p>
          <a:p>
            <a:pPr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dirty="0" smtClean="0"/>
              <a:t>(iii) C</a:t>
            </a:r>
            <a:r>
              <a:rPr lang="pt-BR" i="1" dirty="0" smtClean="0"/>
              <a:t>l· + C</a:t>
            </a:r>
            <a:r>
              <a:rPr lang="pt-BR" i="1" baseline="-25000" dirty="0" smtClean="0"/>
              <a:t>6</a:t>
            </a:r>
            <a:r>
              <a:rPr lang="pt-BR" i="1" dirty="0" smtClean="0"/>
              <a:t>H</a:t>
            </a:r>
            <a:r>
              <a:rPr lang="pt-BR" i="1" baseline="-25000" dirty="0" smtClean="0"/>
              <a:t>12</a:t>
            </a:r>
            <a:r>
              <a:rPr lang="pt-BR" i="1" dirty="0" smtClean="0"/>
              <a:t> </a:t>
            </a:r>
            <a:r>
              <a:rPr lang="pt-BR" i="1" dirty="0" smtClean="0">
                <a:sym typeface="Wingdings" pitchFamily="2" charset="2"/>
              </a:rPr>
              <a:t> </a:t>
            </a:r>
            <a:r>
              <a:rPr lang="pt-BR" i="1" dirty="0" smtClean="0"/>
              <a:t>C</a:t>
            </a:r>
            <a:r>
              <a:rPr lang="pt-BR" i="1" baseline="-25000" dirty="0" smtClean="0"/>
              <a:t>6</a:t>
            </a:r>
            <a:r>
              <a:rPr lang="pt-BR" i="1" dirty="0" smtClean="0"/>
              <a:t>H</a:t>
            </a:r>
            <a:r>
              <a:rPr lang="pt-BR" i="1" baseline="-25000" dirty="0" smtClean="0"/>
              <a:t>11</a:t>
            </a:r>
            <a:r>
              <a:rPr lang="pt-BR" i="1" dirty="0" smtClean="0"/>
              <a:t>· + HCl</a:t>
            </a:r>
          </a:p>
          <a:p>
            <a:pPr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dirty="0" smtClean="0"/>
              <a:t>	   C</a:t>
            </a:r>
            <a:r>
              <a:rPr lang="pt-BR" baseline="-25000" dirty="0" smtClean="0"/>
              <a:t>6</a:t>
            </a:r>
            <a:r>
              <a:rPr lang="pt-BR" dirty="0" smtClean="0"/>
              <a:t>H</a:t>
            </a:r>
            <a:r>
              <a:rPr lang="pt-BR" baseline="-25000" dirty="0" smtClean="0"/>
              <a:t>11</a:t>
            </a:r>
            <a:r>
              <a:rPr lang="pt-BR" dirty="0" smtClean="0"/>
              <a:t>· + C</a:t>
            </a:r>
            <a:r>
              <a:rPr lang="pt-BR" i="1" dirty="0" smtClean="0"/>
              <a:t>l</a:t>
            </a:r>
            <a:r>
              <a:rPr lang="pt-BR" i="1" baseline="-25000" dirty="0" smtClean="0"/>
              <a:t>2</a:t>
            </a:r>
            <a:r>
              <a:rPr lang="pt-BR" i="1" dirty="0" smtClean="0"/>
              <a:t> </a:t>
            </a:r>
            <a:r>
              <a:rPr lang="pt-BR" i="1" dirty="0" smtClean="0">
                <a:sym typeface="Wingdings" pitchFamily="2" charset="2"/>
              </a:rPr>
              <a:t></a:t>
            </a:r>
            <a:r>
              <a:rPr lang="pt-BR" i="1" dirty="0" smtClean="0"/>
              <a:t> C</a:t>
            </a:r>
            <a:r>
              <a:rPr lang="pt-BR" i="1" baseline="-25000" dirty="0" smtClean="0"/>
              <a:t>6</a:t>
            </a:r>
            <a:r>
              <a:rPr lang="pt-BR" i="1" dirty="0" smtClean="0"/>
              <a:t>H</a:t>
            </a:r>
            <a:r>
              <a:rPr lang="pt-BR" i="1" baseline="-25000" dirty="0" smtClean="0"/>
              <a:t>11</a:t>
            </a:r>
            <a:r>
              <a:rPr lang="pt-BR" i="1" dirty="0" smtClean="0"/>
              <a:t>Cl + Cl·				</a:t>
            </a:r>
            <a:endParaRPr lang="pt-BR" dirty="0" smtClean="0"/>
          </a:p>
          <a:p>
            <a:pPr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dirty="0" smtClean="0"/>
              <a:t>(iv) react with each other/suitable equation</a:t>
            </a:r>
          </a:p>
          <a:p>
            <a:pPr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dirty="0" smtClean="0"/>
              <a:t>	</a:t>
            </a:r>
            <a:r>
              <a:rPr lang="en-GB" b="1" dirty="0" smtClean="0"/>
              <a:t>					     </a:t>
            </a:r>
          </a:p>
          <a:p>
            <a:pPr>
              <a:spcBef>
                <a:spcPts val="1000"/>
              </a:spcBef>
              <a:spcAft>
                <a:spcPts val="10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747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Alkenes and addition reactions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78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Definitions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Alk</a:t>
            </a:r>
            <a:r>
              <a:rPr lang="en-GB" u="sng" dirty="0" smtClean="0"/>
              <a:t>enes</a:t>
            </a:r>
            <a:r>
              <a:rPr lang="en-GB" dirty="0" smtClean="0"/>
              <a:t> and </a:t>
            </a:r>
            <a:r>
              <a:rPr lang="en-GB" dirty="0" err="1" smtClean="0"/>
              <a:t>cycloalk</a:t>
            </a:r>
            <a:r>
              <a:rPr lang="en-GB" u="sng" dirty="0" err="1" smtClean="0"/>
              <a:t>enes</a:t>
            </a:r>
            <a:r>
              <a:rPr lang="en-GB" dirty="0" smtClean="0"/>
              <a:t> are </a:t>
            </a:r>
            <a:r>
              <a:rPr lang="en-GB" b="1" dirty="0" smtClean="0"/>
              <a:t>unsaturated</a:t>
            </a:r>
            <a:r>
              <a:rPr lang="en-GB" dirty="0" smtClean="0"/>
              <a:t> hydrocarbons;</a:t>
            </a:r>
          </a:p>
          <a:p>
            <a:endParaRPr lang="en-GB" dirty="0"/>
          </a:p>
          <a:p>
            <a:r>
              <a:rPr lang="en-GB" dirty="0" smtClean="0"/>
              <a:t>The double bond is formed from overlap of adjacent p-orbitals to form a </a:t>
            </a:r>
            <a:r>
              <a:rPr lang="el-GR" dirty="0" smtClean="0"/>
              <a:t>π</a:t>
            </a:r>
            <a:r>
              <a:rPr lang="en-GB" dirty="0" smtClean="0"/>
              <a:t> bond.</a:t>
            </a:r>
          </a:p>
          <a:p>
            <a:endParaRPr lang="en-GB" dirty="0" smtClean="0"/>
          </a:p>
          <a:p>
            <a:r>
              <a:rPr lang="en-GB" dirty="0" smtClean="0"/>
              <a:t>There is a  </a:t>
            </a:r>
            <a:r>
              <a:rPr lang="en-GB" dirty="0" err="1" smtClean="0"/>
              <a:t>trigonal</a:t>
            </a:r>
            <a:r>
              <a:rPr lang="en-GB" dirty="0" smtClean="0"/>
              <a:t> planar shape around each carbon in the C=C of alkenes (this is called sp2 hybridised)</a:t>
            </a:r>
          </a:p>
          <a:p>
            <a:endParaRPr lang="en-GB" dirty="0" smtClean="0"/>
          </a:p>
          <a:p>
            <a:r>
              <a:rPr lang="en-GB" dirty="0" smtClean="0"/>
              <a:t>An electrophile is an electron pair acceptor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86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You need to be able to…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Describe, including mechanism, addition reactions of alkenes, </a:t>
            </a:r>
          </a:p>
          <a:p>
            <a:pPr marL="571500" indent="-571500">
              <a:buFont typeface="+mj-lt"/>
              <a:buAutoNum type="romanLcPeriod"/>
            </a:pPr>
            <a:r>
              <a:rPr lang="en-GB" dirty="0" smtClean="0"/>
              <a:t>hydrogen in the presence of a suitable catalyst, </a:t>
            </a:r>
            <a:r>
              <a:rPr lang="en-GB" dirty="0" err="1" smtClean="0"/>
              <a:t>ie</a:t>
            </a:r>
            <a:r>
              <a:rPr lang="en-GB" dirty="0" smtClean="0"/>
              <a:t> Ni, to form alkanes,</a:t>
            </a:r>
          </a:p>
          <a:p>
            <a:pPr marL="571500" indent="-571500">
              <a:buFont typeface="+mj-lt"/>
              <a:buAutoNum type="romanLcPeriod"/>
            </a:pPr>
            <a:r>
              <a:rPr lang="en-GB" dirty="0" smtClean="0"/>
              <a:t>halogens to form </a:t>
            </a:r>
            <a:r>
              <a:rPr lang="en-GB" dirty="0" err="1" smtClean="0"/>
              <a:t>dihalogenoalkanes</a:t>
            </a:r>
            <a:r>
              <a:rPr lang="en-GB" dirty="0" smtClean="0"/>
              <a:t>, including the use of bromine to detect the presence of a double C=C bond as a test for unsaturation,</a:t>
            </a:r>
          </a:p>
          <a:p>
            <a:pPr marL="571500" indent="-571500">
              <a:buFont typeface="+mj-lt"/>
              <a:buAutoNum type="romanLcPeriod"/>
            </a:pPr>
            <a:r>
              <a:rPr lang="en-GB" dirty="0" smtClean="0"/>
              <a:t>hydrogen halides to form </a:t>
            </a:r>
            <a:r>
              <a:rPr lang="en-GB" dirty="0" err="1" smtClean="0"/>
              <a:t>halogenoalkanes</a:t>
            </a:r>
            <a:r>
              <a:rPr lang="en-GB" dirty="0" smtClean="0"/>
              <a:t>,</a:t>
            </a:r>
          </a:p>
          <a:p>
            <a:pPr marL="571500" indent="-571500">
              <a:buFont typeface="+mj-lt"/>
              <a:buAutoNum type="romanLcPeriod"/>
            </a:pPr>
            <a:r>
              <a:rPr lang="en-GB" dirty="0" smtClean="0"/>
              <a:t>steam in the presence of an acid catalyst to form alcohols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3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pPr algn="l"/>
            <a:r>
              <a:rPr lang="en-GB" dirty="0" smtClean="0"/>
              <a:t>Model 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147248" cy="460851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GB" dirty="0" smtClean="0"/>
              <a:t>1. C</a:t>
            </a:r>
            <a:r>
              <a:rPr lang="en-GB" i="1" baseline="-25000" dirty="0" smtClean="0"/>
              <a:t>n</a:t>
            </a:r>
            <a:r>
              <a:rPr lang="en-GB" i="1" dirty="0" smtClean="0"/>
              <a:t>H</a:t>
            </a:r>
            <a:r>
              <a:rPr lang="en-GB" i="1" baseline="-25000" dirty="0" smtClean="0"/>
              <a:t>2n+2</a:t>
            </a:r>
            <a:r>
              <a:rPr lang="en-GB" i="1" dirty="0" smtClean="0"/>
              <a:t> 							</a:t>
            </a:r>
            <a:r>
              <a:rPr lang="en-GB" b="1" dirty="0" smtClean="0"/>
              <a:t>[1]</a:t>
            </a:r>
            <a:endParaRPr lang="en-GB" b="1" dirty="0"/>
          </a:p>
          <a:p>
            <a:pPr>
              <a:buNone/>
            </a:pPr>
            <a:endParaRPr lang="en-GB" sz="2800" b="1" i="1" dirty="0" smtClean="0"/>
          </a:p>
          <a:p>
            <a:pPr>
              <a:buNone/>
            </a:pPr>
            <a:r>
              <a:rPr lang="en-GB" sz="2800" b="1" i="1" dirty="0" smtClean="0"/>
              <a:t>ALLOW </a:t>
            </a:r>
            <a:r>
              <a:rPr lang="en-GB" sz="2800" b="1" i="1" dirty="0"/>
              <a:t>C</a:t>
            </a:r>
            <a:r>
              <a:rPr lang="en-GB" sz="2800" b="1" i="1" baseline="-25000" dirty="0"/>
              <a:t>n</a:t>
            </a:r>
            <a:r>
              <a:rPr lang="en-GB" sz="2800" b="1" i="1" dirty="0"/>
              <a:t>H</a:t>
            </a:r>
            <a:r>
              <a:rPr lang="en-GB" sz="2800" b="1" i="1" baseline="-25000" dirty="0"/>
              <a:t>2(n+1)</a:t>
            </a:r>
            <a:r>
              <a:rPr lang="en-GB" sz="2800" b="1" i="1" dirty="0"/>
              <a:t> </a:t>
            </a:r>
          </a:p>
          <a:p>
            <a:pPr>
              <a:buNone/>
            </a:pPr>
            <a:r>
              <a:rPr lang="en-GB" sz="2800" b="1" i="1" dirty="0"/>
              <a:t>IGNORE size of </a:t>
            </a:r>
            <a:r>
              <a:rPr lang="en-GB" sz="2800" b="1" i="1" dirty="0" smtClean="0"/>
              <a:t>subscripts</a:t>
            </a:r>
          </a:p>
          <a:p>
            <a:pPr>
              <a:buNone/>
            </a:pPr>
            <a:endParaRPr lang="en-GB" b="1" i="1" dirty="0"/>
          </a:p>
          <a:p>
            <a:pPr>
              <a:buNone/>
            </a:pPr>
            <a:r>
              <a:rPr lang="en-GB" dirty="0" smtClean="0"/>
              <a:t>2. C</a:t>
            </a:r>
            <a:r>
              <a:rPr lang="en-GB" baseline="-25000" dirty="0" smtClean="0"/>
              <a:t>13</a:t>
            </a:r>
            <a:r>
              <a:rPr lang="en-GB" dirty="0" smtClean="0"/>
              <a:t>H</a:t>
            </a:r>
            <a:r>
              <a:rPr lang="en-GB" baseline="-25000" dirty="0" smtClean="0"/>
              <a:t>28							</a:t>
            </a:r>
            <a:r>
              <a:rPr lang="en-GB" b="1" dirty="0" smtClean="0"/>
              <a:t>[1]</a:t>
            </a:r>
            <a:r>
              <a:rPr lang="en-GB" b="1" baseline="-25000" dirty="0"/>
              <a:t>	</a:t>
            </a:r>
            <a:r>
              <a:rPr lang="en-GB" b="1" baseline="-25000" dirty="0" smtClean="0"/>
              <a:t>						</a:t>
            </a:r>
            <a:endParaRPr lang="en-GB" dirty="0"/>
          </a:p>
          <a:p>
            <a:endParaRPr lang="en-GB" dirty="0"/>
          </a:p>
          <a:p>
            <a:pPr>
              <a:buNone/>
            </a:pPr>
            <a:endParaRPr lang="en-GB" b="1" i="1" dirty="0" smtClean="0"/>
          </a:p>
          <a:p>
            <a:pPr>
              <a:buNone/>
            </a:pPr>
            <a:endParaRPr lang="en-GB" b="1" i="1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02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S691813_aw_1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260648"/>
            <a:ext cx="8505825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S691813_aw_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99618"/>
            <a:ext cx="207327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4293096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The bond angle around C=C is </a:t>
            </a:r>
            <a:r>
              <a:rPr lang="en-GB" sz="2800" b="1" dirty="0" smtClean="0"/>
              <a:t>120 degrees </a:t>
            </a:r>
            <a:r>
              <a:rPr lang="en-GB" sz="2800" dirty="0" smtClean="0"/>
              <a:t>due to the overlap of the p-orbitals.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The shape is described as </a:t>
            </a:r>
            <a:r>
              <a:rPr lang="en-GB" sz="2800" b="1" dirty="0" err="1" smtClean="0"/>
              <a:t>trigonal</a:t>
            </a:r>
            <a:r>
              <a:rPr lang="en-GB" sz="2800" b="1" dirty="0" smtClean="0"/>
              <a:t> planar</a:t>
            </a:r>
            <a:r>
              <a:rPr lang="en-GB" sz="28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The </a:t>
            </a:r>
            <a:r>
              <a:rPr lang="el-GR" sz="2800" dirty="0" smtClean="0"/>
              <a:t>π</a:t>
            </a:r>
            <a:r>
              <a:rPr lang="en-GB" sz="2800" dirty="0" smtClean="0"/>
              <a:t> bond is </a:t>
            </a:r>
            <a:r>
              <a:rPr lang="en-GB" sz="2800" b="1" dirty="0" smtClean="0"/>
              <a:t>weaker</a:t>
            </a:r>
            <a:r>
              <a:rPr lang="en-GB" sz="2800" dirty="0" smtClean="0"/>
              <a:t> than a </a:t>
            </a:r>
            <a:r>
              <a:rPr lang="el-GR" sz="2800" dirty="0" smtClean="0"/>
              <a:t>σ</a:t>
            </a:r>
            <a:r>
              <a:rPr lang="en-GB" sz="2800" dirty="0" smtClean="0"/>
              <a:t> bond so the bond energy is less than twice a single bond.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18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-27004" r="-27004"/>
          <a:stretch>
            <a:fillRect/>
          </a:stretch>
        </p:blipFill>
        <p:spPr>
          <a:xfrm>
            <a:off x="-1199071" y="282389"/>
            <a:ext cx="11237527" cy="6180207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148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en-US" dirty="0" smtClean="0"/>
              <a:t>Mark scheme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-3949" b="-3949"/>
          <a:stretch>
            <a:fillRect/>
          </a:stretch>
        </p:blipFill>
        <p:spPr>
          <a:xfrm>
            <a:off x="30590" y="1844824"/>
            <a:ext cx="9132551" cy="483488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960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Examination question</a:t>
            </a:r>
            <a:endParaRPr lang="en-GB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840760" cy="476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8172324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scheme</a:t>
            </a:r>
            <a:endParaRPr lang="en-GB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2113103"/>
            <a:ext cx="8568952" cy="282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344831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856" y="274638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Hydrogenation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467544" y="1661899"/>
            <a:ext cx="833209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/>
              <a:t>Hydrogen can be added to the carbon–carbon double bond </a:t>
            </a:r>
            <a:r>
              <a:rPr lang="en-GB" sz="2400" dirty="0" smtClean="0"/>
              <a:t>in </a:t>
            </a:r>
            <a:r>
              <a:rPr lang="en-GB" sz="2400" dirty="0"/>
              <a:t>a process called </a:t>
            </a:r>
            <a:r>
              <a:rPr lang="en-US" sz="2400" b="1" dirty="0"/>
              <a:t>hydrogenation</a:t>
            </a:r>
            <a:r>
              <a:rPr lang="en-US" sz="2400" dirty="0"/>
              <a:t>.</a:t>
            </a:r>
            <a:endParaRPr lang="en-GB" sz="2400" dirty="0"/>
          </a:p>
        </p:txBody>
      </p:sp>
      <p:sp>
        <p:nvSpPr>
          <p:cNvPr id="987140" name="Text Box 4"/>
          <p:cNvSpPr txBox="1">
            <a:spLocks noChangeArrowheads="1"/>
          </p:cNvSpPr>
          <p:nvPr/>
        </p:nvSpPr>
        <p:spPr bwMode="auto">
          <a:xfrm>
            <a:off x="2627784" y="2564904"/>
            <a:ext cx="482453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b="1" dirty="0"/>
              <a:t>C</a:t>
            </a:r>
            <a:r>
              <a:rPr lang="en-GB" sz="3200" b="1" baseline="-25000" dirty="0"/>
              <a:t>2</a:t>
            </a:r>
            <a:r>
              <a:rPr lang="en-GB" sz="3200" b="1" dirty="0"/>
              <a:t>H</a:t>
            </a:r>
            <a:r>
              <a:rPr lang="en-GB" sz="3200" b="1" baseline="-25000" dirty="0"/>
              <a:t>4</a:t>
            </a:r>
            <a:r>
              <a:rPr lang="en-GB" sz="3200" b="1" dirty="0"/>
              <a:t>  +  H</a:t>
            </a:r>
            <a:r>
              <a:rPr lang="en-GB" sz="3200" b="1" baseline="-25000" dirty="0"/>
              <a:t>2</a:t>
            </a:r>
            <a:r>
              <a:rPr lang="en-GB" sz="3200" b="1" dirty="0"/>
              <a:t>  </a:t>
            </a:r>
            <a:r>
              <a:rPr lang="en-GB" sz="3200" b="1" dirty="0">
                <a:sym typeface="Symbol" pitchFamily="18" charset="2"/>
              </a:rPr>
              <a:t>  C</a:t>
            </a:r>
            <a:r>
              <a:rPr lang="en-GB" sz="3200" b="1" baseline="-25000" dirty="0">
                <a:sym typeface="Symbol" pitchFamily="18" charset="2"/>
              </a:rPr>
              <a:t>2</a:t>
            </a:r>
            <a:r>
              <a:rPr lang="en-GB" sz="3200" b="1" dirty="0">
                <a:sym typeface="Symbol" pitchFamily="18" charset="2"/>
              </a:rPr>
              <a:t>H</a:t>
            </a:r>
            <a:r>
              <a:rPr lang="en-GB" sz="3200" b="1" baseline="-25000" dirty="0">
                <a:sym typeface="Symbol" pitchFamily="18" charset="2"/>
              </a:rPr>
              <a:t>6</a:t>
            </a:r>
            <a:endParaRPr lang="en-GB" sz="3200" b="1" dirty="0">
              <a:sym typeface="Symbol" pitchFamily="18" charset="2"/>
            </a:endParaRPr>
          </a:p>
        </p:txBody>
      </p:sp>
      <p:sp>
        <p:nvSpPr>
          <p:cNvPr id="987141" name="Text Box 5"/>
          <p:cNvSpPr txBox="1">
            <a:spLocks noChangeArrowheads="1"/>
          </p:cNvSpPr>
          <p:nvPr/>
        </p:nvSpPr>
        <p:spPr bwMode="auto">
          <a:xfrm>
            <a:off x="539552" y="5108991"/>
            <a:ext cx="813690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/>
              <a:t>Vegetable oils are unsaturated and may be hydrogenated to make </a:t>
            </a:r>
            <a:r>
              <a:rPr lang="en-GB" sz="2400" dirty="0" smtClean="0"/>
              <a:t>margarine. </a:t>
            </a:r>
            <a:endParaRPr lang="en-GB" sz="2400" dirty="0"/>
          </a:p>
        </p:txBody>
      </p:sp>
      <p:sp>
        <p:nvSpPr>
          <p:cNvPr id="987142" name="Text Box 6"/>
          <p:cNvSpPr txBox="1">
            <a:spLocks noChangeArrowheads="1"/>
          </p:cNvSpPr>
          <p:nvPr/>
        </p:nvSpPr>
        <p:spPr bwMode="auto">
          <a:xfrm>
            <a:off x="611560" y="3596823"/>
            <a:ext cx="393858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Nickel </a:t>
            </a:r>
            <a:r>
              <a:rPr lang="en-GB" sz="2400" dirty="0"/>
              <a:t>catalyst, </a:t>
            </a:r>
            <a:endParaRPr lang="en-GB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Temperature 200 </a:t>
            </a:r>
            <a:r>
              <a:rPr lang="en-US" sz="2400" dirty="0">
                <a:cs typeface="Arial" charset="0"/>
              </a:rPr>
              <a:t>°C </a:t>
            </a:r>
            <a:endParaRPr lang="en-US" sz="2400" dirty="0" smtClean="0">
              <a:cs typeface="Arial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cs typeface="Arial" charset="0"/>
              </a:rPr>
              <a:t>Pressure 1000 </a:t>
            </a:r>
            <a:r>
              <a:rPr lang="en-US" sz="2400" dirty="0" err="1">
                <a:cs typeface="Arial" charset="0"/>
              </a:rPr>
              <a:t>kPa</a:t>
            </a:r>
            <a:r>
              <a:rPr lang="en-US" sz="2400" dirty="0"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08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8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140" grpId="0"/>
      <p:bldP spid="987141" grpId="0"/>
      <p:bldP spid="987142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Examination question</a:t>
            </a:r>
            <a:endParaRPr lang="en-GB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56005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9148925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scheme</a:t>
            </a:r>
            <a:endParaRPr lang="en-GB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851633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9829272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8864" y="333375"/>
            <a:ext cx="8229600" cy="1008063"/>
          </a:xfrm>
        </p:spPr>
        <p:txBody>
          <a:bodyPr/>
          <a:lstStyle/>
          <a:p>
            <a:pPr eaLnBrk="1" hangingPunct="1"/>
            <a:r>
              <a:rPr lang="en-GB" dirty="0" smtClean="0"/>
              <a:t>Double bonds and </a:t>
            </a:r>
            <a:r>
              <a:rPr lang="en-GB" dirty="0" err="1" smtClean="0"/>
              <a:t>electrophiles</a:t>
            </a:r>
            <a:endParaRPr lang="en-GB" dirty="0" smtClean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60388" y="1412776"/>
            <a:ext cx="833209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/>
              <a:t>The double bond of an </a:t>
            </a:r>
            <a:r>
              <a:rPr lang="en-GB" sz="2400" dirty="0" err="1"/>
              <a:t>alkene</a:t>
            </a:r>
            <a:r>
              <a:rPr lang="en-GB" sz="2400" dirty="0"/>
              <a:t> is an area of high electron density, and therefore an area of high negative charge.</a:t>
            </a:r>
          </a:p>
        </p:txBody>
      </p:sp>
      <p:sp>
        <p:nvSpPr>
          <p:cNvPr id="980996" name="Text Box 4"/>
          <p:cNvSpPr txBox="1">
            <a:spLocks noChangeArrowheads="1"/>
          </p:cNvSpPr>
          <p:nvPr/>
        </p:nvSpPr>
        <p:spPr bwMode="auto">
          <a:xfrm>
            <a:off x="611560" y="2348880"/>
            <a:ext cx="820891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/>
              <a:t>The negative charge of the double bond may be attacked by electron-deficient species, which will accept a lone pair of electrons.</a:t>
            </a:r>
          </a:p>
        </p:txBody>
      </p:sp>
      <p:sp>
        <p:nvSpPr>
          <p:cNvPr id="980997" name="Text Box 5"/>
          <p:cNvSpPr txBox="1">
            <a:spLocks noChangeArrowheads="1"/>
          </p:cNvSpPr>
          <p:nvPr/>
        </p:nvSpPr>
        <p:spPr bwMode="auto">
          <a:xfrm>
            <a:off x="563563" y="5256213"/>
            <a:ext cx="818490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/>
              <a:t>Alkenes undergo </a:t>
            </a:r>
            <a:r>
              <a:rPr lang="en-GB" sz="2400" b="1" dirty="0"/>
              <a:t>addition reactions</a:t>
            </a:r>
            <a:r>
              <a:rPr lang="en-GB" sz="2400" dirty="0"/>
              <a:t> when attacked by </a:t>
            </a:r>
            <a:r>
              <a:rPr lang="en-GB" sz="2400" dirty="0" err="1"/>
              <a:t>electrophiles</a:t>
            </a:r>
            <a:r>
              <a:rPr lang="en-GB" sz="2400" dirty="0"/>
              <a:t>. This is called </a:t>
            </a:r>
            <a:r>
              <a:rPr lang="en-GB" sz="2400" b="1" dirty="0" err="1"/>
              <a:t>electrophilic</a:t>
            </a:r>
            <a:r>
              <a:rPr lang="en-GB" sz="2400" b="1" dirty="0"/>
              <a:t> addition</a:t>
            </a:r>
            <a:r>
              <a:rPr lang="en-GB" sz="2400" dirty="0"/>
              <a:t>.</a:t>
            </a:r>
          </a:p>
        </p:txBody>
      </p:sp>
      <p:sp>
        <p:nvSpPr>
          <p:cNvPr id="980998" name="Text Box 6"/>
          <p:cNvSpPr txBox="1">
            <a:spLocks noChangeArrowheads="1"/>
          </p:cNvSpPr>
          <p:nvPr/>
        </p:nvSpPr>
        <p:spPr bwMode="auto">
          <a:xfrm>
            <a:off x="563562" y="3643313"/>
            <a:ext cx="8256909" cy="157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/>
              <a:t>These species have either a full positive charge or slight positive charge on one or more of their atoms. They are called </a:t>
            </a:r>
            <a:r>
              <a:rPr lang="en-GB" sz="2400" b="1" dirty="0" err="1"/>
              <a:t>electrophiles</a:t>
            </a:r>
            <a:r>
              <a:rPr lang="en-GB" sz="2400" dirty="0"/>
              <a:t>, meaning ‘electron loving’. </a:t>
            </a:r>
            <a:r>
              <a:rPr lang="en-GB" sz="2400" b="1" dirty="0"/>
              <a:t>An </a:t>
            </a:r>
            <a:r>
              <a:rPr lang="en-GB" sz="2400" b="1" dirty="0" err="1"/>
              <a:t>electrophile</a:t>
            </a:r>
            <a:r>
              <a:rPr lang="en-GB" sz="2400" b="1" dirty="0"/>
              <a:t> is an electron pair acceptor.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604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8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0996" grpId="0"/>
      <p:bldP spid="980997" grpId="0"/>
      <p:bldP spid="980998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4"/>
          <p:cNvSpPr>
            <a:spLocks noChangeArrowheads="1"/>
          </p:cNvSpPr>
          <p:nvPr/>
        </p:nvSpPr>
        <p:spPr bwMode="auto">
          <a:xfrm>
            <a:off x="251520" y="1244258"/>
            <a:ext cx="8420100" cy="1004732"/>
          </a:xfrm>
          <a:prstGeom prst="roundRect">
            <a:avLst>
              <a:gd name="adj" fmla="val 6051"/>
            </a:avLst>
          </a:prstGeom>
          <a:solidFill>
            <a:schemeClr val="bg1">
              <a:alpha val="85097"/>
            </a:schemeClr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tIns="72000" bIns="72000" anchor="ctr">
            <a:spAutoFit/>
          </a:bodyPr>
          <a:lstStyle/>
          <a:p>
            <a:pPr>
              <a:spcBef>
                <a:spcPct val="30000"/>
              </a:spcBef>
            </a:pPr>
            <a:r>
              <a:rPr lang="en-GB" dirty="0"/>
              <a:t>In </a:t>
            </a:r>
            <a:r>
              <a:rPr lang="en-GB" dirty="0" smtClean="0"/>
              <a:t>this step, a </a:t>
            </a:r>
            <a:r>
              <a:rPr lang="en-GB" dirty="0"/>
              <a:t>pair of electrons from the double bond forms a </a:t>
            </a:r>
            <a:r>
              <a:rPr lang="en-GB" b="1" dirty="0"/>
              <a:t>co-ordinate covalent bond</a:t>
            </a:r>
            <a:r>
              <a:rPr lang="en-GB" dirty="0"/>
              <a:t> with A. The A</a:t>
            </a:r>
            <a:r>
              <a:rPr lang="en-GB" dirty="0">
                <a:cs typeface="Arial" charset="0"/>
              </a:rPr>
              <a:t>—</a:t>
            </a:r>
            <a:r>
              <a:rPr lang="en-GB" dirty="0"/>
              <a:t>B bond breaks to release </a:t>
            </a:r>
            <a:r>
              <a:rPr lang="en-GB" dirty="0" smtClean="0"/>
              <a:t>anion </a:t>
            </a:r>
            <a:r>
              <a:rPr lang="en-GB" dirty="0"/>
              <a:t>B. Notice that a positively charged intermediate, </a:t>
            </a:r>
            <a:r>
              <a:rPr lang="en-GB" dirty="0" err="1"/>
              <a:t>carbocation</a:t>
            </a:r>
            <a:r>
              <a:rPr lang="en-GB" dirty="0"/>
              <a:t> is formed in this step.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8136904" cy="146361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332656"/>
            <a:ext cx="806489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err="1" smtClean="0"/>
              <a:t>Electrophilic</a:t>
            </a:r>
            <a:r>
              <a:rPr lang="en-GB" sz="3600" dirty="0" smtClean="0"/>
              <a:t> Addition Mechanism</a:t>
            </a:r>
            <a:endParaRPr lang="en-GB" sz="3600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23528" y="3933056"/>
            <a:ext cx="8424936" cy="719696"/>
          </a:xfrm>
          <a:prstGeom prst="roundRect">
            <a:avLst>
              <a:gd name="adj" fmla="val 6051"/>
            </a:avLst>
          </a:prstGeom>
          <a:solidFill>
            <a:schemeClr val="bg1">
              <a:alpha val="85097"/>
            </a:schemeClr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square" tIns="72000" bIns="72000" anchor="ctr">
            <a:spAutoFit/>
          </a:bodyPr>
          <a:lstStyle/>
          <a:p>
            <a:pPr>
              <a:spcBef>
                <a:spcPct val="30000"/>
              </a:spcBef>
            </a:pPr>
            <a:r>
              <a:rPr lang="en-GB" dirty="0"/>
              <a:t>In the final step, a lone pair of electrons in B ion forms a </a:t>
            </a:r>
            <a:r>
              <a:rPr lang="en-GB" dirty="0" smtClean="0"/>
              <a:t>co-ordinate </a:t>
            </a:r>
            <a:r>
              <a:rPr lang="en-GB" dirty="0"/>
              <a:t>covalent bond with the positively charged intermediate.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25144"/>
            <a:ext cx="7947670" cy="155459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5626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Examination question</a:t>
            </a:r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899785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8453895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4"/>
          <p:cNvSpPr>
            <a:spLocks noChangeArrowheads="1"/>
          </p:cNvSpPr>
          <p:nvPr/>
        </p:nvSpPr>
        <p:spPr bwMode="auto">
          <a:xfrm>
            <a:off x="323528" y="1141115"/>
            <a:ext cx="8405813" cy="1783829"/>
          </a:xfrm>
          <a:prstGeom prst="roundRect">
            <a:avLst>
              <a:gd name="adj" fmla="val 6051"/>
            </a:avLst>
          </a:prstGeom>
          <a:solidFill>
            <a:schemeClr val="bg1">
              <a:alpha val="85097"/>
            </a:schemeClr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tIns="72000" bIns="72000" anchor="ctr">
            <a:spAutoFit/>
          </a:bodyPr>
          <a:lstStyle/>
          <a:p>
            <a:pPr>
              <a:spcBef>
                <a:spcPct val="30000"/>
              </a:spcBef>
            </a:pPr>
            <a:r>
              <a:rPr lang="en-GB" sz="2400" dirty="0"/>
              <a:t>The complete reaction mechanism, with ticks to show the features an examiner is likely to look for in an examination</a:t>
            </a:r>
            <a:r>
              <a:rPr lang="en-GB" sz="2400" dirty="0" smtClean="0"/>
              <a:t>.</a:t>
            </a:r>
          </a:p>
          <a:p>
            <a:pPr>
              <a:spcBef>
                <a:spcPct val="30000"/>
              </a:spcBef>
            </a:pPr>
            <a:r>
              <a:rPr lang="en-GB" sz="2400" dirty="0" smtClean="0"/>
              <a:t>Make sure the curly arrow starts touching a bond and ends where the electrons will be (a bond or atom).</a:t>
            </a:r>
            <a:endParaRPr lang="en-GB" sz="2400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8829675" cy="37433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3528" y="188640"/>
            <a:ext cx="857407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4000" dirty="0" smtClean="0"/>
              <a:t>Examiners’ tips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8929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en-GB" dirty="0" smtClean="0"/>
              <a:t>Examination question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770933" cy="410445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2746541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5496" y="692696"/>
            <a:ext cx="909856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0686263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2636912"/>
            <a:ext cx="2540000" cy="25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for Alkenes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Alkenes DECOLORISE bromine water. 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When you add bromine water to an alkene it turns colourless.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34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for alkenes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-12895" b="-12895"/>
          <a:stretch>
            <a:fillRect/>
          </a:stretch>
        </p:blipFill>
        <p:spPr>
          <a:xfrm>
            <a:off x="683568" y="2060848"/>
            <a:ext cx="7772400" cy="411480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66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/>
              <a:t>Reaction with alkenes and bromine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39552" y="1628800"/>
            <a:ext cx="796887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/>
              <a:t>A simple equation for the bromine water test with ethene is:</a:t>
            </a:r>
          </a:p>
        </p:txBody>
      </p:sp>
      <p:sp>
        <p:nvSpPr>
          <p:cNvPr id="1055748" name="Text Box 4"/>
          <p:cNvSpPr txBox="1">
            <a:spLocks noChangeArrowheads="1"/>
          </p:cNvSpPr>
          <p:nvPr/>
        </p:nvSpPr>
        <p:spPr bwMode="auto">
          <a:xfrm>
            <a:off x="611560" y="3212976"/>
            <a:ext cx="8177213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/>
              <a:t>However, because water is present in such a large amount, a water molecule (which has a lone pair) adds to one of the carbon atoms, followed by the loss of a H</a:t>
            </a:r>
            <a:r>
              <a:rPr lang="en-GB" sz="2400" baseline="30000" dirty="0"/>
              <a:t>+</a:t>
            </a:r>
            <a:r>
              <a:rPr lang="en-GB" sz="2400" dirty="0"/>
              <a:t> ion.</a:t>
            </a:r>
          </a:p>
        </p:txBody>
      </p:sp>
      <p:sp>
        <p:nvSpPr>
          <p:cNvPr id="1055752" name="AutoShape 8"/>
          <p:cNvSpPr>
            <a:spLocks noChangeArrowheads="1"/>
          </p:cNvSpPr>
          <p:nvPr/>
        </p:nvSpPr>
        <p:spPr bwMode="auto">
          <a:xfrm>
            <a:off x="683568" y="2420888"/>
            <a:ext cx="7289800" cy="596900"/>
          </a:xfrm>
          <a:prstGeom prst="roundRect">
            <a:avLst>
              <a:gd name="adj" fmla="val 19681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055750" name="Text Box 6"/>
          <p:cNvSpPr txBox="1">
            <a:spLocks noChangeArrowheads="1"/>
          </p:cNvSpPr>
          <p:nvPr/>
        </p:nvSpPr>
        <p:spPr bwMode="auto">
          <a:xfrm>
            <a:off x="971600" y="2492896"/>
            <a:ext cx="6017994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CH</a:t>
            </a:r>
            <a:r>
              <a:rPr lang="en-GB" sz="2400" b="1" baseline="-25000" dirty="0"/>
              <a:t>2</a:t>
            </a:r>
            <a:r>
              <a:rPr lang="en-GB" sz="2400" b="1" dirty="0"/>
              <a:t>=CH</a:t>
            </a:r>
            <a:r>
              <a:rPr lang="en-GB" sz="2400" b="1" baseline="-25000" dirty="0"/>
              <a:t>2</a:t>
            </a:r>
            <a:r>
              <a:rPr lang="en-GB" sz="2400" b="1" dirty="0"/>
              <a:t>  +  Br</a:t>
            </a:r>
            <a:r>
              <a:rPr lang="en-GB" sz="2400" b="1" baseline="-25000" dirty="0"/>
              <a:t>2</a:t>
            </a:r>
            <a:r>
              <a:rPr lang="en-GB" sz="2400" b="1" dirty="0"/>
              <a:t>  +  H</a:t>
            </a:r>
            <a:r>
              <a:rPr lang="en-GB" sz="2400" b="1" baseline="-25000" dirty="0"/>
              <a:t>2</a:t>
            </a:r>
            <a:r>
              <a:rPr lang="en-GB" sz="2400" b="1" dirty="0"/>
              <a:t>O  </a:t>
            </a:r>
            <a:r>
              <a:rPr lang="en-GB" sz="2400" b="1" dirty="0">
                <a:latin typeface="Symbol" pitchFamily="18" charset="2"/>
              </a:rPr>
              <a:t>®</a:t>
            </a:r>
            <a:r>
              <a:rPr lang="en-GB" sz="2400" b="1" dirty="0"/>
              <a:t>  CH</a:t>
            </a:r>
            <a:r>
              <a:rPr lang="en-GB" sz="2400" b="1" baseline="-25000" dirty="0"/>
              <a:t>2</a:t>
            </a:r>
            <a:r>
              <a:rPr lang="en-GB" sz="2400" b="1" dirty="0"/>
              <a:t>BrCH</a:t>
            </a:r>
            <a:r>
              <a:rPr lang="en-GB" sz="2400" b="1" baseline="-25000" dirty="0"/>
              <a:t>2</a:t>
            </a:r>
            <a:r>
              <a:rPr lang="en-GB" sz="2400" b="1" dirty="0"/>
              <a:t>Br  +  H</a:t>
            </a:r>
            <a:r>
              <a:rPr lang="en-GB" sz="2400" b="1" baseline="-25000" dirty="0"/>
              <a:t>2</a:t>
            </a:r>
            <a:r>
              <a:rPr lang="en-GB" sz="2400" b="1" dirty="0"/>
              <a:t>O</a:t>
            </a:r>
          </a:p>
        </p:txBody>
      </p:sp>
      <p:sp>
        <p:nvSpPr>
          <p:cNvPr id="1055753" name="AutoShape 9"/>
          <p:cNvSpPr>
            <a:spLocks noChangeArrowheads="1"/>
          </p:cNvSpPr>
          <p:nvPr/>
        </p:nvSpPr>
        <p:spPr bwMode="auto">
          <a:xfrm>
            <a:off x="611560" y="4725144"/>
            <a:ext cx="7518400" cy="596900"/>
          </a:xfrm>
          <a:prstGeom prst="roundRect">
            <a:avLst>
              <a:gd name="adj" fmla="val 19681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055751" name="Text Box 7"/>
          <p:cNvSpPr txBox="1">
            <a:spLocks noChangeArrowheads="1"/>
          </p:cNvSpPr>
          <p:nvPr/>
        </p:nvSpPr>
        <p:spPr bwMode="auto">
          <a:xfrm>
            <a:off x="971600" y="4797152"/>
            <a:ext cx="6107762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CH</a:t>
            </a:r>
            <a:r>
              <a:rPr lang="en-GB" sz="2400" b="1" baseline="-25000" dirty="0"/>
              <a:t>2</a:t>
            </a:r>
            <a:r>
              <a:rPr lang="en-GB" sz="2400" b="1" dirty="0"/>
              <a:t>=CH</a:t>
            </a:r>
            <a:r>
              <a:rPr lang="en-GB" sz="2400" b="1" baseline="-25000" dirty="0"/>
              <a:t>2</a:t>
            </a:r>
            <a:r>
              <a:rPr lang="en-GB" sz="2400" b="1" dirty="0"/>
              <a:t>  +  Br</a:t>
            </a:r>
            <a:r>
              <a:rPr lang="en-GB" sz="2400" b="1" baseline="-25000" dirty="0"/>
              <a:t>2</a:t>
            </a:r>
            <a:r>
              <a:rPr lang="en-GB" sz="2400" b="1" dirty="0"/>
              <a:t>  +  H</a:t>
            </a:r>
            <a:r>
              <a:rPr lang="en-GB" sz="2400" b="1" baseline="-25000" dirty="0"/>
              <a:t>2</a:t>
            </a:r>
            <a:r>
              <a:rPr lang="en-GB" sz="2400" b="1" dirty="0"/>
              <a:t>O  </a:t>
            </a:r>
            <a:r>
              <a:rPr lang="en-GB" sz="2400" b="1" dirty="0">
                <a:latin typeface="Symbol" pitchFamily="18" charset="2"/>
              </a:rPr>
              <a:t>®</a:t>
            </a:r>
            <a:r>
              <a:rPr lang="en-GB" sz="2400" b="1" dirty="0"/>
              <a:t>  CH</a:t>
            </a:r>
            <a:r>
              <a:rPr lang="en-GB" sz="2400" b="1" baseline="-25000" dirty="0"/>
              <a:t>2</a:t>
            </a:r>
            <a:r>
              <a:rPr lang="en-GB" sz="2400" b="1" dirty="0"/>
              <a:t>BrCH</a:t>
            </a:r>
            <a:r>
              <a:rPr lang="en-GB" sz="2400" b="1" baseline="-25000" dirty="0"/>
              <a:t>2</a:t>
            </a:r>
            <a:r>
              <a:rPr lang="en-GB" sz="2400" b="1" dirty="0"/>
              <a:t>OH  +  </a:t>
            </a:r>
            <a:r>
              <a:rPr lang="en-GB" sz="2400" b="1" dirty="0" err="1"/>
              <a:t>HBr</a:t>
            </a:r>
            <a:endParaRPr lang="en-GB" sz="2400" b="1" dirty="0"/>
          </a:p>
        </p:txBody>
      </p:sp>
      <p:sp>
        <p:nvSpPr>
          <p:cNvPr id="1055754" name="Text Box 10"/>
          <p:cNvSpPr txBox="1">
            <a:spLocks noChangeArrowheads="1"/>
          </p:cNvSpPr>
          <p:nvPr/>
        </p:nvSpPr>
        <p:spPr bwMode="auto">
          <a:xfrm>
            <a:off x="467544" y="5589240"/>
            <a:ext cx="835292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/>
              <a:t>The major product of the test is not 1,2-dibromoethane (CH</a:t>
            </a:r>
            <a:r>
              <a:rPr lang="en-GB" sz="2400" baseline="-25000" dirty="0"/>
              <a:t>2</a:t>
            </a:r>
            <a:r>
              <a:rPr lang="en-GB" sz="2400" dirty="0"/>
              <a:t>BrCH</a:t>
            </a:r>
            <a:r>
              <a:rPr lang="en-GB" sz="2400" baseline="-25000" dirty="0"/>
              <a:t>2</a:t>
            </a:r>
            <a:r>
              <a:rPr lang="en-GB" sz="2400" dirty="0"/>
              <a:t>Br) but 2-bromoethan-1-ol (CH</a:t>
            </a:r>
            <a:r>
              <a:rPr lang="en-GB" sz="2400" baseline="-25000" dirty="0"/>
              <a:t>2</a:t>
            </a:r>
            <a:r>
              <a:rPr lang="en-GB" sz="2400" dirty="0"/>
              <a:t>BrCH</a:t>
            </a:r>
            <a:r>
              <a:rPr lang="en-GB" sz="2400" baseline="-25000" dirty="0"/>
              <a:t>2</a:t>
            </a:r>
            <a:r>
              <a:rPr lang="en-GB" sz="2400" dirty="0"/>
              <a:t>OH).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851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5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5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5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55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748" grpId="0"/>
      <p:bldP spid="1055752" grpId="0" animBg="1"/>
      <p:bldP spid="1055750" grpId="0"/>
      <p:bldP spid="1055753" grpId="0" animBg="1"/>
      <p:bldP spid="1055751" grpId="0"/>
      <p:bldP spid="1055754" grpId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paper 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-12266" b="-122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64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US" dirty="0" smtClean="0"/>
              <a:t>Mark scheme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-3915" r="-3915"/>
          <a:stretch>
            <a:fillRect/>
          </a:stretch>
        </p:blipFill>
        <p:spPr>
          <a:xfrm>
            <a:off x="395536" y="1772816"/>
            <a:ext cx="8574060" cy="453920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259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3_03_AW_02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6784975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73735" y="1628800"/>
            <a:ext cx="52115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cs typeface="Times New Roman" pitchFamily="18" charset="0"/>
              </a:rPr>
              <a:t>React with </a:t>
            </a:r>
            <a:r>
              <a:rPr lang="en-GB" sz="2400" b="1" dirty="0" smtClean="0">
                <a:cs typeface="Times New Roman" pitchFamily="18" charset="0"/>
              </a:rPr>
              <a:t>steam</a:t>
            </a:r>
            <a:r>
              <a:rPr lang="en-GB" sz="2400" dirty="0" smtClean="0">
                <a:cs typeface="Times New Roman" pitchFamily="18" charset="0"/>
              </a:rPr>
              <a:t> </a:t>
            </a:r>
            <a:r>
              <a:rPr lang="en-GB" sz="2400" dirty="0">
                <a:cs typeface="Times New Roman" pitchFamily="18" charset="0"/>
              </a:rPr>
              <a:t>at </a:t>
            </a:r>
            <a:r>
              <a:rPr lang="en-GB" sz="2400" dirty="0" smtClean="0">
                <a:cs typeface="Times New Roman" pitchFamily="18" charset="0"/>
              </a:rPr>
              <a:t>320</a:t>
            </a:r>
            <a:r>
              <a:rPr lang="en-GB" sz="2400" baseline="30000" dirty="0" smtClean="0">
                <a:cs typeface="Times New Roman" pitchFamily="18" charset="0"/>
              </a:rPr>
              <a:t>o</a:t>
            </a:r>
            <a:r>
              <a:rPr lang="en-GB" sz="2400" dirty="0" smtClean="0">
                <a:cs typeface="Times New Roman" pitchFamily="18" charset="0"/>
              </a:rPr>
              <a:t>C. </a:t>
            </a:r>
          </a:p>
          <a:p>
            <a:r>
              <a:rPr lang="en-GB" sz="2400" b="1" dirty="0" smtClean="0">
                <a:cs typeface="Times New Roman" pitchFamily="18" charset="0"/>
              </a:rPr>
              <a:t>Phosphoric acid </a:t>
            </a:r>
            <a:r>
              <a:rPr lang="en-GB" sz="2400" dirty="0" smtClean="0">
                <a:cs typeface="Times New Roman" pitchFamily="18" charset="0"/>
              </a:rPr>
              <a:t>(conc.) (</a:t>
            </a:r>
            <a:r>
              <a:rPr lang="en-GB" sz="2400" dirty="0">
                <a:cs typeface="Times New Roman" pitchFamily="18" charset="0"/>
              </a:rPr>
              <a:t>H</a:t>
            </a:r>
            <a:r>
              <a:rPr lang="en-GB" sz="2400" baseline="-25000" dirty="0">
                <a:cs typeface="Times New Roman" pitchFamily="18" charset="0"/>
              </a:rPr>
              <a:t>3</a:t>
            </a:r>
            <a:r>
              <a:rPr lang="en-GB" sz="2400" dirty="0">
                <a:cs typeface="Times New Roman" pitchFamily="18" charset="0"/>
              </a:rPr>
              <a:t>PO</a:t>
            </a:r>
            <a:r>
              <a:rPr lang="en-GB" sz="2400" baseline="-25000" dirty="0">
                <a:cs typeface="Times New Roman" pitchFamily="18" charset="0"/>
              </a:rPr>
              <a:t>4</a:t>
            </a:r>
            <a:r>
              <a:rPr lang="en-GB" sz="2400" dirty="0">
                <a:cs typeface="Times New Roman" pitchFamily="18" charset="0"/>
              </a:rPr>
              <a:t>) catalyst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Steam hydrogenation of </a:t>
            </a:r>
            <a:r>
              <a:rPr lang="en-GB" dirty="0" err="1" smtClean="0"/>
              <a:t>ethene</a:t>
            </a:r>
            <a:r>
              <a:rPr lang="en-GB" dirty="0" smtClean="0"/>
              <a:t> to make ethanol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4175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3" descr="propen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479081" y="1401961"/>
            <a:ext cx="2297112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856" y="346423"/>
            <a:ext cx="8229600" cy="922337"/>
          </a:xfrm>
        </p:spPr>
        <p:txBody>
          <a:bodyPr/>
          <a:lstStyle/>
          <a:p>
            <a:pPr eaLnBrk="1" hangingPunct="1"/>
            <a:r>
              <a:rPr lang="en-GB" dirty="0" smtClean="0"/>
              <a:t>Addition to unsymmetrical alkenes</a:t>
            </a:r>
          </a:p>
        </p:txBody>
      </p:sp>
      <p:sp>
        <p:nvSpPr>
          <p:cNvPr id="1039364" name="Text Box 4"/>
          <p:cNvSpPr txBox="1">
            <a:spLocks noChangeArrowheads="1"/>
          </p:cNvSpPr>
          <p:nvPr/>
        </p:nvSpPr>
        <p:spPr bwMode="auto">
          <a:xfrm>
            <a:off x="107504" y="5661248"/>
            <a:ext cx="832891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/>
              <a:t>Unequal amounts of each product are formed due to the relative stabilities of the </a:t>
            </a:r>
            <a:r>
              <a:rPr lang="en-GB" sz="2400" dirty="0" err="1"/>
              <a:t>carbocation</a:t>
            </a:r>
            <a:r>
              <a:rPr lang="en-GB" sz="2400" dirty="0"/>
              <a:t> intermediates.</a:t>
            </a:r>
          </a:p>
        </p:txBody>
      </p:sp>
      <p:pic>
        <p:nvPicPr>
          <p:cNvPr id="1039384" name="Picture 24" descr="1_bromopropan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822897" y="3284984"/>
            <a:ext cx="244475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385" name="Picture 25" descr="2_bromopropan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5135265" y="3212976"/>
            <a:ext cx="244475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386" name="Text Box 26"/>
          <p:cNvSpPr txBox="1">
            <a:spLocks noChangeArrowheads="1"/>
          </p:cNvSpPr>
          <p:nvPr/>
        </p:nvSpPr>
        <p:spPr bwMode="auto">
          <a:xfrm>
            <a:off x="2220000" y="4797152"/>
            <a:ext cx="181088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minor product:</a:t>
            </a:r>
            <a:br>
              <a:rPr lang="en-GB" b="1" dirty="0"/>
            </a:br>
            <a:r>
              <a:rPr lang="en-GB" b="1" dirty="0"/>
              <a:t>1-bromopropane</a:t>
            </a:r>
          </a:p>
        </p:txBody>
      </p:sp>
      <p:sp>
        <p:nvSpPr>
          <p:cNvPr id="1039387" name="Text Box 27"/>
          <p:cNvSpPr txBox="1">
            <a:spLocks noChangeArrowheads="1"/>
          </p:cNvSpPr>
          <p:nvPr/>
        </p:nvSpPr>
        <p:spPr bwMode="auto">
          <a:xfrm>
            <a:off x="5460360" y="4725144"/>
            <a:ext cx="181088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major product:</a:t>
            </a:r>
            <a:br>
              <a:rPr lang="en-GB" b="1" dirty="0"/>
            </a:br>
            <a:r>
              <a:rPr lang="en-GB" b="1" dirty="0"/>
              <a:t>2-bromopropane</a:t>
            </a:r>
          </a:p>
        </p:txBody>
      </p:sp>
      <p:sp>
        <p:nvSpPr>
          <p:cNvPr id="1039393" name="Line 33"/>
          <p:cNvSpPr>
            <a:spLocks noChangeShapeType="1"/>
          </p:cNvSpPr>
          <p:nvPr/>
        </p:nvSpPr>
        <p:spPr bwMode="auto">
          <a:xfrm>
            <a:off x="5639321" y="2492896"/>
            <a:ext cx="612775" cy="59848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39394" name="Line 34"/>
          <p:cNvSpPr>
            <a:spLocks noChangeShapeType="1"/>
          </p:cNvSpPr>
          <p:nvPr/>
        </p:nvSpPr>
        <p:spPr bwMode="auto">
          <a:xfrm flipH="1">
            <a:off x="2759001" y="2542481"/>
            <a:ext cx="612775" cy="59848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39398" name="Text Box 38"/>
          <p:cNvSpPr txBox="1">
            <a:spLocks noChangeArrowheads="1"/>
          </p:cNvSpPr>
          <p:nvPr/>
        </p:nvSpPr>
        <p:spPr bwMode="auto">
          <a:xfrm>
            <a:off x="6071369" y="1844824"/>
            <a:ext cx="942887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 smtClean="0"/>
              <a:t>+  </a:t>
            </a:r>
            <a:r>
              <a:rPr lang="en-GB" sz="2400" dirty="0" err="1" smtClean="0"/>
              <a:t>HBr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819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3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3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3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3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3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3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4" grpId="0"/>
      <p:bldP spid="1039386" grpId="0"/>
      <p:bldP spid="1039387" grpId="0"/>
      <p:bldP spid="1039393" grpId="0" animBg="1"/>
      <p:bldP spid="1039394" grpId="0" animBg="1"/>
      <p:bldP spid="10393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scheme</a:t>
            </a:r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5496" y="2492896"/>
            <a:ext cx="905026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3761440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560388" y="1124744"/>
            <a:ext cx="804406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/>
              <a:t>The stability of </a:t>
            </a:r>
            <a:r>
              <a:rPr lang="en-GB" sz="2000" dirty="0" err="1"/>
              <a:t>carbocations</a:t>
            </a:r>
            <a:r>
              <a:rPr lang="en-GB" sz="2000" dirty="0"/>
              <a:t> increases as the number of alkyl groups on the positively-charged carbon atom increases.</a:t>
            </a:r>
          </a:p>
        </p:txBody>
      </p:sp>
      <p:sp>
        <p:nvSpPr>
          <p:cNvPr id="1005581" name="Text Box 13"/>
          <p:cNvSpPr txBox="1">
            <a:spLocks noChangeArrowheads="1"/>
          </p:cNvSpPr>
          <p:nvPr/>
        </p:nvSpPr>
        <p:spPr bwMode="auto">
          <a:xfrm>
            <a:off x="611560" y="5229200"/>
            <a:ext cx="7974013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/>
              <a:t>The stability increases because alkyl groups contain a greater electron density than hydrogen atoms. This density is attracted towards, and reduces, the positive charge on the carbon atom, which has a stabilizing effect.</a:t>
            </a:r>
          </a:p>
        </p:txBody>
      </p:sp>
      <p:sp>
        <p:nvSpPr>
          <p:cNvPr id="30724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73116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/>
              <a:t>Stability of </a:t>
            </a:r>
            <a:r>
              <a:rPr lang="en-GB" dirty="0" err="1" smtClean="0"/>
              <a:t>carbocations</a:t>
            </a:r>
            <a:endParaRPr lang="en-GB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1259632" y="4385027"/>
            <a:ext cx="6580187" cy="730091"/>
            <a:chOff x="1281113" y="3791823"/>
            <a:chExt cx="6580187" cy="730091"/>
          </a:xfrm>
        </p:grpSpPr>
        <p:sp>
          <p:nvSpPr>
            <p:cNvPr id="1005583" name="AutoShape 15"/>
            <p:cNvSpPr>
              <a:spLocks noChangeArrowheads="1"/>
            </p:cNvSpPr>
            <p:nvPr/>
          </p:nvSpPr>
          <p:spPr bwMode="auto">
            <a:xfrm>
              <a:off x="1281113" y="3791823"/>
              <a:ext cx="6580187" cy="730091"/>
            </a:xfrm>
            <a:prstGeom prst="rightArrow">
              <a:avLst>
                <a:gd name="adj1" fmla="val 50111"/>
                <a:gd name="adj2" fmla="val 13057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005584" name="Text Box 16"/>
            <p:cNvSpPr txBox="1">
              <a:spLocks noChangeArrowheads="1"/>
            </p:cNvSpPr>
            <p:nvPr/>
          </p:nvSpPr>
          <p:spPr bwMode="auto">
            <a:xfrm>
              <a:off x="3603182" y="3924300"/>
              <a:ext cx="196303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/>
                <a:t>increasing stability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00192" y="2132856"/>
            <a:ext cx="1309688" cy="1912382"/>
            <a:chOff x="6311900" y="1697038"/>
            <a:chExt cx="1309688" cy="1912382"/>
          </a:xfrm>
        </p:grpSpPr>
        <p:sp>
          <p:nvSpPr>
            <p:cNvPr id="1005580" name="Text Box 12"/>
            <p:cNvSpPr txBox="1">
              <a:spLocks noChangeArrowheads="1"/>
            </p:cNvSpPr>
            <p:nvPr/>
          </p:nvSpPr>
          <p:spPr bwMode="auto">
            <a:xfrm>
              <a:off x="6403975" y="3240088"/>
              <a:ext cx="90101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/>
                <a:t>tertiary</a:t>
              </a:r>
            </a:p>
          </p:txBody>
        </p:sp>
        <p:pic>
          <p:nvPicPr>
            <p:cNvPr id="1005601" name="Picture 33" descr="tertiary carbocation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900" y="1697038"/>
              <a:ext cx="1309688" cy="146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1259632" y="2132856"/>
            <a:ext cx="1309688" cy="1923494"/>
            <a:chOff x="1257300" y="1697038"/>
            <a:chExt cx="1309688" cy="1923494"/>
          </a:xfrm>
        </p:grpSpPr>
        <p:sp>
          <p:nvSpPr>
            <p:cNvPr id="1005578" name="Text Box 10"/>
            <p:cNvSpPr txBox="1">
              <a:spLocks noChangeArrowheads="1"/>
            </p:cNvSpPr>
            <p:nvPr/>
          </p:nvSpPr>
          <p:spPr bwMode="auto">
            <a:xfrm>
              <a:off x="1309688" y="3251200"/>
              <a:ext cx="939103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 dirty="0"/>
                <a:t>primary</a:t>
              </a:r>
            </a:p>
          </p:txBody>
        </p:sp>
        <p:pic>
          <p:nvPicPr>
            <p:cNvPr id="1005602" name="Picture 34" descr="primary carbocation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300" y="1697038"/>
              <a:ext cx="1309688" cy="146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3635896" y="2132856"/>
            <a:ext cx="1460500" cy="1909207"/>
            <a:chOff x="3652838" y="1698625"/>
            <a:chExt cx="1460500" cy="1909207"/>
          </a:xfrm>
        </p:grpSpPr>
        <p:sp>
          <p:nvSpPr>
            <p:cNvPr id="1005579" name="Text Box 11"/>
            <p:cNvSpPr txBox="1">
              <a:spLocks noChangeArrowheads="1"/>
            </p:cNvSpPr>
            <p:nvPr/>
          </p:nvSpPr>
          <p:spPr bwMode="auto">
            <a:xfrm>
              <a:off x="3652838" y="3238500"/>
              <a:ext cx="1162369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/>
                <a:t>secondary</a:t>
              </a:r>
            </a:p>
          </p:txBody>
        </p:sp>
        <p:pic>
          <p:nvPicPr>
            <p:cNvPr id="1005603" name="Picture 35" descr="secondary carbocation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650" y="1698625"/>
              <a:ext cx="1309688" cy="146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580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5581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Polymerisation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812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You need to be able to…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/>
              <a:t>Describe the addition polymerisation of alkenes;</a:t>
            </a:r>
          </a:p>
          <a:p>
            <a:r>
              <a:rPr lang="en-GB" sz="2000" dirty="0" smtClean="0"/>
              <a:t>Deduce the repeat unit of an addition polymer obtained from a given monomer;</a:t>
            </a:r>
          </a:p>
          <a:p>
            <a:r>
              <a:rPr lang="en-GB" sz="2000" dirty="0" smtClean="0"/>
              <a:t>Identify the monomer that would produce a given section of an addition polymer;</a:t>
            </a:r>
          </a:p>
          <a:p>
            <a:r>
              <a:rPr lang="en-GB" sz="2000" dirty="0" smtClean="0"/>
              <a:t>Outline the use of alkenes in the industrial production of organic compounds:</a:t>
            </a:r>
          </a:p>
          <a:p>
            <a:pPr lvl="1"/>
            <a:r>
              <a:rPr lang="en-GB" sz="2000" dirty="0" smtClean="0"/>
              <a:t>the manufacture of margarine by catalytic hydrogenation of unsaturated vegetable oils using hydrogen and a nickel catalyst,</a:t>
            </a:r>
          </a:p>
          <a:p>
            <a:pPr lvl="1"/>
            <a:r>
              <a:rPr lang="en-GB" sz="2000" dirty="0" smtClean="0"/>
              <a:t>the formation of a range of polymers using unsaturated monomer units based on the ethene molecule, </a:t>
            </a:r>
            <a:r>
              <a:rPr lang="en-GB" sz="2000" dirty="0" err="1" smtClean="0"/>
              <a:t>ie</a:t>
            </a:r>
            <a:r>
              <a:rPr lang="en-GB" sz="2000" dirty="0" smtClean="0"/>
              <a:t> H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C=</a:t>
            </a:r>
            <a:r>
              <a:rPr lang="en-GB" sz="2000" dirty="0" err="1" smtClean="0"/>
              <a:t>CHCl</a:t>
            </a:r>
            <a:r>
              <a:rPr lang="en-GB" sz="2000" dirty="0" smtClean="0"/>
              <a:t>, F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C=CF</a:t>
            </a:r>
            <a:r>
              <a:rPr lang="en-GB" sz="2000" baseline="-25000" dirty="0" smtClean="0"/>
              <a:t>2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12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606" name="Picture 86" descr="ethen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5868144" y="1772816"/>
            <a:ext cx="185261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07" name="Picture 87" descr="polyethen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509713" y="1684338"/>
            <a:ext cx="1481137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08" name="Picture 88" descr="polypropenenitril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358900" y="4071938"/>
            <a:ext cx="17811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09" name="Picture 89" descr="propenenitril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5940152" y="4149080"/>
            <a:ext cx="2057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539552" y="620688"/>
            <a:ext cx="818242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/>
              <a:t>Addition polymers are named after the monomer used to make them:</a:t>
            </a:r>
          </a:p>
        </p:txBody>
      </p:sp>
      <p:sp>
        <p:nvSpPr>
          <p:cNvPr id="1003525" name="Text Box 5"/>
          <p:cNvSpPr txBox="1">
            <a:spLocks noChangeArrowheads="1"/>
          </p:cNvSpPr>
          <p:nvPr/>
        </p:nvSpPr>
        <p:spPr bwMode="auto">
          <a:xfrm>
            <a:off x="3486150" y="2236788"/>
            <a:ext cx="180036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is prepared from </a:t>
            </a:r>
          </a:p>
        </p:txBody>
      </p:sp>
      <p:sp>
        <p:nvSpPr>
          <p:cNvPr id="1003527" name="Text Box 7"/>
          <p:cNvSpPr txBox="1">
            <a:spLocks noChangeArrowheads="1"/>
          </p:cNvSpPr>
          <p:nvPr/>
        </p:nvSpPr>
        <p:spPr bwMode="auto">
          <a:xfrm>
            <a:off x="1547664" y="3356992"/>
            <a:ext cx="141256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poly(ethene)</a:t>
            </a:r>
          </a:p>
        </p:txBody>
      </p:sp>
      <p:sp>
        <p:nvSpPr>
          <p:cNvPr id="1003528" name="Text Box 8"/>
          <p:cNvSpPr txBox="1">
            <a:spLocks noChangeArrowheads="1"/>
          </p:cNvSpPr>
          <p:nvPr/>
        </p:nvSpPr>
        <p:spPr bwMode="auto">
          <a:xfrm>
            <a:off x="6588224" y="3356992"/>
            <a:ext cx="8563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ethene</a:t>
            </a:r>
          </a:p>
        </p:txBody>
      </p:sp>
      <p:sp>
        <p:nvSpPr>
          <p:cNvPr id="1003530" name="Text Box 10"/>
          <p:cNvSpPr txBox="1">
            <a:spLocks noChangeArrowheads="1"/>
          </p:cNvSpPr>
          <p:nvPr/>
        </p:nvSpPr>
        <p:spPr bwMode="auto">
          <a:xfrm>
            <a:off x="3509963" y="4638675"/>
            <a:ext cx="180036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is prepared from </a:t>
            </a:r>
          </a:p>
        </p:txBody>
      </p:sp>
      <p:sp>
        <p:nvSpPr>
          <p:cNvPr id="1003531" name="Text Box 11"/>
          <p:cNvSpPr txBox="1">
            <a:spLocks noChangeArrowheads="1"/>
          </p:cNvSpPr>
          <p:nvPr/>
        </p:nvSpPr>
        <p:spPr bwMode="auto">
          <a:xfrm>
            <a:off x="1115616" y="5733256"/>
            <a:ext cx="247518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/>
              <a:t>poly(</a:t>
            </a:r>
            <a:r>
              <a:rPr lang="en-GB" b="1" dirty="0" err="1"/>
              <a:t>propenenitrile</a:t>
            </a:r>
            <a:r>
              <a:rPr lang="en-GB" b="1" dirty="0"/>
              <a:t>)</a:t>
            </a:r>
          </a:p>
        </p:txBody>
      </p:sp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6289675" y="5745163"/>
            <a:ext cx="155722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propenenitrile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881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0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0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0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0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0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0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0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0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0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25" grpId="0"/>
      <p:bldP spid="1003527" grpId="0"/>
      <p:bldP spid="1003528" grpId="0"/>
      <p:bldP spid="1003530" grpId="0"/>
      <p:bldP spid="1003531" grpId="0"/>
      <p:bldP spid="1003532" grpId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683568" y="1917987"/>
            <a:ext cx="80803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/>
              <a:t>Free radical process involve </a:t>
            </a:r>
            <a:r>
              <a:rPr lang="en-GB" sz="2800" b="1" dirty="0"/>
              <a:t>high pressure, high temperature</a:t>
            </a:r>
            <a:r>
              <a:rPr lang="en-GB" sz="2800" dirty="0"/>
              <a:t> and a </a:t>
            </a:r>
            <a:r>
              <a:rPr lang="en-GB" sz="2800" b="1" dirty="0"/>
              <a:t>catalyst</a:t>
            </a:r>
            <a:r>
              <a:rPr lang="en-GB" sz="2800" dirty="0"/>
              <a:t>.  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The </a:t>
            </a:r>
            <a:r>
              <a:rPr lang="en-GB" sz="2800" dirty="0"/>
              <a:t>catalyst is usually a substance (e.g. an organic peroxide) which readily breaks up to form </a:t>
            </a:r>
            <a:r>
              <a:rPr lang="en-GB" sz="2800" b="1" dirty="0"/>
              <a:t>radicals</a:t>
            </a:r>
            <a:r>
              <a:rPr lang="en-GB" sz="2800" dirty="0"/>
              <a:t> which initiate a chain reaction.</a:t>
            </a:r>
          </a:p>
          <a:p>
            <a:endParaRPr lang="en-GB" sz="2800" dirty="0"/>
          </a:p>
          <a:p>
            <a:r>
              <a:rPr lang="en-GB" sz="2800" dirty="0"/>
              <a:t>Another catalyst is a </a:t>
            </a:r>
            <a:r>
              <a:rPr lang="en-GB" sz="2800" b="1" dirty="0"/>
              <a:t>Ziegler-Natta catalyst </a:t>
            </a:r>
            <a:r>
              <a:rPr lang="en-GB" sz="2800" dirty="0"/>
              <a:t>(named after the scientists who developed it).  Such catalysts are based on the compound TiCl</a:t>
            </a:r>
            <a:r>
              <a:rPr lang="en-GB" sz="2800" baseline="-25000" dirty="0"/>
              <a:t>4</a:t>
            </a:r>
            <a:r>
              <a:rPr lang="en-GB" sz="2800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 </a:t>
            </a:r>
            <a:r>
              <a:rPr lang="en-US" dirty="0" err="1" smtClean="0"/>
              <a:t>polymerisation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445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529805" y="759098"/>
            <a:ext cx="3770908" cy="504825"/>
            <a:chOff x="682625" y="955675"/>
            <a:chExt cx="3770908" cy="504825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2625" y="955675"/>
              <a:ext cx="1847850" cy="50482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  <p:pic>
          <p:nvPicPr>
            <p:cNvPr id="16793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3808" y="1124744"/>
              <a:ext cx="1609725" cy="26670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</p:grpSp>
      <p:grpSp>
        <p:nvGrpSpPr>
          <p:cNvPr id="25" name="Group 24"/>
          <p:cNvGrpSpPr/>
          <p:nvPr/>
        </p:nvGrpSpPr>
        <p:grpSpPr>
          <a:xfrm>
            <a:off x="2673821" y="2060848"/>
            <a:ext cx="3276600" cy="2232099"/>
            <a:chOff x="5364088" y="642938"/>
            <a:chExt cx="3276600" cy="2232099"/>
          </a:xfrm>
        </p:grpSpPr>
        <p:pic>
          <p:nvPicPr>
            <p:cNvPr id="16794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64088" y="1484784"/>
              <a:ext cx="3276600" cy="122872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  <p:pic>
          <p:nvPicPr>
            <p:cNvPr id="167944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6136" y="2636912"/>
              <a:ext cx="2771775" cy="23812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  <p:pic>
          <p:nvPicPr>
            <p:cNvPr id="16794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40946" y="642938"/>
              <a:ext cx="2581275" cy="106680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2097757" y="5223594"/>
            <a:ext cx="4562475" cy="1301750"/>
            <a:chOff x="4332288" y="3935413"/>
            <a:chExt cx="4562475" cy="1301750"/>
          </a:xfrm>
        </p:grpSpPr>
        <p:pic>
          <p:nvPicPr>
            <p:cNvPr id="167945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32288" y="3935413"/>
              <a:ext cx="4562475" cy="91440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  <p:pic>
          <p:nvPicPr>
            <p:cNvPr id="167946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72000" y="5018088"/>
              <a:ext cx="3829050" cy="21907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609925" y="399058"/>
            <a:ext cx="16067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</a:rPr>
              <a:t>initiation stage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393901" y="1916832"/>
            <a:ext cx="19028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</a:rPr>
              <a:t>propagation stage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393901" y="4787860"/>
            <a:ext cx="18764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</a:rPr>
              <a:t>termination stage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070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>
            <a:off x="8826500" y="66294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7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38900"/>
            <a:ext cx="457200" cy="3937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GB" i="1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H="1">
            <a:off x="139700" y="66294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77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38900"/>
            <a:ext cx="342900" cy="3937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GB" i="1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663575" y="1416050"/>
            <a:ext cx="14700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  <a:spcAft>
                <a:spcPct val="40000"/>
              </a:spcAft>
            </a:pPr>
            <a:r>
              <a:rPr lang="en-GB" sz="1400" b="1">
                <a:solidFill>
                  <a:srgbClr val="003399"/>
                </a:solidFill>
              </a:rPr>
              <a:t>ETHENE</a:t>
            </a: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1739900" y="252413"/>
            <a:ext cx="566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GB" sz="2400" b="1" dirty="0">
                <a:solidFill>
                  <a:srgbClr val="7030A0"/>
                </a:solidFill>
              </a:rPr>
              <a:t>EXAMPLES OF ADDITION POLYMERISATION</a:t>
            </a:r>
            <a:endParaRPr lang="en-GB" sz="2400" dirty="0">
              <a:solidFill>
                <a:srgbClr val="7030A0"/>
              </a:solidFill>
            </a:endParaRPr>
          </a:p>
        </p:txBody>
      </p:sp>
      <p:pic>
        <p:nvPicPr>
          <p:cNvPr id="28680" name="Picture 13" descr="4pol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1425" y="1136650"/>
            <a:ext cx="333375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844550" y="2736850"/>
            <a:ext cx="12334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  <a:spcAft>
                <a:spcPct val="40000"/>
              </a:spcAft>
            </a:pPr>
            <a:r>
              <a:rPr lang="en-GB" sz="1400" b="1">
                <a:solidFill>
                  <a:srgbClr val="003399"/>
                </a:solidFill>
              </a:rPr>
              <a:t>PROPENE</a:t>
            </a:r>
            <a:endParaRPr lang="en-GB" sz="1600">
              <a:solidFill>
                <a:srgbClr val="003399"/>
              </a:solidFill>
            </a:endParaRPr>
          </a:p>
        </p:txBody>
      </p:sp>
      <p:sp>
        <p:nvSpPr>
          <p:cNvPr id="28682" name="Text Box 15"/>
          <p:cNvSpPr txBox="1">
            <a:spLocks noChangeArrowheads="1"/>
          </p:cNvSpPr>
          <p:nvPr/>
        </p:nvSpPr>
        <p:spPr bwMode="auto">
          <a:xfrm>
            <a:off x="254000" y="5499100"/>
            <a:ext cx="228441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40000"/>
              </a:spcAft>
            </a:pPr>
            <a:r>
              <a:rPr lang="en-GB" sz="1400" b="1">
                <a:solidFill>
                  <a:srgbClr val="003399"/>
                </a:solidFill>
              </a:rPr>
              <a:t>TETRAFLUOROETHENE</a:t>
            </a: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8683" name="Text Box 16"/>
          <p:cNvSpPr txBox="1">
            <a:spLocks noChangeArrowheads="1"/>
          </p:cNvSpPr>
          <p:nvPr/>
        </p:nvSpPr>
        <p:spPr bwMode="auto">
          <a:xfrm>
            <a:off x="330200" y="4102100"/>
            <a:ext cx="18034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  <a:spcAft>
                <a:spcPct val="40000"/>
              </a:spcAft>
            </a:pPr>
            <a:r>
              <a:rPr lang="en-GB" sz="1400" b="1">
                <a:solidFill>
                  <a:srgbClr val="003399"/>
                </a:solidFill>
              </a:rPr>
              <a:t>CHLOROETHENE</a:t>
            </a:r>
            <a:endParaRPr lang="en-GB" sz="1400">
              <a:solidFill>
                <a:srgbClr val="003399"/>
              </a:solidFill>
            </a:endParaRPr>
          </a:p>
        </p:txBody>
      </p:sp>
      <p:sp>
        <p:nvSpPr>
          <p:cNvPr id="28684" name="Text Box 17"/>
          <p:cNvSpPr txBox="1">
            <a:spLocks noChangeArrowheads="1"/>
          </p:cNvSpPr>
          <p:nvPr/>
        </p:nvSpPr>
        <p:spPr bwMode="auto">
          <a:xfrm>
            <a:off x="6226175" y="1416050"/>
            <a:ext cx="166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40000"/>
              </a:spcAft>
            </a:pPr>
            <a:r>
              <a:rPr lang="en-GB" sz="1400" b="1">
                <a:solidFill>
                  <a:srgbClr val="003399"/>
                </a:solidFill>
              </a:rPr>
              <a:t>POLY(ETHENE)</a:t>
            </a:r>
          </a:p>
        </p:txBody>
      </p:sp>
      <p:sp>
        <p:nvSpPr>
          <p:cNvPr id="28685" name="Text Box 18"/>
          <p:cNvSpPr txBox="1">
            <a:spLocks noChangeArrowheads="1"/>
          </p:cNvSpPr>
          <p:nvPr/>
        </p:nvSpPr>
        <p:spPr bwMode="auto">
          <a:xfrm>
            <a:off x="6226175" y="2736850"/>
            <a:ext cx="166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40000"/>
              </a:spcAft>
            </a:pPr>
            <a:r>
              <a:rPr lang="en-GB" sz="1400" b="1">
                <a:solidFill>
                  <a:srgbClr val="003399"/>
                </a:solidFill>
              </a:rPr>
              <a:t>POLY(PROPENE)</a:t>
            </a:r>
          </a:p>
        </p:txBody>
      </p:sp>
      <p:sp>
        <p:nvSpPr>
          <p:cNvPr id="28686" name="Text Box 19"/>
          <p:cNvSpPr txBox="1">
            <a:spLocks noChangeArrowheads="1"/>
          </p:cNvSpPr>
          <p:nvPr/>
        </p:nvSpPr>
        <p:spPr bwMode="auto">
          <a:xfrm>
            <a:off x="6226175" y="4102100"/>
            <a:ext cx="2600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40000"/>
              </a:spcAft>
            </a:pPr>
            <a:r>
              <a:rPr lang="en-GB" sz="1400" b="1">
                <a:solidFill>
                  <a:srgbClr val="003399"/>
                </a:solidFill>
              </a:rPr>
              <a:t>POLY(CHLOROETHENE)</a:t>
            </a:r>
          </a:p>
          <a:p>
            <a:pPr eaLnBrk="0" hangingPunct="0">
              <a:spcBef>
                <a:spcPct val="0"/>
              </a:spcBef>
              <a:spcAft>
                <a:spcPct val="40000"/>
              </a:spcAft>
            </a:pPr>
            <a:r>
              <a:rPr lang="en-GB" sz="1200" b="1">
                <a:solidFill>
                  <a:srgbClr val="000000"/>
                </a:solidFill>
              </a:rPr>
              <a:t>POLYVINYLCHLORIDE    PVC</a:t>
            </a:r>
            <a:endParaRPr lang="en-GB" sz="1300" b="1">
              <a:solidFill>
                <a:srgbClr val="003399"/>
              </a:solidFill>
            </a:endParaRPr>
          </a:p>
        </p:txBody>
      </p:sp>
      <p:sp>
        <p:nvSpPr>
          <p:cNvPr id="28687" name="Text Box 20"/>
          <p:cNvSpPr txBox="1">
            <a:spLocks noChangeArrowheads="1"/>
          </p:cNvSpPr>
          <p:nvPr/>
        </p:nvSpPr>
        <p:spPr bwMode="auto">
          <a:xfrm>
            <a:off x="6188075" y="5461000"/>
            <a:ext cx="28924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40000"/>
              </a:spcAft>
            </a:pPr>
            <a:r>
              <a:rPr lang="en-GB" sz="1400" b="1">
                <a:solidFill>
                  <a:srgbClr val="003399"/>
                </a:solidFill>
              </a:rPr>
              <a:t>POLY(TETRAFLUOROETHENE)</a:t>
            </a:r>
          </a:p>
          <a:p>
            <a:pPr eaLnBrk="0" hangingPunct="0">
              <a:spcBef>
                <a:spcPct val="0"/>
              </a:spcBef>
              <a:spcAft>
                <a:spcPct val="40000"/>
              </a:spcAft>
            </a:pPr>
            <a:r>
              <a:rPr lang="en-GB" sz="1300" b="1">
                <a:solidFill>
                  <a:srgbClr val="000000"/>
                </a:solidFill>
              </a:rPr>
              <a:t>       PTFE     “Teflon”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53278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1225" y="2125191"/>
            <a:ext cx="4781550" cy="32480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 </a:t>
            </a:r>
            <a:r>
              <a:rPr lang="en-US" dirty="0"/>
              <a:t>the </a:t>
            </a:r>
            <a:r>
              <a:rPr lang="en-US" dirty="0" smtClean="0"/>
              <a:t>monomer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86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2276872"/>
            <a:ext cx="4714875" cy="32194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 the monomer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269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2420888"/>
            <a:ext cx="4714875" cy="32099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 the monomer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66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GB" dirty="0" smtClean="0"/>
              <a:t>Examination question</a:t>
            </a:r>
            <a:endParaRPr lang="en-GB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12968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79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536575" y="376238"/>
            <a:ext cx="8069263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 smtClean="0"/>
              <a:t>Which </a:t>
            </a:r>
            <a:r>
              <a:rPr lang="en-GB" sz="2400" dirty="0"/>
              <a:t>of these equations correctly shows how the monomer ethene becomes the polymer poly(ethene)?</a:t>
            </a:r>
          </a:p>
          <a:p>
            <a:endParaRPr lang="en-GB" dirty="0"/>
          </a:p>
          <a:p>
            <a:r>
              <a:rPr lang="en-GB" b="1" dirty="0" smtClean="0"/>
              <a:t>A</a:t>
            </a:r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 smtClean="0"/>
              <a:t>B</a:t>
            </a: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/>
          </a:p>
          <a:p>
            <a:r>
              <a:rPr lang="en-GB" b="1" dirty="0"/>
              <a:t>C</a:t>
            </a:r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/>
          </a:p>
          <a:p>
            <a:r>
              <a:rPr lang="en-GB" b="1" dirty="0"/>
              <a:t>D 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313" y="1282700"/>
            <a:ext cx="2719387" cy="13176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650" y="2501900"/>
            <a:ext cx="2719388" cy="11842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6163" y="3746500"/>
            <a:ext cx="3087687" cy="14065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8088" y="5167313"/>
            <a:ext cx="2754312" cy="12795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06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/>
          <p:cNvSpPr>
            <a:spLocks noChangeShapeType="1"/>
          </p:cNvSpPr>
          <p:nvPr/>
        </p:nvSpPr>
        <p:spPr bwMode="auto">
          <a:xfrm>
            <a:off x="8826500" y="66294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79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38900"/>
            <a:ext cx="457200" cy="3937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H="1">
            <a:off x="139700" y="66294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797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38900"/>
            <a:ext cx="342900" cy="3937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42900" y="309563"/>
            <a:ext cx="6324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 smtClean="0">
                <a:solidFill>
                  <a:srgbClr val="000066"/>
                </a:solidFill>
              </a:rPr>
              <a:t>Draw </a:t>
            </a:r>
            <a:r>
              <a:rPr lang="en-US" sz="2200" b="1" dirty="0">
                <a:solidFill>
                  <a:srgbClr val="000066"/>
                </a:solidFill>
              </a:rPr>
              <a:t>the </a:t>
            </a:r>
            <a:r>
              <a:rPr lang="en-US" sz="2200" b="1" dirty="0" smtClean="0">
                <a:solidFill>
                  <a:srgbClr val="000066"/>
                </a:solidFill>
              </a:rPr>
              <a:t>MONOMER</a:t>
            </a:r>
            <a:endParaRPr lang="en-US" sz="2000" b="1" dirty="0">
              <a:solidFill>
                <a:srgbClr val="000066"/>
              </a:solidFill>
            </a:endParaRPr>
          </a:p>
        </p:txBody>
      </p: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738" y="1071563"/>
            <a:ext cx="3171825" cy="5400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50778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/>
          <p:cNvSpPr>
            <a:spLocks noChangeShapeType="1"/>
          </p:cNvSpPr>
          <p:nvPr/>
        </p:nvSpPr>
        <p:spPr bwMode="auto">
          <a:xfrm>
            <a:off x="8826500" y="66294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79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38900"/>
            <a:ext cx="457200" cy="3937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H="1">
            <a:off x="139700" y="66294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797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38900"/>
            <a:ext cx="342900" cy="3937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42900" y="309563"/>
            <a:ext cx="6324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 smtClean="0">
                <a:solidFill>
                  <a:srgbClr val="000066"/>
                </a:solidFill>
              </a:rPr>
              <a:t>ANSWERS</a:t>
            </a:r>
            <a:endParaRPr lang="en-US" sz="2000" b="1" dirty="0">
              <a:solidFill>
                <a:srgbClr val="000066"/>
              </a:solidFill>
            </a:endParaRPr>
          </a:p>
        </p:txBody>
      </p: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738" y="1071563"/>
            <a:ext cx="3171825" cy="5400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1275" y="1028700"/>
            <a:ext cx="933450" cy="6191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6200" y="1941513"/>
            <a:ext cx="895350" cy="657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3500" y="3124200"/>
            <a:ext cx="1019175" cy="6096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607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4005263"/>
            <a:ext cx="895350" cy="6762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607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7150" y="5168900"/>
            <a:ext cx="1228725" cy="895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25995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032" y="260648"/>
            <a:ext cx="7772400" cy="1143000"/>
          </a:xfrm>
        </p:spPr>
        <p:txBody>
          <a:bodyPr/>
          <a:lstStyle/>
          <a:p>
            <a:pPr algn="l"/>
            <a:r>
              <a:rPr lang="en-GB" dirty="0" smtClean="0"/>
              <a:t>Exam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dirty="0" smtClean="0"/>
              <a:t>Q1. </a:t>
            </a:r>
            <a:r>
              <a:rPr lang="en-GB" dirty="0" err="1" smtClean="0"/>
              <a:t>Fluoroalkenes</a:t>
            </a:r>
            <a:r>
              <a:rPr lang="en-GB" dirty="0" smtClean="0"/>
              <a:t> are used to make polymers. For example, PVF, (CH</a:t>
            </a:r>
            <a:r>
              <a:rPr lang="en-GB" baseline="-25000" dirty="0" smtClean="0"/>
              <a:t>2</a:t>
            </a:r>
            <a:r>
              <a:rPr lang="en-GB" dirty="0" smtClean="0"/>
              <a:t>CHF)</a:t>
            </a:r>
            <a:r>
              <a:rPr lang="en-GB" i="1" baseline="-25000" dirty="0" smtClean="0"/>
              <a:t>n</a:t>
            </a:r>
            <a:r>
              <a:rPr lang="en-GB" i="1" dirty="0" smtClean="0"/>
              <a:t>, is used to make non-flammable interiors of aircraft.</a:t>
            </a:r>
          </a:p>
          <a:p>
            <a:pPr>
              <a:buNone/>
            </a:pPr>
            <a:r>
              <a:rPr lang="en-GB" dirty="0" smtClean="0"/>
              <a:t>(</a:t>
            </a:r>
            <a:r>
              <a:rPr lang="en-GB" dirty="0" err="1" smtClean="0"/>
              <a:t>i</a:t>
            </a:r>
            <a:r>
              <a:rPr lang="en-GB" dirty="0" smtClean="0"/>
              <a:t>)	Draw </a:t>
            </a:r>
            <a:r>
              <a:rPr lang="en-GB" b="1" dirty="0" smtClean="0"/>
              <a:t>two repeat units of the polymer PVF showing all bonds.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									[1]</a:t>
            </a:r>
          </a:p>
          <a:p>
            <a:pPr>
              <a:buNone/>
            </a:pPr>
            <a:r>
              <a:rPr lang="en-GB" dirty="0" smtClean="0"/>
              <a:t>(ii)	Draw the structure of the monomer of PVF.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									[1]</a:t>
            </a:r>
          </a:p>
          <a:p>
            <a:pPr>
              <a:buNone/>
            </a:pPr>
            <a:r>
              <a:rPr lang="en-GB" dirty="0" smtClean="0"/>
              <a:t>								[Total 2 marks]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Q2. But-1-ene can undergo polymerisation. Draw a section of the polymer that can be formed from but-1-ene. Show </a:t>
            </a:r>
            <a:r>
              <a:rPr lang="en-GB" b="1" dirty="0" smtClean="0"/>
              <a:t>two repeat units.</a:t>
            </a:r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r>
              <a:rPr lang="en-GB" dirty="0" smtClean="0"/>
              <a:t>								[Total 2 marks]</a:t>
            </a:r>
            <a:endParaRPr lang="en-GB" b="1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32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scheme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/>
              <a:t>1.</a:t>
            </a:r>
            <a:r>
              <a:rPr lang="en-GB" sz="2200" dirty="0"/>
              <a:t>	(</a:t>
            </a:r>
            <a:r>
              <a:rPr lang="en-GB" sz="2200" dirty="0" err="1"/>
              <a:t>i</a:t>
            </a:r>
            <a:r>
              <a:rPr lang="en-GB" sz="2200" dirty="0"/>
              <a:t>)	</a:t>
            </a:r>
          </a:p>
          <a:p>
            <a:pPr marL="0" indent="0">
              <a:buNone/>
            </a:pPr>
            <a:r>
              <a:rPr lang="en-GB" sz="2200" i="1" dirty="0"/>
              <a:t>Free bonds at bond ends must be present</a:t>
            </a:r>
          </a:p>
          <a:p>
            <a:pPr marL="0" indent="0">
              <a:buNone/>
            </a:pPr>
            <a:r>
              <a:rPr lang="en-GB" sz="2200" b="1" i="1" dirty="0"/>
              <a:t>ALLOW</a:t>
            </a:r>
            <a:r>
              <a:rPr lang="en-GB" sz="2200" i="1" dirty="0"/>
              <a:t> minor slip e.g. missing one hydrogen and left as a stick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sz="2200" b="1" i="1" dirty="0"/>
              <a:t>ALLOW</a:t>
            </a:r>
            <a:r>
              <a:rPr lang="en-GB" sz="2200" i="1" dirty="0"/>
              <a:t> more than two repeat units but must be a whole number of repeat units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sz="2200" b="1" i="1" dirty="0"/>
              <a:t>IGNORE</a:t>
            </a:r>
            <a:r>
              <a:rPr lang="en-GB" sz="2200" i="1" dirty="0"/>
              <a:t> brackets, use of numbers and n in the drawn structure</a:t>
            </a:r>
          </a:p>
          <a:p>
            <a:pPr marL="0" indent="0" algn="r">
              <a:buNone/>
            </a:pPr>
            <a:r>
              <a:rPr lang="en-GB" sz="2400" b="1" dirty="0"/>
              <a:t>1</a:t>
            </a:r>
          </a:p>
          <a:p>
            <a:endParaRPr lang="en-GB" sz="2400" dirty="0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699792" y="4560734"/>
            <a:ext cx="321635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88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scheme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(ii)	</a:t>
            </a:r>
          </a:p>
          <a:p>
            <a:pPr marL="0" indent="0">
              <a:buNone/>
            </a:pPr>
            <a:r>
              <a:rPr lang="en-GB" b="1" i="1" dirty="0" smtClean="0"/>
              <a:t>ALLOW</a:t>
            </a:r>
            <a:r>
              <a:rPr lang="en-GB" i="1" dirty="0" smtClean="0"/>
              <a:t> </a:t>
            </a:r>
            <a:r>
              <a:rPr lang="en-GB" i="1" dirty="0"/>
              <a:t>skeletal formula</a:t>
            </a:r>
            <a:r>
              <a:rPr lang="en-GB" dirty="0"/>
              <a:t/>
            </a:r>
            <a:br>
              <a:rPr lang="en-GB" dirty="0"/>
            </a:br>
            <a:r>
              <a:rPr lang="en-GB" b="1" i="1" dirty="0"/>
              <a:t>ALLOW</a:t>
            </a:r>
            <a:r>
              <a:rPr lang="en-GB" i="1" dirty="0"/>
              <a:t> CH</a:t>
            </a:r>
            <a:r>
              <a:rPr lang="en-GB" i="1" baseline="-25000" dirty="0"/>
              <a:t>2</a:t>
            </a:r>
            <a:r>
              <a:rPr lang="en-GB" i="1" dirty="0"/>
              <a:t>CHF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923928" y="3933055"/>
            <a:ext cx="2520280" cy="225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644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scheme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 </a:t>
            </a:r>
            <a:r>
              <a:rPr lang="en-GB" b="1" dirty="0" smtClean="0"/>
              <a:t>2</a:t>
            </a:r>
            <a:r>
              <a:rPr lang="en-GB" b="1" dirty="0"/>
              <a:t>.</a:t>
            </a:r>
            <a:r>
              <a:rPr lang="en-GB" dirty="0"/>
              <a:t>	</a:t>
            </a:r>
          </a:p>
          <a:p>
            <a:pPr marL="0" indent="0">
              <a:buNone/>
            </a:pPr>
            <a:r>
              <a:rPr lang="en-GB" i="1" dirty="0"/>
              <a:t>1 mark is available if the backbone consists of 4 C atoms and a reasonable attempt has been made </a:t>
            </a:r>
          </a:p>
          <a:p>
            <a:pPr marL="0" indent="0" algn="r">
              <a:buNone/>
            </a:pPr>
            <a:r>
              <a:rPr lang="en-GB" b="1" dirty="0"/>
              <a:t>[2]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411760" y="4046970"/>
            <a:ext cx="3792627" cy="17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3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720080"/>
          </a:xfrm>
        </p:spPr>
        <p:txBody>
          <a:bodyPr/>
          <a:lstStyle/>
          <a:p>
            <a:r>
              <a:rPr lang="en-GB" dirty="0" smtClean="0"/>
              <a:t>Examination question</a:t>
            </a:r>
            <a:endParaRPr lang="en-GB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1024836"/>
            <a:ext cx="8568952" cy="577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4392196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854968"/>
          </a:xfrm>
        </p:spPr>
        <p:txBody>
          <a:bodyPr/>
          <a:lstStyle/>
          <a:p>
            <a:r>
              <a:rPr lang="en-GB" dirty="0" smtClean="0"/>
              <a:t>Mark scheme</a:t>
            </a:r>
            <a:endParaRPr lang="en-GB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49931" y="1268760"/>
            <a:ext cx="8542549" cy="540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7303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Types of formulae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06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scheme</a:t>
            </a:r>
            <a:endParaRPr lang="en-GB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2162175"/>
            <a:ext cx="8583058" cy="148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6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GB" dirty="0" smtClean="0"/>
              <a:t>Examination question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128792" cy="531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14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scheme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2314575"/>
            <a:ext cx="8292877" cy="140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475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dirty="0" smtClean="0"/>
              <a:t>Functional groups and homologous series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83568" y="1628800"/>
            <a:ext cx="8132638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0" dirty="0"/>
              <a:t>A </a:t>
            </a:r>
            <a:r>
              <a:rPr lang="en-GB" sz="2000" b="1" u="sng" dirty="0"/>
              <a:t>functional group </a:t>
            </a:r>
            <a:r>
              <a:rPr lang="en-GB" b="0" dirty="0"/>
              <a:t>is an atom or group of atoms responsible for the typical chemical reactions of a molecule.</a:t>
            </a:r>
          </a:p>
        </p:txBody>
      </p:sp>
      <p:sp>
        <p:nvSpPr>
          <p:cNvPr id="981043" name="Text Box 51"/>
          <p:cNvSpPr txBox="1">
            <a:spLocks noChangeArrowheads="1"/>
          </p:cNvSpPr>
          <p:nvPr/>
        </p:nvSpPr>
        <p:spPr bwMode="auto">
          <a:xfrm>
            <a:off x="683568" y="2564904"/>
            <a:ext cx="777686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0" dirty="0"/>
              <a:t>A </a:t>
            </a:r>
            <a:r>
              <a:rPr lang="en-GB" sz="2000" b="1" u="sng" dirty="0"/>
              <a:t>homologous series </a:t>
            </a:r>
            <a:r>
              <a:rPr lang="en-GB" sz="2000" b="0" dirty="0"/>
              <a:t>is a group of molecules with the same functional group but a different number of –CH</a:t>
            </a:r>
            <a:r>
              <a:rPr lang="en-GB" sz="2000" b="0" baseline="-25000" dirty="0"/>
              <a:t>2</a:t>
            </a:r>
            <a:r>
              <a:rPr lang="en-GB" sz="2000" b="0" dirty="0"/>
              <a:t> groups.</a:t>
            </a:r>
          </a:p>
        </p:txBody>
      </p:sp>
      <p:sp>
        <p:nvSpPr>
          <p:cNvPr id="981044" name="Text Box 52"/>
          <p:cNvSpPr txBox="1">
            <a:spLocks noChangeArrowheads="1"/>
          </p:cNvSpPr>
          <p:nvPr/>
        </p:nvSpPr>
        <p:spPr bwMode="auto">
          <a:xfrm>
            <a:off x="683569" y="5589240"/>
            <a:ext cx="7493104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0" dirty="0"/>
              <a:t>Functional groups determine the pattern of reactivity of a homologous series, whereas the carbon chain length determines physical properties such as melting/boiling points.</a:t>
            </a:r>
          </a:p>
        </p:txBody>
      </p:sp>
      <p:pic>
        <p:nvPicPr>
          <p:cNvPr id="981046" name="Picture 54" descr="propanoic aci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300192" y="3383136"/>
            <a:ext cx="24796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1047" name="Rectangle 55"/>
          <p:cNvSpPr>
            <a:spLocks noChangeArrowheads="1"/>
          </p:cNvSpPr>
          <p:nvPr/>
        </p:nvSpPr>
        <p:spPr bwMode="auto">
          <a:xfrm>
            <a:off x="6588224" y="4797152"/>
            <a:ext cx="158844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err="1"/>
              <a:t>propanoic</a:t>
            </a:r>
            <a:r>
              <a:rPr lang="en-GB" b="1" dirty="0"/>
              <a:t> acid</a:t>
            </a:r>
            <a:br>
              <a:rPr lang="en-GB" b="1" dirty="0"/>
            </a:br>
            <a:r>
              <a:rPr lang="en-GB" b="1" dirty="0"/>
              <a:t>(CH</a:t>
            </a:r>
            <a:r>
              <a:rPr lang="en-GB" b="1" baseline="-25000" dirty="0"/>
              <a:t>3</a:t>
            </a:r>
            <a:r>
              <a:rPr lang="en-GB" b="1" dirty="0"/>
              <a:t>CH</a:t>
            </a:r>
            <a:r>
              <a:rPr lang="en-GB" b="1" baseline="-25000" dirty="0"/>
              <a:t>2</a:t>
            </a:r>
            <a:r>
              <a:rPr lang="en-GB" b="1" dirty="0"/>
              <a:t>COOH)</a:t>
            </a:r>
          </a:p>
        </p:txBody>
      </p:sp>
      <p:pic>
        <p:nvPicPr>
          <p:cNvPr id="981048" name="Picture 56" descr="ethanoic aci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563888" y="3356992"/>
            <a:ext cx="20002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1049" name="Rectangle 57"/>
          <p:cNvSpPr>
            <a:spLocks noChangeArrowheads="1"/>
          </p:cNvSpPr>
          <p:nvPr/>
        </p:nvSpPr>
        <p:spPr bwMode="auto">
          <a:xfrm>
            <a:off x="3770486" y="4798893"/>
            <a:ext cx="145745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err="1"/>
              <a:t>ethanoic</a:t>
            </a:r>
            <a:r>
              <a:rPr lang="en-GB" b="1" dirty="0"/>
              <a:t> acid</a:t>
            </a:r>
            <a:br>
              <a:rPr lang="en-GB" b="1" dirty="0"/>
            </a:br>
            <a:r>
              <a:rPr lang="en-GB" b="1" dirty="0"/>
              <a:t>(CH</a:t>
            </a:r>
            <a:r>
              <a:rPr lang="en-GB" b="1" baseline="-25000" dirty="0"/>
              <a:t>3</a:t>
            </a:r>
            <a:r>
              <a:rPr lang="en-GB" b="1" dirty="0"/>
              <a:t>COOH)</a:t>
            </a:r>
          </a:p>
        </p:txBody>
      </p:sp>
      <p:pic>
        <p:nvPicPr>
          <p:cNvPr id="981050" name="Picture 58" descr="methanoic acid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15192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1051" name="Rectangle 59"/>
          <p:cNvSpPr>
            <a:spLocks noChangeArrowheads="1"/>
          </p:cNvSpPr>
          <p:nvPr/>
        </p:nvSpPr>
        <p:spPr bwMode="auto">
          <a:xfrm>
            <a:off x="888563" y="4797152"/>
            <a:ext cx="164500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err="1"/>
              <a:t>methanoic</a:t>
            </a:r>
            <a:r>
              <a:rPr lang="en-GB" b="1" dirty="0"/>
              <a:t> acid</a:t>
            </a:r>
            <a:br>
              <a:rPr lang="en-GB" b="1" dirty="0"/>
            </a:br>
            <a:r>
              <a:rPr lang="en-GB" b="1" dirty="0"/>
              <a:t>(HCOOH)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555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8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8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8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8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8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8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1043" grpId="0"/>
      <p:bldP spid="981044" grpId="0"/>
      <p:bldP spid="981047" grpId="0"/>
      <p:bldP spid="981049" grpId="0"/>
      <p:bldP spid="9810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Naming compounds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89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1447800" y="179388"/>
            <a:ext cx="6248400" cy="427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200" dirty="0"/>
              <a:t>COMMON FUNCTIONAL GROUPS</a:t>
            </a:r>
            <a:endParaRPr lang="en-US" sz="2000" dirty="0"/>
          </a:p>
        </p:txBody>
      </p:sp>
      <p:sp>
        <p:nvSpPr>
          <p:cNvPr id="158723" name="Text Box 13"/>
          <p:cNvSpPr txBox="1">
            <a:spLocks noChangeArrowheads="1"/>
          </p:cNvSpPr>
          <p:nvPr/>
        </p:nvSpPr>
        <p:spPr bwMode="auto">
          <a:xfrm>
            <a:off x="368300" y="960438"/>
            <a:ext cx="1693863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lang="en-US" sz="1600">
                <a:solidFill>
                  <a:srgbClr val="CC0000"/>
                </a:solidFill>
              </a:rPr>
              <a:t>ALKANE</a:t>
            </a:r>
          </a:p>
          <a:p>
            <a:pPr algn="r" eaLnBrk="0" hangingPunct="0">
              <a:lnSpc>
                <a:spcPct val="60000"/>
              </a:lnSpc>
              <a:spcBef>
                <a:spcPct val="0"/>
              </a:spcBef>
            </a:pPr>
            <a:endParaRPr lang="en-US" sz="1600">
              <a:solidFill>
                <a:srgbClr val="CC0000"/>
              </a:solidFill>
            </a:endParaRPr>
          </a:p>
          <a:p>
            <a:pPr algn="r" eaLnBrk="0" hangingPunct="0">
              <a:spcBef>
                <a:spcPct val="0"/>
              </a:spcBef>
            </a:pPr>
            <a:r>
              <a:rPr lang="en-US" sz="1600">
                <a:solidFill>
                  <a:srgbClr val="CC0000"/>
                </a:solidFill>
              </a:rPr>
              <a:t>ALKENE</a:t>
            </a:r>
          </a:p>
          <a:p>
            <a:pPr algn="r" eaLnBrk="0" hangingPunct="0">
              <a:lnSpc>
                <a:spcPct val="70000"/>
              </a:lnSpc>
              <a:spcBef>
                <a:spcPct val="0"/>
              </a:spcBef>
            </a:pPr>
            <a:endParaRPr lang="en-US" sz="1600">
              <a:solidFill>
                <a:srgbClr val="CC0000"/>
              </a:solidFill>
            </a:endParaRPr>
          </a:p>
          <a:p>
            <a:pPr algn="r" eaLnBrk="0" hangingPunct="0">
              <a:spcBef>
                <a:spcPct val="0"/>
              </a:spcBef>
            </a:pPr>
            <a:r>
              <a:rPr lang="en-US" sz="1600">
                <a:solidFill>
                  <a:srgbClr val="CC0000"/>
                </a:solidFill>
              </a:rPr>
              <a:t>ALKYNE</a:t>
            </a:r>
          </a:p>
          <a:p>
            <a:pPr algn="r" eaLnBrk="0" hangingPunct="0">
              <a:lnSpc>
                <a:spcPct val="110000"/>
              </a:lnSpc>
              <a:spcBef>
                <a:spcPct val="0"/>
              </a:spcBef>
            </a:pPr>
            <a:endParaRPr lang="en-US" sz="1600">
              <a:solidFill>
                <a:srgbClr val="CC0000"/>
              </a:solidFill>
            </a:endParaRPr>
          </a:p>
          <a:p>
            <a:pPr algn="r" eaLnBrk="0" hangingPunct="0">
              <a:spcBef>
                <a:spcPct val="0"/>
              </a:spcBef>
            </a:pPr>
            <a:r>
              <a:rPr lang="en-US" sz="1600">
                <a:solidFill>
                  <a:srgbClr val="CC0000"/>
                </a:solidFill>
              </a:rPr>
              <a:t>HALOALKANE</a:t>
            </a:r>
          </a:p>
          <a:p>
            <a:pPr algn="r" eaLnBrk="0" hangingPunct="0">
              <a:lnSpc>
                <a:spcPct val="150000"/>
              </a:lnSpc>
              <a:spcBef>
                <a:spcPct val="0"/>
              </a:spcBef>
            </a:pPr>
            <a:endParaRPr lang="en-US" sz="1600">
              <a:solidFill>
                <a:srgbClr val="CC0000"/>
              </a:solidFill>
            </a:endParaRPr>
          </a:p>
          <a:p>
            <a:pPr algn="r" eaLnBrk="0" hangingPunct="0">
              <a:spcBef>
                <a:spcPct val="0"/>
              </a:spcBef>
            </a:pPr>
            <a:r>
              <a:rPr lang="en-US" sz="1600">
                <a:solidFill>
                  <a:srgbClr val="CC0000"/>
                </a:solidFill>
              </a:rPr>
              <a:t>AMINE</a:t>
            </a:r>
          </a:p>
          <a:p>
            <a:pPr algn="r" eaLnBrk="0" hangingPunct="0">
              <a:lnSpc>
                <a:spcPct val="150000"/>
              </a:lnSpc>
              <a:spcBef>
                <a:spcPct val="0"/>
              </a:spcBef>
            </a:pPr>
            <a:endParaRPr lang="en-US" sz="1600">
              <a:solidFill>
                <a:srgbClr val="CC0000"/>
              </a:solidFill>
            </a:endParaRPr>
          </a:p>
          <a:p>
            <a:pPr algn="r" eaLnBrk="0" hangingPunct="0">
              <a:spcBef>
                <a:spcPct val="0"/>
              </a:spcBef>
            </a:pPr>
            <a:r>
              <a:rPr lang="en-US" sz="1600">
                <a:solidFill>
                  <a:srgbClr val="CC0000"/>
                </a:solidFill>
              </a:rPr>
              <a:t>NITRILE</a:t>
            </a:r>
          </a:p>
          <a:p>
            <a:pPr algn="r" eaLnBrk="0" hangingPunct="0">
              <a:lnSpc>
                <a:spcPct val="90000"/>
              </a:lnSpc>
              <a:spcBef>
                <a:spcPct val="0"/>
              </a:spcBef>
            </a:pPr>
            <a:endParaRPr lang="en-US" sz="1600">
              <a:solidFill>
                <a:srgbClr val="CC0000"/>
              </a:solidFill>
            </a:endParaRPr>
          </a:p>
          <a:p>
            <a:pPr algn="r" eaLnBrk="0" hangingPunct="0">
              <a:spcBef>
                <a:spcPct val="0"/>
              </a:spcBef>
            </a:pPr>
            <a:r>
              <a:rPr lang="en-US" sz="1600">
                <a:solidFill>
                  <a:srgbClr val="CC0000"/>
                </a:solidFill>
              </a:rPr>
              <a:t>ALCOHOL</a:t>
            </a:r>
          </a:p>
          <a:p>
            <a:pPr algn="r" eaLnBrk="0" hangingPunct="0">
              <a:lnSpc>
                <a:spcPct val="70000"/>
              </a:lnSpc>
              <a:spcBef>
                <a:spcPct val="0"/>
              </a:spcBef>
            </a:pPr>
            <a:endParaRPr lang="en-US" sz="1600">
              <a:solidFill>
                <a:srgbClr val="CC0000"/>
              </a:solidFill>
            </a:endParaRPr>
          </a:p>
          <a:p>
            <a:pPr algn="r" eaLnBrk="0" hangingPunct="0">
              <a:spcBef>
                <a:spcPct val="0"/>
              </a:spcBef>
            </a:pPr>
            <a:r>
              <a:rPr lang="en-US" sz="1600">
                <a:solidFill>
                  <a:srgbClr val="CC0000"/>
                </a:solidFill>
              </a:rPr>
              <a:t>ETHER</a:t>
            </a:r>
          </a:p>
          <a:p>
            <a:pPr algn="r" eaLnBrk="0" hangingPunct="0">
              <a:lnSpc>
                <a:spcPct val="140000"/>
              </a:lnSpc>
              <a:spcBef>
                <a:spcPct val="0"/>
              </a:spcBef>
            </a:pPr>
            <a:endParaRPr lang="en-US" sz="1600">
              <a:solidFill>
                <a:srgbClr val="CC0000"/>
              </a:solidFill>
            </a:endParaRPr>
          </a:p>
          <a:p>
            <a:pPr algn="r" eaLnBrk="0" hangingPunct="0">
              <a:spcBef>
                <a:spcPct val="0"/>
              </a:spcBef>
            </a:pPr>
            <a:r>
              <a:rPr lang="en-US" sz="1600">
                <a:solidFill>
                  <a:srgbClr val="CC0000"/>
                </a:solidFill>
              </a:rPr>
              <a:t>ALDEHYDE</a:t>
            </a:r>
          </a:p>
          <a:p>
            <a:pPr algn="r" eaLnBrk="0" hangingPunct="0">
              <a:lnSpc>
                <a:spcPct val="190000"/>
              </a:lnSpc>
              <a:spcBef>
                <a:spcPct val="0"/>
              </a:spcBef>
            </a:pPr>
            <a:endParaRPr lang="en-US" sz="1600">
              <a:solidFill>
                <a:srgbClr val="CC0000"/>
              </a:solidFill>
            </a:endParaRPr>
          </a:p>
          <a:p>
            <a:pPr algn="r" eaLnBrk="0" hangingPunct="0">
              <a:spcBef>
                <a:spcPct val="0"/>
              </a:spcBef>
            </a:pPr>
            <a:r>
              <a:rPr lang="en-US" sz="1600">
                <a:solidFill>
                  <a:srgbClr val="CC0000"/>
                </a:solidFill>
              </a:rPr>
              <a:t>KETONE</a:t>
            </a:r>
            <a:endParaRPr lang="en-US" b="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8724" name="Text Box 14"/>
          <p:cNvSpPr txBox="1">
            <a:spLocks noChangeArrowheads="1"/>
          </p:cNvSpPr>
          <p:nvPr/>
        </p:nvSpPr>
        <p:spPr bwMode="auto">
          <a:xfrm>
            <a:off x="6618288" y="1046163"/>
            <a:ext cx="2220912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600">
                <a:solidFill>
                  <a:srgbClr val="CC0000"/>
                </a:solidFill>
              </a:rPr>
              <a:t>CARBOXYLIC ACID</a:t>
            </a:r>
          </a:p>
          <a:p>
            <a:pPr eaLnBrk="0" hangingPunct="0">
              <a:spcBef>
                <a:spcPct val="0"/>
              </a:spcBef>
            </a:pPr>
            <a:endParaRPr lang="en-US" sz="1600">
              <a:solidFill>
                <a:srgbClr val="CC0000"/>
              </a:solidFill>
            </a:endParaRPr>
          </a:p>
          <a:p>
            <a:pPr eaLnBrk="0" hangingPunct="0">
              <a:lnSpc>
                <a:spcPct val="160000"/>
              </a:lnSpc>
              <a:spcBef>
                <a:spcPct val="0"/>
              </a:spcBef>
            </a:pPr>
            <a:endParaRPr lang="en-US" sz="1600">
              <a:solidFill>
                <a:srgbClr val="CC0000"/>
              </a:solidFill>
            </a:endParaRPr>
          </a:p>
          <a:p>
            <a:pPr eaLnBrk="0" hangingPunct="0">
              <a:spcBef>
                <a:spcPct val="0"/>
              </a:spcBef>
            </a:pPr>
            <a:r>
              <a:rPr lang="en-US" sz="1600">
                <a:solidFill>
                  <a:srgbClr val="CC0000"/>
                </a:solidFill>
              </a:rPr>
              <a:t>ESTER</a:t>
            </a:r>
          </a:p>
          <a:p>
            <a:pPr eaLnBrk="0" hangingPunct="0">
              <a:spcBef>
                <a:spcPct val="0"/>
              </a:spcBef>
            </a:pPr>
            <a:endParaRPr lang="en-US" sz="1600">
              <a:solidFill>
                <a:srgbClr val="CC0000"/>
              </a:solidFill>
            </a:endParaRPr>
          </a:p>
          <a:p>
            <a:pPr eaLnBrk="0" hangingPunct="0">
              <a:lnSpc>
                <a:spcPct val="130000"/>
              </a:lnSpc>
              <a:spcBef>
                <a:spcPct val="0"/>
              </a:spcBef>
            </a:pPr>
            <a:endParaRPr lang="en-US" sz="1600">
              <a:solidFill>
                <a:srgbClr val="CC0000"/>
              </a:solidFill>
            </a:endParaRPr>
          </a:p>
          <a:p>
            <a:pPr eaLnBrk="0" hangingPunct="0">
              <a:spcBef>
                <a:spcPct val="0"/>
              </a:spcBef>
            </a:pPr>
            <a:r>
              <a:rPr lang="en-US" sz="1600">
                <a:solidFill>
                  <a:srgbClr val="CC0000"/>
                </a:solidFill>
              </a:rPr>
              <a:t>ACYL CHLORIDE</a:t>
            </a:r>
          </a:p>
          <a:p>
            <a:pPr eaLnBrk="0" hangingPunct="0">
              <a:spcBef>
                <a:spcPct val="0"/>
              </a:spcBef>
            </a:pPr>
            <a:endParaRPr lang="en-US" sz="1600">
              <a:solidFill>
                <a:srgbClr val="CC0000"/>
              </a:solidFill>
            </a:endParaRPr>
          </a:p>
          <a:p>
            <a:pPr eaLnBrk="0" hangingPunct="0">
              <a:lnSpc>
                <a:spcPct val="70000"/>
              </a:lnSpc>
              <a:spcBef>
                <a:spcPct val="0"/>
              </a:spcBef>
            </a:pPr>
            <a:endParaRPr lang="en-US" sz="1600">
              <a:solidFill>
                <a:srgbClr val="CC0000"/>
              </a:solidFill>
            </a:endParaRPr>
          </a:p>
          <a:p>
            <a:pPr eaLnBrk="0" hangingPunct="0">
              <a:spcBef>
                <a:spcPct val="0"/>
              </a:spcBef>
            </a:pPr>
            <a:endParaRPr lang="en-US" sz="1600">
              <a:solidFill>
                <a:srgbClr val="CC0000"/>
              </a:solidFill>
            </a:endParaRPr>
          </a:p>
          <a:p>
            <a:pPr eaLnBrk="0" hangingPunct="0">
              <a:spcBef>
                <a:spcPct val="0"/>
              </a:spcBef>
            </a:pPr>
            <a:r>
              <a:rPr lang="en-US" sz="1600">
                <a:solidFill>
                  <a:srgbClr val="CC0000"/>
                </a:solidFill>
              </a:rPr>
              <a:t>AMIDE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endParaRPr lang="en-US" sz="1600">
              <a:solidFill>
                <a:srgbClr val="CC0000"/>
              </a:solidFill>
            </a:endParaRPr>
          </a:p>
          <a:p>
            <a:pPr eaLnBrk="0" hangingPunct="0">
              <a:lnSpc>
                <a:spcPct val="130000"/>
              </a:lnSpc>
              <a:spcBef>
                <a:spcPct val="0"/>
              </a:spcBef>
            </a:pPr>
            <a:endParaRPr lang="en-US" sz="1600">
              <a:solidFill>
                <a:srgbClr val="CC0000"/>
              </a:solidFill>
            </a:endParaRPr>
          </a:p>
          <a:p>
            <a:pPr eaLnBrk="0" hangingPunct="0">
              <a:spcBef>
                <a:spcPct val="0"/>
              </a:spcBef>
            </a:pPr>
            <a:r>
              <a:rPr lang="en-US" sz="1600">
                <a:solidFill>
                  <a:srgbClr val="CC0000"/>
                </a:solidFill>
              </a:rPr>
              <a:t>NITRO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</a:pPr>
            <a:endParaRPr lang="en-US" sz="1600">
              <a:solidFill>
                <a:srgbClr val="CC0000"/>
              </a:solidFill>
            </a:endParaRPr>
          </a:p>
          <a:p>
            <a:pPr eaLnBrk="0" hangingPunct="0">
              <a:spcBef>
                <a:spcPct val="0"/>
              </a:spcBef>
            </a:pPr>
            <a:endParaRPr lang="en-US" sz="1600">
              <a:solidFill>
                <a:srgbClr val="CC0000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0"/>
              </a:spcBef>
            </a:pPr>
            <a:endParaRPr lang="en-US" sz="1600">
              <a:solidFill>
                <a:srgbClr val="CC0000"/>
              </a:solidFill>
            </a:endParaRPr>
          </a:p>
          <a:p>
            <a:pPr eaLnBrk="0" hangingPunct="0">
              <a:lnSpc>
                <a:spcPct val="50000"/>
              </a:lnSpc>
              <a:spcBef>
                <a:spcPct val="0"/>
              </a:spcBef>
            </a:pPr>
            <a:endParaRPr lang="en-US" sz="1600">
              <a:solidFill>
                <a:srgbClr val="CC0000"/>
              </a:solidFill>
            </a:endParaRPr>
          </a:p>
          <a:p>
            <a:pPr eaLnBrk="0" hangingPunct="0">
              <a:spcBef>
                <a:spcPct val="0"/>
              </a:spcBef>
            </a:pPr>
            <a:r>
              <a:rPr lang="en-US" sz="1600">
                <a:solidFill>
                  <a:srgbClr val="CC0000"/>
                </a:solidFill>
              </a:rPr>
              <a:t>SULPHONIC ACID</a:t>
            </a:r>
          </a:p>
        </p:txBody>
      </p:sp>
      <p:pic>
        <p:nvPicPr>
          <p:cNvPr id="158725" name="Picture 15" descr="fgrp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960438"/>
            <a:ext cx="408622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34210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I.U.P.A.C. NOMENCLATURE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65103"/>
          </a:xfrm>
        </p:spPr>
        <p:txBody>
          <a:bodyPr>
            <a:normAutofit fontScale="85000" lnSpcReduction="10000"/>
          </a:bodyPr>
          <a:lstStyle/>
          <a:p>
            <a:pPr algn="ctr" eaLnBrk="0" hangingPunct="0">
              <a:spcBef>
                <a:spcPct val="0"/>
              </a:spcBef>
              <a:spcAft>
                <a:spcPts val="200"/>
              </a:spcAft>
              <a:buNone/>
            </a:pPr>
            <a:r>
              <a:rPr lang="en-GB" dirty="0" smtClean="0"/>
              <a:t>A systematic name has</a:t>
            </a:r>
          </a:p>
          <a:p>
            <a:pPr eaLnBrk="0" hangingPunct="0">
              <a:spcBef>
                <a:spcPct val="0"/>
              </a:spcBef>
              <a:spcAft>
                <a:spcPts val="200"/>
              </a:spcAft>
              <a:buNone/>
            </a:pPr>
            <a:endParaRPr lang="en-GB" dirty="0" smtClean="0">
              <a:solidFill>
                <a:srgbClr val="000000"/>
              </a:solidFill>
            </a:endParaRPr>
          </a:p>
          <a:p>
            <a:pPr eaLnBrk="0" hangingPunct="0">
              <a:spcBef>
                <a:spcPct val="0"/>
              </a:spcBef>
              <a:spcAft>
                <a:spcPts val="200"/>
              </a:spcAft>
              <a:buNone/>
            </a:pPr>
            <a:r>
              <a:rPr lang="en-GB" dirty="0" smtClean="0">
                <a:solidFill>
                  <a:srgbClr val="7030A0"/>
                </a:solidFill>
              </a:rPr>
              <a:t>STEM – </a:t>
            </a:r>
            <a:r>
              <a:rPr lang="en-GB" dirty="0" smtClean="0"/>
              <a:t>This is the </a:t>
            </a:r>
            <a:r>
              <a:rPr lang="en-GB" dirty="0" smtClean="0">
                <a:solidFill>
                  <a:srgbClr val="000000"/>
                </a:solidFill>
              </a:rPr>
              <a:t>number of carbon atoms in </a:t>
            </a:r>
            <a:r>
              <a:rPr lang="en-GB" b="1" u="sng" dirty="0" smtClean="0"/>
              <a:t>longest chain bearing the functional group</a:t>
            </a:r>
          </a:p>
          <a:p>
            <a:pPr eaLnBrk="0" hangingPunct="0">
              <a:spcBef>
                <a:spcPct val="0"/>
              </a:spcBef>
              <a:spcAft>
                <a:spcPts val="200"/>
              </a:spcAft>
              <a:buNone/>
            </a:pPr>
            <a:r>
              <a:rPr lang="en-GB" dirty="0" smtClean="0">
                <a:solidFill>
                  <a:srgbClr val="000000"/>
                </a:solidFill>
              </a:rPr>
              <a:t> </a:t>
            </a:r>
          </a:p>
          <a:p>
            <a:pPr eaLnBrk="0" hangingPunct="0">
              <a:spcBef>
                <a:spcPct val="0"/>
              </a:spcBef>
              <a:spcAft>
                <a:spcPts val="200"/>
              </a:spcAft>
              <a:buNone/>
            </a:pPr>
            <a:r>
              <a:rPr lang="en-GB" dirty="0" smtClean="0">
                <a:solidFill>
                  <a:srgbClr val="7030A0"/>
                </a:solidFill>
              </a:rPr>
              <a:t>PREFIX </a:t>
            </a:r>
            <a:r>
              <a:rPr lang="en-GB" dirty="0" smtClean="0">
                <a:solidFill>
                  <a:srgbClr val="000000"/>
                </a:solidFill>
              </a:rPr>
              <a:t>-  This shows the position and identity of any side-chain substituents</a:t>
            </a:r>
          </a:p>
          <a:p>
            <a:pPr eaLnBrk="0" hangingPunct="0">
              <a:spcBef>
                <a:spcPct val="0"/>
              </a:spcBef>
              <a:spcAft>
                <a:spcPts val="200"/>
              </a:spcAft>
              <a:buNone/>
            </a:pPr>
            <a:endParaRPr lang="en-GB" dirty="0" smtClean="0">
              <a:solidFill>
                <a:srgbClr val="000000"/>
              </a:solidFill>
            </a:endParaRPr>
          </a:p>
          <a:p>
            <a:pPr eaLnBrk="0" hangingPunct="0">
              <a:spcBef>
                <a:spcPct val="0"/>
              </a:spcBef>
              <a:spcAft>
                <a:spcPts val="200"/>
              </a:spcAft>
              <a:buNone/>
            </a:pPr>
            <a:r>
              <a:rPr lang="en-GB" dirty="0" smtClean="0">
                <a:solidFill>
                  <a:srgbClr val="7030A0"/>
                </a:solidFill>
              </a:rPr>
              <a:t>SUFFIX </a:t>
            </a:r>
            <a:r>
              <a:rPr lang="en-GB" dirty="0" smtClean="0">
                <a:solidFill>
                  <a:srgbClr val="000000"/>
                </a:solidFill>
              </a:rPr>
              <a:t> -  This shows the functional group is present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11" name="Text Box 11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4716016" y="1988840"/>
            <a:ext cx="4038600" cy="3618939"/>
          </a:xfrm>
          <a:prstGeom prst="rect">
            <a:avLst/>
          </a:prstGeom>
          <a:solidFill>
            <a:srgbClr val="F8F8F8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274320" tIns="137160" bIns="137160">
            <a:spAutoFit/>
          </a:bodyPr>
          <a:lstStyle/>
          <a:p>
            <a:pPr eaLnBrk="0" hangingPunct="0">
              <a:spcBef>
                <a:spcPct val="30000"/>
              </a:spcBef>
              <a:spcAft>
                <a:spcPts val="500"/>
              </a:spcAft>
              <a:buNone/>
            </a:pPr>
            <a:r>
              <a:rPr lang="en-GB" sz="1600" dirty="0" smtClean="0">
                <a:solidFill>
                  <a:srgbClr val="000000"/>
                </a:solidFill>
              </a:rPr>
              <a:t>Number of C </a:t>
            </a:r>
            <a:r>
              <a:rPr lang="en-GB" sz="1600" dirty="0">
                <a:solidFill>
                  <a:srgbClr val="000000"/>
                </a:solidFill>
              </a:rPr>
              <a:t>atoms   </a:t>
            </a:r>
            <a:r>
              <a:rPr lang="en-GB" sz="1600" dirty="0" smtClean="0">
                <a:solidFill>
                  <a:srgbClr val="000000"/>
                </a:solidFill>
              </a:rPr>
              <a:t>stem name</a:t>
            </a:r>
            <a:endParaRPr lang="en-GB" sz="1600" dirty="0">
              <a:solidFill>
                <a:srgbClr val="000000"/>
              </a:solidFill>
            </a:endParaRPr>
          </a:p>
          <a:p>
            <a:pPr eaLnBrk="0" hangingPunct="0">
              <a:spcBef>
                <a:spcPct val="0"/>
              </a:spcBef>
              <a:spcAft>
                <a:spcPts val="200"/>
              </a:spcAft>
              <a:buNone/>
            </a:pPr>
            <a:r>
              <a:rPr lang="en-GB" sz="1800" dirty="0" smtClean="0">
                <a:solidFill>
                  <a:srgbClr val="CC0000"/>
                </a:solidFill>
              </a:rPr>
              <a:t>	</a:t>
            </a:r>
            <a:r>
              <a:rPr lang="en-GB" sz="1800" dirty="0" smtClean="0">
                <a:solidFill>
                  <a:srgbClr val="7030A0"/>
                </a:solidFill>
              </a:rPr>
              <a:t>1  	  	meth-</a:t>
            </a:r>
            <a:r>
              <a:rPr lang="en-GB" sz="1800" dirty="0">
                <a:solidFill>
                  <a:srgbClr val="7030A0"/>
                </a:solidFill>
              </a:rPr>
              <a:t>	</a:t>
            </a:r>
            <a:endParaRPr lang="en-GB" sz="1800" dirty="0" smtClean="0">
              <a:solidFill>
                <a:srgbClr val="7030A0"/>
              </a:solidFill>
            </a:endParaRPr>
          </a:p>
          <a:p>
            <a:pPr eaLnBrk="0" hangingPunct="0">
              <a:spcBef>
                <a:spcPct val="0"/>
              </a:spcBef>
              <a:spcAft>
                <a:spcPts val="200"/>
              </a:spcAft>
              <a:buNone/>
            </a:pPr>
            <a:r>
              <a:rPr lang="en-GB" sz="1800" dirty="0" smtClean="0">
                <a:solidFill>
                  <a:srgbClr val="7030A0"/>
                </a:solidFill>
              </a:rPr>
              <a:t>	2</a:t>
            </a:r>
            <a:r>
              <a:rPr lang="en-GB" sz="1800" dirty="0">
                <a:solidFill>
                  <a:srgbClr val="7030A0"/>
                </a:solidFill>
              </a:rPr>
              <a:t>	  </a:t>
            </a:r>
            <a:r>
              <a:rPr lang="en-GB" sz="1800" dirty="0" smtClean="0">
                <a:solidFill>
                  <a:srgbClr val="7030A0"/>
                </a:solidFill>
              </a:rPr>
              <a:t>	eth-</a:t>
            </a:r>
            <a:r>
              <a:rPr lang="en-GB" sz="1800" dirty="0">
                <a:solidFill>
                  <a:srgbClr val="7030A0"/>
                </a:solidFill>
              </a:rPr>
              <a:t>	</a:t>
            </a:r>
          </a:p>
          <a:p>
            <a:pPr eaLnBrk="0" hangingPunct="0">
              <a:spcBef>
                <a:spcPct val="0"/>
              </a:spcBef>
              <a:spcAft>
                <a:spcPts val="200"/>
              </a:spcAft>
              <a:buNone/>
            </a:pPr>
            <a:r>
              <a:rPr lang="en-GB" sz="1800" dirty="0" smtClean="0">
                <a:solidFill>
                  <a:srgbClr val="7030A0"/>
                </a:solidFill>
              </a:rPr>
              <a:t>	3</a:t>
            </a:r>
            <a:r>
              <a:rPr lang="en-GB" sz="1800" dirty="0">
                <a:solidFill>
                  <a:srgbClr val="7030A0"/>
                </a:solidFill>
              </a:rPr>
              <a:t>	 </a:t>
            </a:r>
            <a:r>
              <a:rPr lang="en-GB" sz="1800" dirty="0" smtClean="0">
                <a:solidFill>
                  <a:srgbClr val="7030A0"/>
                </a:solidFill>
              </a:rPr>
              <a:t>	prop-</a:t>
            </a:r>
            <a:r>
              <a:rPr lang="en-GB" sz="1800" dirty="0">
                <a:solidFill>
                  <a:srgbClr val="7030A0"/>
                </a:solidFill>
              </a:rPr>
              <a:t>	</a:t>
            </a:r>
          </a:p>
          <a:p>
            <a:pPr eaLnBrk="0" hangingPunct="0">
              <a:spcBef>
                <a:spcPct val="0"/>
              </a:spcBef>
              <a:spcAft>
                <a:spcPts val="200"/>
              </a:spcAft>
              <a:buNone/>
            </a:pPr>
            <a:r>
              <a:rPr lang="en-GB" sz="1800" dirty="0" smtClean="0">
                <a:solidFill>
                  <a:srgbClr val="7030A0"/>
                </a:solidFill>
              </a:rPr>
              <a:t>	4</a:t>
            </a:r>
            <a:r>
              <a:rPr lang="en-GB" sz="1800" dirty="0">
                <a:solidFill>
                  <a:srgbClr val="7030A0"/>
                </a:solidFill>
              </a:rPr>
              <a:t>	  </a:t>
            </a:r>
            <a:r>
              <a:rPr lang="en-GB" sz="1800" dirty="0" smtClean="0">
                <a:solidFill>
                  <a:srgbClr val="7030A0"/>
                </a:solidFill>
              </a:rPr>
              <a:t>	but-</a:t>
            </a:r>
            <a:r>
              <a:rPr lang="en-GB" sz="1800" dirty="0">
                <a:solidFill>
                  <a:srgbClr val="7030A0"/>
                </a:solidFill>
              </a:rPr>
              <a:t>	</a:t>
            </a:r>
          </a:p>
          <a:p>
            <a:pPr eaLnBrk="0" hangingPunct="0">
              <a:spcBef>
                <a:spcPct val="0"/>
              </a:spcBef>
              <a:spcAft>
                <a:spcPts val="200"/>
              </a:spcAft>
              <a:buNone/>
            </a:pPr>
            <a:r>
              <a:rPr lang="en-GB" sz="1800" dirty="0" smtClean="0">
                <a:solidFill>
                  <a:srgbClr val="7030A0"/>
                </a:solidFill>
              </a:rPr>
              <a:t>	5</a:t>
            </a:r>
            <a:r>
              <a:rPr lang="en-GB" sz="1800" dirty="0">
                <a:solidFill>
                  <a:srgbClr val="7030A0"/>
                </a:solidFill>
              </a:rPr>
              <a:t>	  </a:t>
            </a:r>
            <a:r>
              <a:rPr lang="en-GB" sz="1800" dirty="0" smtClean="0">
                <a:solidFill>
                  <a:srgbClr val="7030A0"/>
                </a:solidFill>
              </a:rPr>
              <a:t>	pent-</a:t>
            </a:r>
            <a:r>
              <a:rPr lang="en-GB" sz="1800" dirty="0">
                <a:solidFill>
                  <a:srgbClr val="7030A0"/>
                </a:solidFill>
              </a:rPr>
              <a:t>	</a:t>
            </a:r>
          </a:p>
          <a:p>
            <a:pPr eaLnBrk="0" hangingPunct="0">
              <a:spcBef>
                <a:spcPct val="0"/>
              </a:spcBef>
              <a:spcAft>
                <a:spcPts val="200"/>
              </a:spcAft>
              <a:buNone/>
            </a:pPr>
            <a:r>
              <a:rPr lang="en-GB" sz="1800" dirty="0" smtClean="0">
                <a:solidFill>
                  <a:srgbClr val="7030A0"/>
                </a:solidFill>
              </a:rPr>
              <a:t>	6</a:t>
            </a:r>
            <a:r>
              <a:rPr lang="en-GB" sz="1800" dirty="0">
                <a:solidFill>
                  <a:srgbClr val="7030A0"/>
                </a:solidFill>
              </a:rPr>
              <a:t>	  </a:t>
            </a:r>
            <a:r>
              <a:rPr lang="en-GB" sz="1800" dirty="0" smtClean="0">
                <a:solidFill>
                  <a:srgbClr val="7030A0"/>
                </a:solidFill>
              </a:rPr>
              <a:t>	hex-</a:t>
            </a:r>
            <a:r>
              <a:rPr lang="en-GB" sz="1800" dirty="0">
                <a:solidFill>
                  <a:srgbClr val="7030A0"/>
                </a:solidFill>
              </a:rPr>
              <a:t>	</a:t>
            </a:r>
          </a:p>
          <a:p>
            <a:pPr eaLnBrk="0" hangingPunct="0">
              <a:spcBef>
                <a:spcPct val="0"/>
              </a:spcBef>
              <a:spcAft>
                <a:spcPts val="200"/>
              </a:spcAft>
              <a:buNone/>
            </a:pPr>
            <a:r>
              <a:rPr lang="en-GB" sz="1800" dirty="0" smtClean="0">
                <a:solidFill>
                  <a:srgbClr val="7030A0"/>
                </a:solidFill>
              </a:rPr>
              <a:t>	7</a:t>
            </a:r>
            <a:r>
              <a:rPr lang="en-GB" sz="1800" dirty="0">
                <a:solidFill>
                  <a:srgbClr val="7030A0"/>
                </a:solidFill>
              </a:rPr>
              <a:t>	  </a:t>
            </a:r>
            <a:r>
              <a:rPr lang="en-GB" sz="1800" dirty="0" smtClean="0">
                <a:solidFill>
                  <a:srgbClr val="7030A0"/>
                </a:solidFill>
              </a:rPr>
              <a:t>	</a:t>
            </a:r>
            <a:r>
              <a:rPr lang="en-GB" sz="1800" dirty="0" err="1" smtClean="0">
                <a:solidFill>
                  <a:srgbClr val="7030A0"/>
                </a:solidFill>
              </a:rPr>
              <a:t>hept</a:t>
            </a:r>
            <a:r>
              <a:rPr lang="en-GB" sz="1800" dirty="0" smtClean="0">
                <a:solidFill>
                  <a:srgbClr val="7030A0"/>
                </a:solidFill>
              </a:rPr>
              <a:t>-</a:t>
            </a:r>
            <a:r>
              <a:rPr lang="en-GB" sz="1800" dirty="0">
                <a:solidFill>
                  <a:srgbClr val="7030A0"/>
                </a:solidFill>
              </a:rPr>
              <a:t>	</a:t>
            </a:r>
          </a:p>
          <a:p>
            <a:pPr eaLnBrk="0" hangingPunct="0">
              <a:spcBef>
                <a:spcPct val="0"/>
              </a:spcBef>
              <a:spcAft>
                <a:spcPts val="200"/>
              </a:spcAft>
              <a:buNone/>
            </a:pPr>
            <a:r>
              <a:rPr lang="en-GB" sz="1800" dirty="0" smtClean="0">
                <a:solidFill>
                  <a:srgbClr val="7030A0"/>
                </a:solidFill>
              </a:rPr>
              <a:t>	8</a:t>
            </a:r>
            <a:r>
              <a:rPr lang="en-GB" sz="1800" dirty="0">
                <a:solidFill>
                  <a:srgbClr val="7030A0"/>
                </a:solidFill>
              </a:rPr>
              <a:t>	  </a:t>
            </a:r>
            <a:r>
              <a:rPr lang="en-GB" sz="1800" dirty="0" smtClean="0">
                <a:solidFill>
                  <a:srgbClr val="7030A0"/>
                </a:solidFill>
              </a:rPr>
              <a:t>	</a:t>
            </a:r>
            <a:r>
              <a:rPr lang="en-GB" sz="1800" dirty="0" err="1" smtClean="0">
                <a:solidFill>
                  <a:srgbClr val="7030A0"/>
                </a:solidFill>
              </a:rPr>
              <a:t>oct</a:t>
            </a:r>
            <a:r>
              <a:rPr lang="en-GB" sz="1800" dirty="0" smtClean="0">
                <a:solidFill>
                  <a:srgbClr val="7030A0"/>
                </a:solidFill>
              </a:rPr>
              <a:t>-</a:t>
            </a:r>
            <a:r>
              <a:rPr lang="en-GB" sz="1800" dirty="0">
                <a:solidFill>
                  <a:srgbClr val="7030A0"/>
                </a:solidFill>
              </a:rPr>
              <a:t>	</a:t>
            </a:r>
          </a:p>
          <a:p>
            <a:pPr eaLnBrk="0" hangingPunct="0">
              <a:spcBef>
                <a:spcPct val="0"/>
              </a:spcBef>
              <a:spcAft>
                <a:spcPts val="200"/>
              </a:spcAft>
              <a:buNone/>
            </a:pPr>
            <a:r>
              <a:rPr lang="en-GB" sz="1800" dirty="0" smtClean="0">
                <a:solidFill>
                  <a:srgbClr val="7030A0"/>
                </a:solidFill>
              </a:rPr>
              <a:t>	9</a:t>
            </a:r>
            <a:r>
              <a:rPr lang="en-GB" sz="1800" dirty="0">
                <a:solidFill>
                  <a:srgbClr val="7030A0"/>
                </a:solidFill>
              </a:rPr>
              <a:t>	  </a:t>
            </a:r>
            <a:r>
              <a:rPr lang="en-GB" sz="1800" dirty="0" smtClean="0">
                <a:solidFill>
                  <a:srgbClr val="7030A0"/>
                </a:solidFill>
              </a:rPr>
              <a:t>	non-</a:t>
            </a:r>
            <a:r>
              <a:rPr lang="en-GB" sz="1800" dirty="0">
                <a:solidFill>
                  <a:srgbClr val="7030A0"/>
                </a:solidFill>
              </a:rPr>
              <a:t>	</a:t>
            </a:r>
          </a:p>
          <a:p>
            <a:pPr eaLnBrk="0" hangingPunct="0">
              <a:spcBef>
                <a:spcPct val="0"/>
              </a:spcBef>
              <a:spcAft>
                <a:spcPts val="200"/>
              </a:spcAft>
              <a:buNone/>
            </a:pPr>
            <a:r>
              <a:rPr lang="en-GB" sz="1800" dirty="0" smtClean="0">
                <a:solidFill>
                  <a:srgbClr val="7030A0"/>
                </a:solidFill>
              </a:rPr>
              <a:t>	10</a:t>
            </a:r>
            <a:r>
              <a:rPr lang="en-GB" sz="1800" dirty="0">
                <a:solidFill>
                  <a:srgbClr val="7030A0"/>
                </a:solidFill>
              </a:rPr>
              <a:t>	  </a:t>
            </a:r>
            <a:r>
              <a:rPr lang="en-GB" sz="1800" dirty="0" smtClean="0">
                <a:solidFill>
                  <a:srgbClr val="7030A0"/>
                </a:solidFill>
              </a:rPr>
              <a:t>	</a:t>
            </a:r>
            <a:r>
              <a:rPr lang="en-GB" sz="1800" dirty="0" err="1" smtClean="0">
                <a:solidFill>
                  <a:srgbClr val="7030A0"/>
                </a:solidFill>
              </a:rPr>
              <a:t>dec</a:t>
            </a:r>
            <a:r>
              <a:rPr lang="en-GB" sz="1800" dirty="0" smtClean="0">
                <a:solidFill>
                  <a:srgbClr val="7030A0"/>
                </a:solidFill>
              </a:rPr>
              <a:t>-</a:t>
            </a:r>
            <a:r>
              <a:rPr lang="en-GB" sz="1800" dirty="0">
                <a:solidFill>
                  <a:srgbClr val="7030A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998779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prefixes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1-methyl	2-methyl	1-ethyl	2-ethyl</a:t>
            </a:r>
          </a:p>
          <a:p>
            <a:pPr marL="0" indent="0">
              <a:buNone/>
            </a:pPr>
            <a:r>
              <a:rPr lang="en-GB" dirty="0" smtClean="0"/>
              <a:t>1-propyl	2-propyl 	1-chloro	2-chloro</a:t>
            </a:r>
          </a:p>
          <a:p>
            <a:pPr marL="0" indent="0">
              <a:buNone/>
            </a:pPr>
            <a:r>
              <a:rPr lang="en-GB" dirty="0" smtClean="0"/>
              <a:t>1-fluoro	2-fluoro	</a:t>
            </a:r>
            <a:r>
              <a:rPr lang="en-GB" dirty="0" err="1" smtClean="0"/>
              <a:t>chloro</a:t>
            </a:r>
            <a:r>
              <a:rPr lang="en-GB" dirty="0" smtClean="0"/>
              <a:t>	</a:t>
            </a:r>
            <a:r>
              <a:rPr lang="en-GB" dirty="0" err="1" smtClean="0"/>
              <a:t>chlorofluoro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d</a:t>
            </a:r>
            <a:r>
              <a:rPr lang="en-GB" dirty="0" err="1" smtClean="0"/>
              <a:t>ichloro</a:t>
            </a:r>
            <a:r>
              <a:rPr lang="en-GB" dirty="0" smtClean="0"/>
              <a:t>	</a:t>
            </a:r>
            <a:r>
              <a:rPr lang="en-GB" dirty="0" err="1" smtClean="0"/>
              <a:t>trichloro</a:t>
            </a:r>
            <a:r>
              <a:rPr lang="en-GB" dirty="0" smtClean="0"/>
              <a:t>	1-amino	2-amino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2817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suffixes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-</a:t>
            </a:r>
            <a:r>
              <a:rPr lang="en-GB" dirty="0" err="1" smtClean="0"/>
              <a:t>ene</a:t>
            </a:r>
            <a:r>
              <a:rPr lang="en-GB" dirty="0" smtClean="0"/>
              <a:t>			alkene (double bond)</a:t>
            </a:r>
          </a:p>
          <a:p>
            <a:pPr marL="0" indent="0">
              <a:buNone/>
            </a:pPr>
            <a:r>
              <a:rPr lang="en-GB" dirty="0" smtClean="0"/>
              <a:t>-</a:t>
            </a:r>
            <a:r>
              <a:rPr lang="en-GB" dirty="0" err="1" smtClean="0"/>
              <a:t>yne</a:t>
            </a:r>
            <a:r>
              <a:rPr lang="en-GB" dirty="0" smtClean="0"/>
              <a:t>			alkyne (triple bond)		</a:t>
            </a:r>
          </a:p>
          <a:p>
            <a:pPr marL="0" indent="0">
              <a:buNone/>
            </a:pPr>
            <a:r>
              <a:rPr lang="en-GB" dirty="0" smtClean="0"/>
              <a:t>-</a:t>
            </a:r>
            <a:r>
              <a:rPr lang="en-GB" dirty="0" err="1" smtClean="0"/>
              <a:t>oic</a:t>
            </a:r>
            <a:r>
              <a:rPr lang="en-GB" dirty="0" smtClean="0"/>
              <a:t> acid		carboxylic acid			</a:t>
            </a:r>
          </a:p>
          <a:p>
            <a:pPr marL="0" indent="0">
              <a:buNone/>
            </a:pPr>
            <a:r>
              <a:rPr lang="en-GB" dirty="0" smtClean="0"/>
              <a:t>-</a:t>
            </a:r>
            <a:r>
              <a:rPr lang="en-GB" dirty="0" err="1" smtClean="0"/>
              <a:t>ol</a:t>
            </a:r>
            <a:r>
              <a:rPr lang="en-GB" dirty="0" smtClean="0"/>
              <a:t>			alcohol		</a:t>
            </a:r>
          </a:p>
          <a:p>
            <a:pPr marL="0" indent="0">
              <a:buNone/>
            </a:pPr>
            <a:r>
              <a:rPr lang="en-GB" dirty="0" smtClean="0"/>
              <a:t>-al			aldehyde	</a:t>
            </a:r>
          </a:p>
          <a:p>
            <a:pPr marL="0" indent="0">
              <a:buNone/>
            </a:pPr>
            <a:r>
              <a:rPr lang="en-GB" dirty="0" smtClean="0"/>
              <a:t>-one			ketone		</a:t>
            </a:r>
          </a:p>
          <a:p>
            <a:pPr marL="0" indent="0">
              <a:buNone/>
            </a:pPr>
            <a:r>
              <a:rPr lang="en-GB" dirty="0" smtClean="0"/>
              <a:t>-</a:t>
            </a:r>
            <a:r>
              <a:rPr lang="en-GB" dirty="0" err="1" smtClean="0"/>
              <a:t>oyl</a:t>
            </a:r>
            <a:r>
              <a:rPr lang="en-GB" dirty="0" smtClean="0"/>
              <a:t> chloride	acyl chloride	</a:t>
            </a:r>
          </a:p>
          <a:p>
            <a:pPr marL="0" indent="0">
              <a:buNone/>
            </a:pPr>
            <a:r>
              <a:rPr lang="en-GB" dirty="0" smtClean="0"/>
              <a:t>-nitrile		nitrile</a:t>
            </a:r>
          </a:p>
          <a:p>
            <a:pPr marL="0" indent="0">
              <a:buNone/>
            </a:pPr>
            <a:r>
              <a:rPr lang="en-GB" dirty="0" smtClean="0"/>
              <a:t>-amide		amide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2574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Putting it all together</a:t>
            </a:r>
            <a:endParaRPr lang="en-GB" dirty="0"/>
          </a:p>
        </p:txBody>
      </p:sp>
      <p:pic>
        <p:nvPicPr>
          <p:cNvPr id="34818" name="Picture 2" descr="http://chemsink.com:8080/examples/jsp/marvin/generate_image.jsp?mol=CC(CO)N&amp;format=png%3Aw400%2Ch200%2Cb32%2C%23fffff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 bwMode="auto">
          <a:xfrm>
            <a:off x="685800" y="3086100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Start with the stem “</a:t>
            </a:r>
            <a:r>
              <a:rPr lang="en-GB" dirty="0" err="1" smtClean="0"/>
              <a:t>propan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Add the functional group and its position “1-ol”</a:t>
            </a:r>
          </a:p>
          <a:p>
            <a:r>
              <a:rPr lang="en-GB" dirty="0" smtClean="0"/>
              <a:t>Add any substituent(s) and their position(s) “2-amino”</a:t>
            </a:r>
          </a:p>
          <a:p>
            <a:r>
              <a:rPr lang="en-GB" b="1" dirty="0" smtClean="0"/>
              <a:t>2-amino propan-1-ol</a:t>
            </a:r>
            <a:endParaRPr lang="en-GB" b="1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0185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Types of formula you need to know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Empirical			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Molecular	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Displayed			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Structural			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Skeletal				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General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66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Putting it all together</a:t>
            </a:r>
            <a:endParaRPr lang="en-GB" dirty="0"/>
          </a:p>
        </p:txBody>
      </p:sp>
      <p:pic>
        <p:nvPicPr>
          <p:cNvPr id="35842" name="Picture 2" descr="http://t1.gstatic.com/images?q=tbn:ANd9GcRfuXikkqCXdmrI1OzRNgN_Np3J-sPRH8kpKs9NQiCiw93UDrPZ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 bwMode="auto">
          <a:xfrm>
            <a:off x="1519237" y="29670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Start with the stem </a:t>
            </a:r>
            <a:endParaRPr lang="en-GB" dirty="0" smtClean="0"/>
          </a:p>
          <a:p>
            <a:r>
              <a:rPr lang="en-GB" dirty="0" smtClean="0"/>
              <a:t>Add </a:t>
            </a:r>
            <a:r>
              <a:rPr lang="en-GB" dirty="0"/>
              <a:t>the </a:t>
            </a:r>
            <a:r>
              <a:rPr lang="en-GB" dirty="0" smtClean="0"/>
              <a:t>functional group</a:t>
            </a:r>
            <a:endParaRPr lang="en-GB" dirty="0"/>
          </a:p>
          <a:p>
            <a:r>
              <a:rPr lang="en-GB" dirty="0"/>
              <a:t>Add any substituent(s) and their position(s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5786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Putting it all together</a:t>
            </a:r>
            <a:endParaRPr lang="en-GB" dirty="0"/>
          </a:p>
        </p:txBody>
      </p:sp>
      <p:pic>
        <p:nvPicPr>
          <p:cNvPr id="35842" name="Picture 2" descr="http://t1.gstatic.com/images?q=tbn:ANd9GcRfuXikkqCXdmrI1OzRNgN_Np3J-sPRH8kpKs9NQiCiw93UDrPZ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 bwMode="auto">
          <a:xfrm>
            <a:off x="1519237" y="29670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Start with the stem </a:t>
            </a:r>
            <a:endParaRPr lang="en-GB" dirty="0" smtClean="0"/>
          </a:p>
          <a:p>
            <a:r>
              <a:rPr lang="en-GB" dirty="0" smtClean="0"/>
              <a:t>“</a:t>
            </a:r>
            <a:r>
              <a:rPr lang="en-GB" dirty="0" err="1" smtClean="0"/>
              <a:t>propan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Add </a:t>
            </a:r>
            <a:r>
              <a:rPr lang="en-GB" dirty="0"/>
              <a:t>the </a:t>
            </a:r>
            <a:r>
              <a:rPr lang="en-GB" dirty="0" smtClean="0"/>
              <a:t>functional group</a:t>
            </a:r>
          </a:p>
          <a:p>
            <a:r>
              <a:rPr lang="en-GB" dirty="0" smtClean="0"/>
              <a:t>“</a:t>
            </a:r>
            <a:r>
              <a:rPr lang="en-GB" dirty="0" err="1" smtClean="0"/>
              <a:t>oic</a:t>
            </a:r>
            <a:r>
              <a:rPr lang="en-GB" dirty="0" smtClean="0"/>
              <a:t> acid”</a:t>
            </a:r>
            <a:endParaRPr lang="en-GB" dirty="0"/>
          </a:p>
          <a:p>
            <a:r>
              <a:rPr lang="en-GB" dirty="0"/>
              <a:t>Add any substituent(s) and their position(s</a:t>
            </a:r>
            <a:r>
              <a:rPr lang="en-GB" dirty="0" smtClean="0"/>
              <a:t>)</a:t>
            </a:r>
          </a:p>
          <a:p>
            <a:r>
              <a:rPr lang="en-GB" dirty="0" smtClean="0"/>
              <a:t>“2-methyl”</a:t>
            </a:r>
          </a:p>
          <a:p>
            <a:r>
              <a:rPr lang="en-GB" b="1" dirty="0" smtClean="0"/>
              <a:t>2-methyl </a:t>
            </a:r>
            <a:r>
              <a:rPr lang="en-GB" b="1" dirty="0" err="1" smtClean="0"/>
              <a:t>propanoic</a:t>
            </a:r>
            <a:r>
              <a:rPr lang="en-GB" b="1" dirty="0" smtClean="0"/>
              <a:t> acid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181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Examination questions</a:t>
            </a:r>
            <a:endParaRPr lang="en-GB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2362200"/>
            <a:ext cx="8850837" cy="250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4842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scheme</a:t>
            </a:r>
            <a:endParaRPr lang="en-GB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8856984" cy="104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4497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1"/>
          <p:cNvGrpSpPr>
            <a:grpSpLocks/>
          </p:cNvGrpSpPr>
          <p:nvPr/>
        </p:nvGrpSpPr>
        <p:grpSpPr bwMode="auto">
          <a:xfrm>
            <a:off x="2267744" y="4581128"/>
            <a:ext cx="3187700" cy="1282700"/>
            <a:chOff x="265" y="3114"/>
            <a:chExt cx="2008" cy="808"/>
          </a:xfrm>
        </p:grpSpPr>
        <p:sp>
          <p:nvSpPr>
            <p:cNvPr id="163847" name="Text Box 142"/>
            <p:cNvSpPr txBox="1">
              <a:spLocks noChangeArrowheads="1"/>
            </p:cNvSpPr>
            <p:nvPr/>
          </p:nvSpPr>
          <p:spPr bwMode="auto">
            <a:xfrm>
              <a:off x="1462" y="3114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3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3848" name="Line 143"/>
            <p:cNvSpPr>
              <a:spLocks noChangeShapeType="1"/>
            </p:cNvSpPr>
            <p:nvPr/>
          </p:nvSpPr>
          <p:spPr bwMode="auto">
            <a:xfrm>
              <a:off x="1400" y="3798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849" name="Text Box 144"/>
            <p:cNvSpPr txBox="1">
              <a:spLocks noChangeArrowheads="1"/>
            </p:cNvSpPr>
            <p:nvPr/>
          </p:nvSpPr>
          <p:spPr bwMode="auto">
            <a:xfrm>
              <a:off x="1829" y="3670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3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3850" name="Text Box 145"/>
            <p:cNvSpPr txBox="1">
              <a:spLocks noChangeArrowheads="1"/>
            </p:cNvSpPr>
            <p:nvPr/>
          </p:nvSpPr>
          <p:spPr bwMode="auto">
            <a:xfrm>
              <a:off x="1457" y="3670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00"/>
                  </a:solidFill>
                </a:rPr>
                <a:t>CH</a:t>
              </a:r>
              <a:endParaRPr lang="en-US" b="0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3851" name="Line 146"/>
            <p:cNvSpPr>
              <a:spLocks noChangeShapeType="1"/>
            </p:cNvSpPr>
            <p:nvPr/>
          </p:nvSpPr>
          <p:spPr bwMode="auto">
            <a:xfrm>
              <a:off x="1769" y="3792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852" name="Text Box 147"/>
            <p:cNvSpPr txBox="1">
              <a:spLocks noChangeArrowheads="1"/>
            </p:cNvSpPr>
            <p:nvPr/>
          </p:nvSpPr>
          <p:spPr bwMode="auto">
            <a:xfrm>
              <a:off x="1454" y="3411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2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3853" name="Line 148"/>
            <p:cNvSpPr>
              <a:spLocks noChangeShapeType="1"/>
            </p:cNvSpPr>
            <p:nvPr/>
          </p:nvSpPr>
          <p:spPr bwMode="auto">
            <a:xfrm flipV="1">
              <a:off x="1570" y="3617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854" name="Line 149"/>
            <p:cNvSpPr>
              <a:spLocks noChangeShapeType="1"/>
            </p:cNvSpPr>
            <p:nvPr/>
          </p:nvSpPr>
          <p:spPr bwMode="auto">
            <a:xfrm flipV="1">
              <a:off x="1570" y="3337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5" name="Group 150"/>
            <p:cNvGrpSpPr>
              <a:grpSpLocks/>
            </p:cNvGrpSpPr>
            <p:nvPr/>
          </p:nvGrpSpPr>
          <p:grpSpPr bwMode="auto">
            <a:xfrm>
              <a:off x="265" y="3398"/>
              <a:ext cx="1281" cy="524"/>
              <a:chOff x="318" y="2904"/>
              <a:chExt cx="1281" cy="524"/>
            </a:xfrm>
          </p:grpSpPr>
          <p:sp>
            <p:nvSpPr>
              <p:cNvPr id="163856" name="Line 151"/>
              <p:cNvSpPr>
                <a:spLocks noChangeShapeType="1"/>
              </p:cNvSpPr>
              <p:nvPr/>
            </p:nvSpPr>
            <p:spPr bwMode="auto">
              <a:xfrm>
                <a:off x="681" y="3306"/>
                <a:ext cx="10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3857" name="Text Box 152"/>
              <p:cNvSpPr txBox="1">
                <a:spLocks noChangeArrowheads="1"/>
              </p:cNvSpPr>
              <p:nvPr/>
            </p:nvSpPr>
            <p:spPr bwMode="auto">
              <a:xfrm>
                <a:off x="756" y="3178"/>
                <a:ext cx="4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000000"/>
                    </a:solidFill>
                  </a:rPr>
                  <a:t>CH</a:t>
                </a:r>
                <a:r>
                  <a:rPr lang="en-US" sz="2000" baseline="-25000">
                    <a:solidFill>
                      <a:srgbClr val="000000"/>
                    </a:solidFill>
                  </a:rPr>
                  <a:t>2</a:t>
                </a:r>
                <a:endParaRPr lang="en-US" b="0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58" name="Text Box 153"/>
              <p:cNvSpPr txBox="1">
                <a:spLocks noChangeArrowheads="1"/>
              </p:cNvSpPr>
              <p:nvPr/>
            </p:nvSpPr>
            <p:spPr bwMode="auto">
              <a:xfrm>
                <a:off x="318" y="3172"/>
                <a:ext cx="46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000000"/>
                    </a:solidFill>
                  </a:rPr>
                  <a:t>CH</a:t>
                </a:r>
                <a:r>
                  <a:rPr lang="en-US" sz="2000" baseline="-25000">
                    <a:solidFill>
                      <a:srgbClr val="000000"/>
                    </a:solidFill>
                  </a:rPr>
                  <a:t>3</a:t>
                </a:r>
                <a:endParaRPr lang="en-US" b="0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59" name="Line 154"/>
              <p:cNvSpPr>
                <a:spLocks noChangeShapeType="1"/>
              </p:cNvSpPr>
              <p:nvPr/>
            </p:nvSpPr>
            <p:spPr bwMode="auto">
              <a:xfrm>
                <a:off x="1092" y="3306"/>
                <a:ext cx="10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3860" name="Text Box 155"/>
              <p:cNvSpPr txBox="1">
                <a:spLocks noChangeArrowheads="1"/>
              </p:cNvSpPr>
              <p:nvPr/>
            </p:nvSpPr>
            <p:spPr bwMode="auto">
              <a:xfrm>
                <a:off x="1155" y="3178"/>
                <a:ext cx="4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000000"/>
                    </a:solidFill>
                  </a:rPr>
                  <a:t>CH</a:t>
                </a:r>
                <a:endParaRPr lang="en-US" b="0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61" name="Text Box 156"/>
              <p:cNvSpPr txBox="1">
                <a:spLocks noChangeArrowheads="1"/>
              </p:cNvSpPr>
              <p:nvPr/>
            </p:nvSpPr>
            <p:spPr bwMode="auto">
              <a:xfrm>
                <a:off x="1155" y="2904"/>
                <a:ext cx="4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000000"/>
                    </a:solidFill>
                  </a:rPr>
                  <a:t>CH</a:t>
                </a:r>
                <a:r>
                  <a:rPr lang="en-US" sz="2000" baseline="-25000">
                    <a:solidFill>
                      <a:srgbClr val="000000"/>
                    </a:solidFill>
                  </a:rPr>
                  <a:t>3</a:t>
                </a:r>
                <a:endParaRPr lang="en-US" b="0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62" name="Line 157"/>
              <p:cNvSpPr>
                <a:spLocks noChangeShapeType="1"/>
              </p:cNvSpPr>
              <p:nvPr/>
            </p:nvSpPr>
            <p:spPr bwMode="auto">
              <a:xfrm flipV="1">
                <a:off x="1270" y="3118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8498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Branching</a:t>
            </a:r>
            <a:endParaRPr lang="en-GB" dirty="0"/>
          </a:p>
        </p:txBody>
      </p:sp>
      <p:sp>
        <p:nvSpPr>
          <p:cNvPr id="48" name="Content Placeholder 47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/>
          <a:lstStyle/>
          <a:p>
            <a:pPr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Look at the structures and work out how many carbon atoms are in the longest chain.</a:t>
            </a:r>
          </a:p>
          <a:p>
            <a:pPr>
              <a:buNone/>
            </a:pPr>
            <a:endParaRPr lang="en-GB" sz="2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GB" sz="2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GB" dirty="0"/>
          </a:p>
        </p:txBody>
      </p:sp>
      <p:grpSp>
        <p:nvGrpSpPr>
          <p:cNvPr id="49" name="Group 79"/>
          <p:cNvGrpSpPr>
            <a:grpSpLocks/>
          </p:cNvGrpSpPr>
          <p:nvPr/>
        </p:nvGrpSpPr>
        <p:grpSpPr bwMode="auto">
          <a:xfrm>
            <a:off x="971600" y="2924944"/>
            <a:ext cx="2595563" cy="1252538"/>
            <a:chOff x="186" y="1400"/>
            <a:chExt cx="1635" cy="789"/>
          </a:xfrm>
        </p:grpSpPr>
        <p:sp>
          <p:nvSpPr>
            <p:cNvPr id="50" name="Line 22"/>
            <p:cNvSpPr>
              <a:spLocks noChangeShapeType="1"/>
            </p:cNvSpPr>
            <p:nvPr/>
          </p:nvSpPr>
          <p:spPr bwMode="auto">
            <a:xfrm>
              <a:off x="537" y="2067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" name="Text Box 23"/>
            <p:cNvSpPr txBox="1">
              <a:spLocks noChangeArrowheads="1"/>
            </p:cNvSpPr>
            <p:nvPr/>
          </p:nvSpPr>
          <p:spPr bwMode="auto">
            <a:xfrm>
              <a:off x="960" y="1939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2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" name="Text Box 24"/>
            <p:cNvSpPr txBox="1">
              <a:spLocks noChangeArrowheads="1"/>
            </p:cNvSpPr>
            <p:nvPr/>
          </p:nvSpPr>
          <p:spPr bwMode="auto">
            <a:xfrm>
              <a:off x="186" y="1933"/>
              <a:ext cx="4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3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" name="Line 25"/>
            <p:cNvSpPr>
              <a:spLocks noChangeShapeType="1"/>
            </p:cNvSpPr>
            <p:nvPr/>
          </p:nvSpPr>
          <p:spPr bwMode="auto">
            <a:xfrm>
              <a:off x="1302" y="2067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" name="Text Box 26"/>
            <p:cNvSpPr txBox="1">
              <a:spLocks noChangeArrowheads="1"/>
            </p:cNvSpPr>
            <p:nvPr/>
          </p:nvSpPr>
          <p:spPr bwMode="auto">
            <a:xfrm>
              <a:off x="1377" y="1939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3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" name="Text Box 37"/>
            <p:cNvSpPr txBox="1">
              <a:spLocks noChangeArrowheads="1"/>
            </p:cNvSpPr>
            <p:nvPr/>
          </p:nvSpPr>
          <p:spPr bwMode="auto">
            <a:xfrm>
              <a:off x="588" y="1939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00"/>
                  </a:solidFill>
                </a:rPr>
                <a:t>CH</a:t>
              </a:r>
              <a:endParaRPr lang="en-US" b="0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" name="Line 38"/>
            <p:cNvSpPr>
              <a:spLocks noChangeShapeType="1"/>
            </p:cNvSpPr>
            <p:nvPr/>
          </p:nvSpPr>
          <p:spPr bwMode="auto">
            <a:xfrm>
              <a:off x="900" y="2061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" name="Text Box 39"/>
            <p:cNvSpPr txBox="1">
              <a:spLocks noChangeArrowheads="1"/>
            </p:cNvSpPr>
            <p:nvPr/>
          </p:nvSpPr>
          <p:spPr bwMode="auto">
            <a:xfrm>
              <a:off x="585" y="1680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00"/>
                  </a:solidFill>
                </a:rPr>
                <a:t>CH</a:t>
              </a:r>
              <a:r>
                <a:rPr lang="en-US" sz="2000" baseline="-25000" dirty="0">
                  <a:solidFill>
                    <a:srgbClr val="000000"/>
                  </a:solidFill>
                </a:rPr>
                <a:t>2</a:t>
              </a:r>
              <a:endParaRPr lang="en-US" b="0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" name="Line 40"/>
            <p:cNvSpPr>
              <a:spLocks noChangeShapeType="1"/>
            </p:cNvSpPr>
            <p:nvPr/>
          </p:nvSpPr>
          <p:spPr bwMode="auto">
            <a:xfrm flipV="1">
              <a:off x="701" y="188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9" name="Text Box 77"/>
            <p:cNvSpPr txBox="1">
              <a:spLocks noChangeArrowheads="1"/>
            </p:cNvSpPr>
            <p:nvPr/>
          </p:nvSpPr>
          <p:spPr bwMode="auto">
            <a:xfrm>
              <a:off x="585" y="1400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3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0" name="Line 78"/>
            <p:cNvSpPr>
              <a:spLocks noChangeShapeType="1"/>
            </p:cNvSpPr>
            <p:nvPr/>
          </p:nvSpPr>
          <p:spPr bwMode="auto">
            <a:xfrm flipV="1">
              <a:off x="701" y="160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1" name="Group 57"/>
          <p:cNvGrpSpPr>
            <a:grpSpLocks/>
          </p:cNvGrpSpPr>
          <p:nvPr/>
        </p:nvGrpSpPr>
        <p:grpSpPr bwMode="auto">
          <a:xfrm>
            <a:off x="4283968" y="2924944"/>
            <a:ext cx="3967162" cy="822325"/>
            <a:chOff x="130" y="131"/>
            <a:chExt cx="2499" cy="518"/>
          </a:xfrm>
        </p:grpSpPr>
        <p:sp>
          <p:nvSpPr>
            <p:cNvPr id="62" name="Line 9"/>
            <p:cNvSpPr>
              <a:spLocks noChangeShapeType="1"/>
            </p:cNvSpPr>
            <p:nvPr/>
          </p:nvSpPr>
          <p:spPr bwMode="auto">
            <a:xfrm>
              <a:off x="493" y="527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3" name="Text Box 10"/>
            <p:cNvSpPr txBox="1">
              <a:spLocks noChangeArrowheads="1"/>
            </p:cNvSpPr>
            <p:nvPr/>
          </p:nvSpPr>
          <p:spPr bwMode="auto">
            <a:xfrm>
              <a:off x="568" y="399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2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4" name="Text Box 11"/>
            <p:cNvSpPr txBox="1">
              <a:spLocks noChangeArrowheads="1"/>
            </p:cNvSpPr>
            <p:nvPr/>
          </p:nvSpPr>
          <p:spPr bwMode="auto">
            <a:xfrm>
              <a:off x="130" y="393"/>
              <a:ext cx="4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3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" name="Line 12"/>
            <p:cNvSpPr>
              <a:spLocks noChangeShapeType="1"/>
            </p:cNvSpPr>
            <p:nvPr/>
          </p:nvSpPr>
          <p:spPr bwMode="auto">
            <a:xfrm>
              <a:off x="910" y="527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" name="Text Box 13"/>
            <p:cNvSpPr txBox="1">
              <a:spLocks noChangeArrowheads="1"/>
            </p:cNvSpPr>
            <p:nvPr/>
          </p:nvSpPr>
          <p:spPr bwMode="auto">
            <a:xfrm>
              <a:off x="985" y="399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2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7" name="Line 14"/>
            <p:cNvSpPr>
              <a:spLocks noChangeShapeType="1"/>
            </p:cNvSpPr>
            <p:nvPr/>
          </p:nvSpPr>
          <p:spPr bwMode="auto">
            <a:xfrm>
              <a:off x="1306" y="527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8" name="Text Box 15"/>
            <p:cNvSpPr txBox="1">
              <a:spLocks noChangeArrowheads="1"/>
            </p:cNvSpPr>
            <p:nvPr/>
          </p:nvSpPr>
          <p:spPr bwMode="auto">
            <a:xfrm>
              <a:off x="1381" y="399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2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" name="Line 16"/>
            <p:cNvSpPr>
              <a:spLocks noChangeShapeType="1"/>
            </p:cNvSpPr>
            <p:nvPr/>
          </p:nvSpPr>
          <p:spPr bwMode="auto">
            <a:xfrm>
              <a:off x="1723" y="527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0" name="Text Box 17"/>
            <p:cNvSpPr txBox="1">
              <a:spLocks noChangeArrowheads="1"/>
            </p:cNvSpPr>
            <p:nvPr/>
          </p:nvSpPr>
          <p:spPr bwMode="auto">
            <a:xfrm>
              <a:off x="1798" y="399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00"/>
                  </a:solidFill>
                </a:rPr>
                <a:t>CH</a:t>
              </a:r>
              <a:endParaRPr lang="en-US" b="0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" name="Line 18"/>
            <p:cNvSpPr>
              <a:spLocks noChangeShapeType="1"/>
            </p:cNvSpPr>
            <p:nvPr/>
          </p:nvSpPr>
          <p:spPr bwMode="auto">
            <a:xfrm>
              <a:off x="2110" y="521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" name="Text Box 19"/>
            <p:cNvSpPr txBox="1">
              <a:spLocks noChangeArrowheads="1"/>
            </p:cNvSpPr>
            <p:nvPr/>
          </p:nvSpPr>
          <p:spPr bwMode="auto">
            <a:xfrm>
              <a:off x="2185" y="393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3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3" name="Text Box 42"/>
            <p:cNvSpPr txBox="1">
              <a:spLocks noChangeArrowheads="1"/>
            </p:cNvSpPr>
            <p:nvPr/>
          </p:nvSpPr>
          <p:spPr bwMode="auto">
            <a:xfrm>
              <a:off x="1800" y="131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3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" name="Line 43"/>
            <p:cNvSpPr>
              <a:spLocks noChangeShapeType="1"/>
            </p:cNvSpPr>
            <p:nvPr/>
          </p:nvSpPr>
          <p:spPr bwMode="auto">
            <a:xfrm flipV="1">
              <a:off x="1916" y="343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15565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74"/>
          <p:cNvGrpSpPr>
            <a:grpSpLocks/>
          </p:cNvGrpSpPr>
          <p:nvPr/>
        </p:nvGrpSpPr>
        <p:grpSpPr bwMode="auto">
          <a:xfrm>
            <a:off x="303213" y="3525838"/>
            <a:ext cx="3967162" cy="822325"/>
            <a:chOff x="130" y="131"/>
            <a:chExt cx="2499" cy="518"/>
          </a:xfrm>
        </p:grpSpPr>
        <p:sp>
          <p:nvSpPr>
            <p:cNvPr id="164901" name="Line 3075"/>
            <p:cNvSpPr>
              <a:spLocks noChangeShapeType="1"/>
            </p:cNvSpPr>
            <p:nvPr/>
          </p:nvSpPr>
          <p:spPr bwMode="auto">
            <a:xfrm>
              <a:off x="493" y="527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902" name="Text Box 3076"/>
            <p:cNvSpPr txBox="1">
              <a:spLocks noChangeArrowheads="1"/>
            </p:cNvSpPr>
            <p:nvPr/>
          </p:nvSpPr>
          <p:spPr bwMode="auto">
            <a:xfrm>
              <a:off x="568" y="399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CC0000"/>
                  </a:solidFill>
                </a:rPr>
                <a:t>C</a:t>
              </a:r>
              <a:r>
                <a:rPr lang="en-US" sz="2000">
                  <a:solidFill>
                    <a:srgbClr val="000000"/>
                  </a:solidFill>
                </a:rPr>
                <a:t>H</a:t>
              </a:r>
              <a:r>
                <a:rPr lang="en-US" sz="2000" baseline="-25000">
                  <a:solidFill>
                    <a:srgbClr val="000000"/>
                  </a:solidFill>
                </a:rPr>
                <a:t>2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903" name="Text Box 3077"/>
            <p:cNvSpPr txBox="1">
              <a:spLocks noChangeArrowheads="1"/>
            </p:cNvSpPr>
            <p:nvPr/>
          </p:nvSpPr>
          <p:spPr bwMode="auto">
            <a:xfrm>
              <a:off x="130" y="393"/>
              <a:ext cx="4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CC0000"/>
                  </a:solidFill>
                </a:rPr>
                <a:t>C</a:t>
              </a:r>
              <a:r>
                <a:rPr lang="en-US" sz="2000">
                  <a:solidFill>
                    <a:srgbClr val="000000"/>
                  </a:solidFill>
                </a:rPr>
                <a:t>H</a:t>
              </a:r>
              <a:r>
                <a:rPr lang="en-US" sz="2000" baseline="-25000">
                  <a:solidFill>
                    <a:srgbClr val="000000"/>
                  </a:solidFill>
                </a:rPr>
                <a:t>3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904" name="Line 3078"/>
            <p:cNvSpPr>
              <a:spLocks noChangeShapeType="1"/>
            </p:cNvSpPr>
            <p:nvPr/>
          </p:nvSpPr>
          <p:spPr bwMode="auto">
            <a:xfrm>
              <a:off x="910" y="527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905" name="Text Box 3079"/>
            <p:cNvSpPr txBox="1">
              <a:spLocks noChangeArrowheads="1"/>
            </p:cNvSpPr>
            <p:nvPr/>
          </p:nvSpPr>
          <p:spPr bwMode="auto">
            <a:xfrm>
              <a:off x="985" y="399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CC0000"/>
                  </a:solidFill>
                </a:rPr>
                <a:t>C</a:t>
              </a:r>
              <a:r>
                <a:rPr lang="en-US" sz="2000">
                  <a:solidFill>
                    <a:srgbClr val="000000"/>
                  </a:solidFill>
                </a:rPr>
                <a:t>H</a:t>
              </a:r>
              <a:r>
                <a:rPr lang="en-US" sz="2000" baseline="-25000">
                  <a:solidFill>
                    <a:srgbClr val="000000"/>
                  </a:solidFill>
                </a:rPr>
                <a:t>2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906" name="Line 3080"/>
            <p:cNvSpPr>
              <a:spLocks noChangeShapeType="1"/>
            </p:cNvSpPr>
            <p:nvPr/>
          </p:nvSpPr>
          <p:spPr bwMode="auto">
            <a:xfrm>
              <a:off x="1306" y="527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907" name="Text Box 3081"/>
            <p:cNvSpPr txBox="1">
              <a:spLocks noChangeArrowheads="1"/>
            </p:cNvSpPr>
            <p:nvPr/>
          </p:nvSpPr>
          <p:spPr bwMode="auto">
            <a:xfrm>
              <a:off x="1381" y="399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CC0000"/>
                  </a:solidFill>
                </a:rPr>
                <a:t>C</a:t>
              </a:r>
              <a:r>
                <a:rPr lang="en-US" sz="2000">
                  <a:solidFill>
                    <a:srgbClr val="000000"/>
                  </a:solidFill>
                </a:rPr>
                <a:t>H</a:t>
              </a:r>
              <a:r>
                <a:rPr lang="en-US" sz="2000" baseline="-25000">
                  <a:solidFill>
                    <a:srgbClr val="000000"/>
                  </a:solidFill>
                </a:rPr>
                <a:t>2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908" name="Line 3082"/>
            <p:cNvSpPr>
              <a:spLocks noChangeShapeType="1"/>
            </p:cNvSpPr>
            <p:nvPr/>
          </p:nvSpPr>
          <p:spPr bwMode="auto">
            <a:xfrm>
              <a:off x="1723" y="527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909" name="Text Box 3083"/>
            <p:cNvSpPr txBox="1">
              <a:spLocks noChangeArrowheads="1"/>
            </p:cNvSpPr>
            <p:nvPr/>
          </p:nvSpPr>
          <p:spPr bwMode="auto">
            <a:xfrm>
              <a:off x="1798" y="399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CC0000"/>
                  </a:solidFill>
                </a:rPr>
                <a:t>C</a:t>
              </a:r>
              <a:r>
                <a:rPr lang="en-US" sz="2000">
                  <a:solidFill>
                    <a:srgbClr val="000000"/>
                  </a:solidFill>
                </a:rPr>
                <a:t>H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910" name="Line 3084"/>
            <p:cNvSpPr>
              <a:spLocks noChangeShapeType="1"/>
            </p:cNvSpPr>
            <p:nvPr/>
          </p:nvSpPr>
          <p:spPr bwMode="auto">
            <a:xfrm>
              <a:off x="2110" y="521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911" name="Text Box 3085"/>
            <p:cNvSpPr txBox="1">
              <a:spLocks noChangeArrowheads="1"/>
            </p:cNvSpPr>
            <p:nvPr/>
          </p:nvSpPr>
          <p:spPr bwMode="auto">
            <a:xfrm>
              <a:off x="2185" y="393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CC0000"/>
                  </a:solidFill>
                </a:rPr>
                <a:t>C</a:t>
              </a:r>
              <a:r>
                <a:rPr lang="en-US" sz="2000">
                  <a:solidFill>
                    <a:srgbClr val="000000"/>
                  </a:solidFill>
                </a:rPr>
                <a:t>H</a:t>
              </a:r>
              <a:r>
                <a:rPr lang="en-US" sz="2000" baseline="-25000">
                  <a:solidFill>
                    <a:srgbClr val="000000"/>
                  </a:solidFill>
                </a:rPr>
                <a:t>3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912" name="Text Box 3086"/>
            <p:cNvSpPr txBox="1">
              <a:spLocks noChangeArrowheads="1"/>
            </p:cNvSpPr>
            <p:nvPr/>
          </p:nvSpPr>
          <p:spPr bwMode="auto">
            <a:xfrm>
              <a:off x="1800" y="131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3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913" name="Line 3087"/>
            <p:cNvSpPr>
              <a:spLocks noChangeShapeType="1"/>
            </p:cNvSpPr>
            <p:nvPr/>
          </p:nvSpPr>
          <p:spPr bwMode="auto">
            <a:xfrm flipV="1">
              <a:off x="1916" y="343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3106"/>
          <p:cNvGrpSpPr>
            <a:grpSpLocks/>
          </p:cNvGrpSpPr>
          <p:nvPr/>
        </p:nvGrpSpPr>
        <p:grpSpPr bwMode="auto">
          <a:xfrm>
            <a:off x="542925" y="1876425"/>
            <a:ext cx="2595563" cy="1252538"/>
            <a:chOff x="186" y="1400"/>
            <a:chExt cx="1635" cy="789"/>
          </a:xfrm>
        </p:grpSpPr>
        <p:sp>
          <p:nvSpPr>
            <p:cNvPr id="164890" name="Line 3107"/>
            <p:cNvSpPr>
              <a:spLocks noChangeShapeType="1"/>
            </p:cNvSpPr>
            <p:nvPr/>
          </p:nvSpPr>
          <p:spPr bwMode="auto">
            <a:xfrm>
              <a:off x="537" y="2067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891" name="Text Box 3108"/>
            <p:cNvSpPr txBox="1">
              <a:spLocks noChangeArrowheads="1"/>
            </p:cNvSpPr>
            <p:nvPr/>
          </p:nvSpPr>
          <p:spPr bwMode="auto">
            <a:xfrm>
              <a:off x="960" y="1939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CC0000"/>
                  </a:solidFill>
                </a:rPr>
                <a:t>C</a:t>
              </a:r>
              <a:r>
                <a:rPr lang="en-US" sz="2000">
                  <a:solidFill>
                    <a:srgbClr val="000000"/>
                  </a:solidFill>
                </a:rPr>
                <a:t>H</a:t>
              </a:r>
              <a:r>
                <a:rPr lang="en-US" sz="2000" baseline="-25000">
                  <a:solidFill>
                    <a:srgbClr val="000000"/>
                  </a:solidFill>
                </a:rPr>
                <a:t>2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892" name="Text Box 3109"/>
            <p:cNvSpPr txBox="1">
              <a:spLocks noChangeArrowheads="1"/>
            </p:cNvSpPr>
            <p:nvPr/>
          </p:nvSpPr>
          <p:spPr bwMode="auto">
            <a:xfrm>
              <a:off x="186" y="1933"/>
              <a:ext cx="4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3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893" name="Line 3110"/>
            <p:cNvSpPr>
              <a:spLocks noChangeShapeType="1"/>
            </p:cNvSpPr>
            <p:nvPr/>
          </p:nvSpPr>
          <p:spPr bwMode="auto">
            <a:xfrm>
              <a:off x="1302" y="2067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894" name="Text Box 3111"/>
            <p:cNvSpPr txBox="1">
              <a:spLocks noChangeArrowheads="1"/>
            </p:cNvSpPr>
            <p:nvPr/>
          </p:nvSpPr>
          <p:spPr bwMode="auto">
            <a:xfrm>
              <a:off x="1377" y="1939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CC0000"/>
                  </a:solidFill>
                </a:rPr>
                <a:t>C</a:t>
              </a:r>
              <a:r>
                <a:rPr lang="en-US" sz="2000">
                  <a:solidFill>
                    <a:srgbClr val="000000"/>
                  </a:solidFill>
                </a:rPr>
                <a:t>H</a:t>
              </a:r>
              <a:r>
                <a:rPr lang="en-US" sz="2000" baseline="-25000">
                  <a:solidFill>
                    <a:srgbClr val="000000"/>
                  </a:solidFill>
                </a:rPr>
                <a:t>3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895" name="Text Box 3112"/>
            <p:cNvSpPr txBox="1">
              <a:spLocks noChangeArrowheads="1"/>
            </p:cNvSpPr>
            <p:nvPr/>
          </p:nvSpPr>
          <p:spPr bwMode="auto">
            <a:xfrm>
              <a:off x="588" y="1939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CC0000"/>
                  </a:solidFill>
                </a:rPr>
                <a:t>C</a:t>
              </a:r>
              <a:r>
                <a:rPr lang="en-US" sz="2000">
                  <a:solidFill>
                    <a:srgbClr val="000000"/>
                  </a:solidFill>
                </a:rPr>
                <a:t>H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896" name="Line 3113"/>
            <p:cNvSpPr>
              <a:spLocks noChangeShapeType="1"/>
            </p:cNvSpPr>
            <p:nvPr/>
          </p:nvSpPr>
          <p:spPr bwMode="auto">
            <a:xfrm>
              <a:off x="900" y="2061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897" name="Text Box 3114"/>
            <p:cNvSpPr txBox="1">
              <a:spLocks noChangeArrowheads="1"/>
            </p:cNvSpPr>
            <p:nvPr/>
          </p:nvSpPr>
          <p:spPr bwMode="auto">
            <a:xfrm>
              <a:off x="585" y="1680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CC0000"/>
                  </a:solidFill>
                </a:rPr>
                <a:t>C</a:t>
              </a:r>
              <a:r>
                <a:rPr lang="en-US" sz="2000">
                  <a:solidFill>
                    <a:srgbClr val="000000"/>
                  </a:solidFill>
                </a:rPr>
                <a:t>H</a:t>
              </a:r>
              <a:r>
                <a:rPr lang="en-US" sz="2000" baseline="-25000">
                  <a:solidFill>
                    <a:srgbClr val="000000"/>
                  </a:solidFill>
                </a:rPr>
                <a:t>2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898" name="Line 3115"/>
            <p:cNvSpPr>
              <a:spLocks noChangeShapeType="1"/>
            </p:cNvSpPr>
            <p:nvPr/>
          </p:nvSpPr>
          <p:spPr bwMode="auto">
            <a:xfrm flipV="1">
              <a:off x="701" y="188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899" name="Text Box 3116"/>
            <p:cNvSpPr txBox="1">
              <a:spLocks noChangeArrowheads="1"/>
            </p:cNvSpPr>
            <p:nvPr/>
          </p:nvSpPr>
          <p:spPr bwMode="auto">
            <a:xfrm>
              <a:off x="585" y="1400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CC0000"/>
                  </a:solidFill>
                </a:rPr>
                <a:t>C</a:t>
              </a:r>
              <a:r>
                <a:rPr lang="en-US" sz="2000">
                  <a:solidFill>
                    <a:srgbClr val="000000"/>
                  </a:solidFill>
                </a:rPr>
                <a:t>H</a:t>
              </a:r>
              <a:r>
                <a:rPr lang="en-US" sz="2000" baseline="-25000">
                  <a:solidFill>
                    <a:srgbClr val="000000"/>
                  </a:solidFill>
                </a:rPr>
                <a:t>3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900" name="Line 3117"/>
            <p:cNvSpPr>
              <a:spLocks noChangeShapeType="1"/>
            </p:cNvSpPr>
            <p:nvPr/>
          </p:nvSpPr>
          <p:spPr bwMode="auto">
            <a:xfrm flipV="1">
              <a:off x="701" y="160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3199"/>
          <p:cNvGrpSpPr>
            <a:grpSpLocks/>
          </p:cNvGrpSpPr>
          <p:nvPr/>
        </p:nvGrpSpPr>
        <p:grpSpPr bwMode="auto">
          <a:xfrm>
            <a:off x="420688" y="4765675"/>
            <a:ext cx="3187700" cy="1282700"/>
            <a:chOff x="265" y="3114"/>
            <a:chExt cx="2008" cy="808"/>
          </a:xfrm>
        </p:grpSpPr>
        <p:sp>
          <p:nvSpPr>
            <p:cNvPr id="164874" name="Text Box 3180"/>
            <p:cNvSpPr txBox="1">
              <a:spLocks noChangeArrowheads="1"/>
            </p:cNvSpPr>
            <p:nvPr/>
          </p:nvSpPr>
          <p:spPr bwMode="auto">
            <a:xfrm>
              <a:off x="1462" y="3114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CC0000"/>
                  </a:solidFill>
                </a:rPr>
                <a:t>C</a:t>
              </a:r>
              <a:r>
                <a:rPr lang="en-US" sz="2000">
                  <a:solidFill>
                    <a:srgbClr val="000000"/>
                  </a:solidFill>
                </a:rPr>
                <a:t>H</a:t>
              </a:r>
              <a:r>
                <a:rPr lang="en-US" sz="2000" baseline="-25000">
                  <a:solidFill>
                    <a:srgbClr val="000000"/>
                  </a:solidFill>
                </a:rPr>
                <a:t>3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875" name="Line 3182"/>
            <p:cNvSpPr>
              <a:spLocks noChangeShapeType="1"/>
            </p:cNvSpPr>
            <p:nvPr/>
          </p:nvSpPr>
          <p:spPr bwMode="auto">
            <a:xfrm>
              <a:off x="1400" y="3798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876" name="Text Box 3183"/>
            <p:cNvSpPr txBox="1">
              <a:spLocks noChangeArrowheads="1"/>
            </p:cNvSpPr>
            <p:nvPr/>
          </p:nvSpPr>
          <p:spPr bwMode="auto">
            <a:xfrm>
              <a:off x="1829" y="3670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3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877" name="Text Box 3186"/>
            <p:cNvSpPr txBox="1">
              <a:spLocks noChangeArrowheads="1"/>
            </p:cNvSpPr>
            <p:nvPr/>
          </p:nvSpPr>
          <p:spPr bwMode="auto">
            <a:xfrm>
              <a:off x="1457" y="3670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CC0000"/>
                  </a:solidFill>
                </a:rPr>
                <a:t>C</a:t>
              </a:r>
              <a:r>
                <a:rPr lang="en-US" sz="2000">
                  <a:solidFill>
                    <a:srgbClr val="000000"/>
                  </a:solidFill>
                </a:rPr>
                <a:t>H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878" name="Line 3187"/>
            <p:cNvSpPr>
              <a:spLocks noChangeShapeType="1"/>
            </p:cNvSpPr>
            <p:nvPr/>
          </p:nvSpPr>
          <p:spPr bwMode="auto">
            <a:xfrm>
              <a:off x="1769" y="3792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879" name="Text Box 3188"/>
            <p:cNvSpPr txBox="1">
              <a:spLocks noChangeArrowheads="1"/>
            </p:cNvSpPr>
            <p:nvPr/>
          </p:nvSpPr>
          <p:spPr bwMode="auto">
            <a:xfrm>
              <a:off x="1454" y="3411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CC0000"/>
                  </a:solidFill>
                </a:rPr>
                <a:t>C</a:t>
              </a:r>
              <a:r>
                <a:rPr lang="en-US" sz="2000">
                  <a:solidFill>
                    <a:srgbClr val="000000"/>
                  </a:solidFill>
                </a:rPr>
                <a:t>H</a:t>
              </a:r>
              <a:r>
                <a:rPr lang="en-US" sz="2000" baseline="-25000">
                  <a:solidFill>
                    <a:srgbClr val="000000"/>
                  </a:solidFill>
                </a:rPr>
                <a:t>2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880" name="Line 3189"/>
            <p:cNvSpPr>
              <a:spLocks noChangeShapeType="1"/>
            </p:cNvSpPr>
            <p:nvPr/>
          </p:nvSpPr>
          <p:spPr bwMode="auto">
            <a:xfrm flipV="1">
              <a:off x="1570" y="3617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881" name="Line 3190"/>
            <p:cNvSpPr>
              <a:spLocks noChangeShapeType="1"/>
            </p:cNvSpPr>
            <p:nvPr/>
          </p:nvSpPr>
          <p:spPr bwMode="auto">
            <a:xfrm flipV="1">
              <a:off x="1570" y="3337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5" name="Group 3191"/>
            <p:cNvGrpSpPr>
              <a:grpSpLocks/>
            </p:cNvGrpSpPr>
            <p:nvPr/>
          </p:nvGrpSpPr>
          <p:grpSpPr bwMode="auto">
            <a:xfrm>
              <a:off x="265" y="3398"/>
              <a:ext cx="1281" cy="524"/>
              <a:chOff x="318" y="2904"/>
              <a:chExt cx="1281" cy="524"/>
            </a:xfrm>
          </p:grpSpPr>
          <p:sp>
            <p:nvSpPr>
              <p:cNvPr id="164883" name="Line 3192"/>
              <p:cNvSpPr>
                <a:spLocks noChangeShapeType="1"/>
              </p:cNvSpPr>
              <p:nvPr/>
            </p:nvSpPr>
            <p:spPr bwMode="auto">
              <a:xfrm>
                <a:off x="681" y="3306"/>
                <a:ext cx="10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884" name="Text Box 3193"/>
              <p:cNvSpPr txBox="1">
                <a:spLocks noChangeArrowheads="1"/>
              </p:cNvSpPr>
              <p:nvPr/>
            </p:nvSpPr>
            <p:spPr bwMode="auto">
              <a:xfrm>
                <a:off x="756" y="3178"/>
                <a:ext cx="4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CC0000"/>
                    </a:solidFill>
                  </a:rPr>
                  <a:t>C</a:t>
                </a:r>
                <a:r>
                  <a:rPr lang="en-US" sz="2000">
                    <a:solidFill>
                      <a:srgbClr val="000000"/>
                    </a:solidFill>
                  </a:rPr>
                  <a:t>H</a:t>
                </a:r>
                <a:r>
                  <a:rPr lang="en-US" sz="2000" baseline="-25000">
                    <a:solidFill>
                      <a:srgbClr val="000000"/>
                    </a:solidFill>
                  </a:rPr>
                  <a:t>2</a:t>
                </a:r>
                <a:endParaRPr lang="en-US" b="0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885" name="Text Box 3194"/>
              <p:cNvSpPr txBox="1">
                <a:spLocks noChangeArrowheads="1"/>
              </p:cNvSpPr>
              <p:nvPr/>
            </p:nvSpPr>
            <p:spPr bwMode="auto">
              <a:xfrm>
                <a:off x="318" y="3172"/>
                <a:ext cx="46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CC0000"/>
                    </a:solidFill>
                  </a:rPr>
                  <a:t>C</a:t>
                </a:r>
                <a:r>
                  <a:rPr lang="en-US" sz="2000">
                    <a:solidFill>
                      <a:srgbClr val="000000"/>
                    </a:solidFill>
                  </a:rPr>
                  <a:t>H</a:t>
                </a:r>
                <a:r>
                  <a:rPr lang="en-US" sz="2000" baseline="-25000">
                    <a:solidFill>
                      <a:srgbClr val="000000"/>
                    </a:solidFill>
                  </a:rPr>
                  <a:t>3</a:t>
                </a:r>
                <a:endParaRPr lang="en-US" b="0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886" name="Line 3195"/>
              <p:cNvSpPr>
                <a:spLocks noChangeShapeType="1"/>
              </p:cNvSpPr>
              <p:nvPr/>
            </p:nvSpPr>
            <p:spPr bwMode="auto">
              <a:xfrm>
                <a:off x="1092" y="3306"/>
                <a:ext cx="10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887" name="Text Box 3196"/>
              <p:cNvSpPr txBox="1">
                <a:spLocks noChangeArrowheads="1"/>
              </p:cNvSpPr>
              <p:nvPr/>
            </p:nvSpPr>
            <p:spPr bwMode="auto">
              <a:xfrm>
                <a:off x="1155" y="3178"/>
                <a:ext cx="4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CC0000"/>
                    </a:solidFill>
                  </a:rPr>
                  <a:t>C</a:t>
                </a:r>
                <a:r>
                  <a:rPr lang="en-US" sz="2000">
                    <a:solidFill>
                      <a:srgbClr val="000000"/>
                    </a:solidFill>
                  </a:rPr>
                  <a:t>H</a:t>
                </a:r>
                <a:endParaRPr lang="en-US" b="0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888" name="Text Box 3197"/>
              <p:cNvSpPr txBox="1">
                <a:spLocks noChangeArrowheads="1"/>
              </p:cNvSpPr>
              <p:nvPr/>
            </p:nvSpPr>
            <p:spPr bwMode="auto">
              <a:xfrm>
                <a:off x="1155" y="2904"/>
                <a:ext cx="4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000000"/>
                    </a:solidFill>
                  </a:rPr>
                  <a:t>CH</a:t>
                </a:r>
                <a:r>
                  <a:rPr lang="en-US" sz="2000" baseline="-25000">
                    <a:solidFill>
                      <a:srgbClr val="000000"/>
                    </a:solidFill>
                  </a:rPr>
                  <a:t>3</a:t>
                </a:r>
                <a:endParaRPr lang="en-US" b="0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889" name="Line 3198"/>
              <p:cNvSpPr>
                <a:spLocks noChangeShapeType="1"/>
              </p:cNvSpPr>
              <p:nvPr/>
            </p:nvSpPr>
            <p:spPr bwMode="auto">
              <a:xfrm flipV="1">
                <a:off x="1270" y="3118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64871" name="Text Box 3200"/>
          <p:cNvSpPr txBox="1">
            <a:spLocks noChangeArrowheads="1"/>
          </p:cNvSpPr>
          <p:nvPr/>
        </p:nvSpPr>
        <p:spPr bwMode="auto">
          <a:xfrm>
            <a:off x="4922838" y="2273300"/>
            <a:ext cx="3451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LONGEST CHAIN = 5</a:t>
            </a:r>
            <a:endParaRPr lang="en-US" sz="2400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872" name="Text Box 3201"/>
          <p:cNvSpPr txBox="1">
            <a:spLocks noChangeArrowheads="1"/>
          </p:cNvSpPr>
          <p:nvPr/>
        </p:nvSpPr>
        <p:spPr bwMode="auto">
          <a:xfrm>
            <a:off x="4922838" y="3694113"/>
            <a:ext cx="3451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LONGEST CHAIN = 6</a:t>
            </a:r>
            <a:endParaRPr lang="en-US" sz="2400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873" name="Text Box 3202"/>
          <p:cNvSpPr txBox="1">
            <a:spLocks noChangeArrowheads="1"/>
          </p:cNvSpPr>
          <p:nvPr/>
        </p:nvSpPr>
        <p:spPr bwMode="auto">
          <a:xfrm>
            <a:off x="4922838" y="5340350"/>
            <a:ext cx="3451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LONGEST CHAIN = 6</a:t>
            </a:r>
            <a:endParaRPr lang="en-US" sz="2400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Answers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5308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US" dirty="0"/>
              <a:t>NOMENCLATURE - rules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25144"/>
          </a:xfrm>
        </p:spPr>
        <p:txBody>
          <a:bodyPr>
            <a:normAutofit fontScale="70000" lnSpcReduction="20000"/>
          </a:bodyPr>
          <a:lstStyle/>
          <a:p>
            <a:pPr eaLnBrk="0" hangingPunct="0">
              <a:spcBef>
                <a:spcPct val="0"/>
              </a:spcBef>
              <a:spcAft>
                <a:spcPts val="200"/>
              </a:spcAft>
              <a:buNone/>
            </a:pPr>
            <a:r>
              <a:rPr lang="en-GB" sz="3600" u="sng" dirty="0" smtClean="0"/>
              <a:t>Rules - Summary</a:t>
            </a:r>
          </a:p>
          <a:p>
            <a:pPr marL="514350" indent="-514350" eaLnBrk="0" hangingPunct="0">
              <a:lnSpc>
                <a:spcPct val="13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GB" dirty="0" smtClean="0"/>
              <a:t>Number the principal chain from one end to give the lowest numbers.</a:t>
            </a:r>
          </a:p>
          <a:p>
            <a:pPr marL="514350" indent="-514350" eaLnBrk="0" hangingPunct="0">
              <a:lnSpc>
                <a:spcPct val="13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GB" dirty="0" smtClean="0"/>
              <a:t>Side-chain names appear in alphabetical order   butyl, ethyl, methyl, </a:t>
            </a:r>
            <a:r>
              <a:rPr lang="en-GB" dirty="0" err="1" smtClean="0"/>
              <a:t>propyl</a:t>
            </a:r>
            <a:endParaRPr lang="en-GB" dirty="0" smtClean="0"/>
          </a:p>
          <a:p>
            <a:pPr marL="514350" indent="-514350" eaLnBrk="0" hangingPunct="0">
              <a:lnSpc>
                <a:spcPct val="13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GB" dirty="0" smtClean="0"/>
              <a:t>Each side-chain is given its own number.</a:t>
            </a:r>
          </a:p>
          <a:p>
            <a:pPr marL="514350" indent="-514350" eaLnBrk="0" hangingPunct="0">
              <a:lnSpc>
                <a:spcPct val="13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GB" dirty="0" smtClean="0"/>
              <a:t>If identical side-chains appear more than once, prefix with  </a:t>
            </a:r>
            <a:r>
              <a:rPr lang="en-GB" dirty="0" err="1" smtClean="0"/>
              <a:t>di</a:t>
            </a:r>
            <a:r>
              <a:rPr lang="en-GB" dirty="0" smtClean="0"/>
              <a:t>, tri, tetra, </a:t>
            </a:r>
            <a:r>
              <a:rPr lang="en-GB" dirty="0" err="1" smtClean="0"/>
              <a:t>penta</a:t>
            </a:r>
            <a:r>
              <a:rPr lang="en-GB" dirty="0" smtClean="0"/>
              <a:t>, </a:t>
            </a:r>
            <a:r>
              <a:rPr lang="en-GB" dirty="0" err="1" smtClean="0"/>
              <a:t>hexa</a:t>
            </a:r>
            <a:endParaRPr lang="en-GB" dirty="0" smtClean="0"/>
          </a:p>
          <a:p>
            <a:pPr marL="514350" indent="-514350" eaLnBrk="0" hangingPunct="0">
              <a:lnSpc>
                <a:spcPct val="13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GB" dirty="0" smtClean="0"/>
              <a:t>Numbers are separated from names by a   HYPHEN	e.g.    2-methylheptane</a:t>
            </a:r>
          </a:p>
          <a:p>
            <a:pPr marL="514350" indent="-514350" eaLnBrk="0" hangingPunct="0">
              <a:lnSpc>
                <a:spcPct val="13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GB" dirty="0" smtClean="0"/>
              <a:t>Numbers are separated from numbers by a  COMMA	e.g.   2,3-dimethylbutane</a:t>
            </a:r>
          </a:p>
          <a:p>
            <a:pPr eaLnBrk="0" hangingPunct="0">
              <a:spcBef>
                <a:spcPct val="0"/>
              </a:spcBef>
              <a:spcAft>
                <a:spcPts val="2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39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3213" y="3411538"/>
            <a:ext cx="3967162" cy="822325"/>
            <a:chOff x="130" y="131"/>
            <a:chExt cx="2499" cy="518"/>
          </a:xfrm>
        </p:grpSpPr>
        <p:sp>
          <p:nvSpPr>
            <p:cNvPr id="168998" name="Line 3"/>
            <p:cNvSpPr>
              <a:spLocks noChangeShapeType="1"/>
            </p:cNvSpPr>
            <p:nvPr/>
          </p:nvSpPr>
          <p:spPr bwMode="auto">
            <a:xfrm>
              <a:off x="493" y="527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8999" name="Text Box 4"/>
            <p:cNvSpPr txBox="1">
              <a:spLocks noChangeArrowheads="1"/>
            </p:cNvSpPr>
            <p:nvPr/>
          </p:nvSpPr>
          <p:spPr bwMode="auto">
            <a:xfrm>
              <a:off x="568" y="399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2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000" name="Text Box 5"/>
            <p:cNvSpPr txBox="1">
              <a:spLocks noChangeArrowheads="1"/>
            </p:cNvSpPr>
            <p:nvPr/>
          </p:nvSpPr>
          <p:spPr bwMode="auto">
            <a:xfrm>
              <a:off x="130" y="393"/>
              <a:ext cx="4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3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001" name="Line 6"/>
            <p:cNvSpPr>
              <a:spLocks noChangeShapeType="1"/>
            </p:cNvSpPr>
            <p:nvPr/>
          </p:nvSpPr>
          <p:spPr bwMode="auto">
            <a:xfrm>
              <a:off x="910" y="527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9002" name="Text Box 7"/>
            <p:cNvSpPr txBox="1">
              <a:spLocks noChangeArrowheads="1"/>
            </p:cNvSpPr>
            <p:nvPr/>
          </p:nvSpPr>
          <p:spPr bwMode="auto">
            <a:xfrm>
              <a:off x="985" y="399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2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003" name="Line 8"/>
            <p:cNvSpPr>
              <a:spLocks noChangeShapeType="1"/>
            </p:cNvSpPr>
            <p:nvPr/>
          </p:nvSpPr>
          <p:spPr bwMode="auto">
            <a:xfrm>
              <a:off x="1306" y="527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9004" name="Text Box 9"/>
            <p:cNvSpPr txBox="1">
              <a:spLocks noChangeArrowheads="1"/>
            </p:cNvSpPr>
            <p:nvPr/>
          </p:nvSpPr>
          <p:spPr bwMode="auto">
            <a:xfrm>
              <a:off x="1381" y="399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2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005" name="Line 10"/>
            <p:cNvSpPr>
              <a:spLocks noChangeShapeType="1"/>
            </p:cNvSpPr>
            <p:nvPr/>
          </p:nvSpPr>
          <p:spPr bwMode="auto">
            <a:xfrm>
              <a:off x="1723" y="527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9006" name="Text Box 11"/>
            <p:cNvSpPr txBox="1">
              <a:spLocks noChangeArrowheads="1"/>
            </p:cNvSpPr>
            <p:nvPr/>
          </p:nvSpPr>
          <p:spPr bwMode="auto">
            <a:xfrm>
              <a:off x="1798" y="399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007" name="Line 12"/>
            <p:cNvSpPr>
              <a:spLocks noChangeShapeType="1"/>
            </p:cNvSpPr>
            <p:nvPr/>
          </p:nvSpPr>
          <p:spPr bwMode="auto">
            <a:xfrm>
              <a:off x="2110" y="521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9008" name="Text Box 13"/>
            <p:cNvSpPr txBox="1">
              <a:spLocks noChangeArrowheads="1"/>
            </p:cNvSpPr>
            <p:nvPr/>
          </p:nvSpPr>
          <p:spPr bwMode="auto">
            <a:xfrm>
              <a:off x="2185" y="393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3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009" name="Text Box 14"/>
            <p:cNvSpPr txBox="1">
              <a:spLocks noChangeArrowheads="1"/>
            </p:cNvSpPr>
            <p:nvPr/>
          </p:nvSpPr>
          <p:spPr bwMode="auto">
            <a:xfrm>
              <a:off x="1800" y="131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3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010" name="Line 15"/>
            <p:cNvSpPr>
              <a:spLocks noChangeShapeType="1"/>
            </p:cNvSpPr>
            <p:nvPr/>
          </p:nvSpPr>
          <p:spPr bwMode="auto">
            <a:xfrm flipV="1">
              <a:off x="1916" y="343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42925" y="1647825"/>
            <a:ext cx="2595563" cy="1252538"/>
            <a:chOff x="186" y="1400"/>
            <a:chExt cx="1635" cy="789"/>
          </a:xfrm>
        </p:grpSpPr>
        <p:sp>
          <p:nvSpPr>
            <p:cNvPr id="168987" name="Line 17"/>
            <p:cNvSpPr>
              <a:spLocks noChangeShapeType="1"/>
            </p:cNvSpPr>
            <p:nvPr/>
          </p:nvSpPr>
          <p:spPr bwMode="auto">
            <a:xfrm>
              <a:off x="537" y="2067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8988" name="Text Box 18"/>
            <p:cNvSpPr txBox="1">
              <a:spLocks noChangeArrowheads="1"/>
            </p:cNvSpPr>
            <p:nvPr/>
          </p:nvSpPr>
          <p:spPr bwMode="auto">
            <a:xfrm>
              <a:off x="960" y="1939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2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989" name="Text Box 19"/>
            <p:cNvSpPr txBox="1">
              <a:spLocks noChangeArrowheads="1"/>
            </p:cNvSpPr>
            <p:nvPr/>
          </p:nvSpPr>
          <p:spPr bwMode="auto">
            <a:xfrm>
              <a:off x="186" y="1933"/>
              <a:ext cx="4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3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990" name="Line 20"/>
            <p:cNvSpPr>
              <a:spLocks noChangeShapeType="1"/>
            </p:cNvSpPr>
            <p:nvPr/>
          </p:nvSpPr>
          <p:spPr bwMode="auto">
            <a:xfrm>
              <a:off x="1302" y="2067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8991" name="Text Box 21"/>
            <p:cNvSpPr txBox="1">
              <a:spLocks noChangeArrowheads="1"/>
            </p:cNvSpPr>
            <p:nvPr/>
          </p:nvSpPr>
          <p:spPr bwMode="auto">
            <a:xfrm>
              <a:off x="1377" y="1939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3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992" name="Text Box 22"/>
            <p:cNvSpPr txBox="1">
              <a:spLocks noChangeArrowheads="1"/>
            </p:cNvSpPr>
            <p:nvPr/>
          </p:nvSpPr>
          <p:spPr bwMode="auto">
            <a:xfrm>
              <a:off x="588" y="1939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993" name="Line 23"/>
            <p:cNvSpPr>
              <a:spLocks noChangeShapeType="1"/>
            </p:cNvSpPr>
            <p:nvPr/>
          </p:nvSpPr>
          <p:spPr bwMode="auto">
            <a:xfrm>
              <a:off x="900" y="2061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8994" name="Text Box 24"/>
            <p:cNvSpPr txBox="1">
              <a:spLocks noChangeArrowheads="1"/>
            </p:cNvSpPr>
            <p:nvPr/>
          </p:nvSpPr>
          <p:spPr bwMode="auto">
            <a:xfrm>
              <a:off x="585" y="1680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2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995" name="Line 25"/>
            <p:cNvSpPr>
              <a:spLocks noChangeShapeType="1"/>
            </p:cNvSpPr>
            <p:nvPr/>
          </p:nvSpPr>
          <p:spPr bwMode="auto">
            <a:xfrm flipV="1">
              <a:off x="701" y="188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8996" name="Text Box 26"/>
            <p:cNvSpPr txBox="1">
              <a:spLocks noChangeArrowheads="1"/>
            </p:cNvSpPr>
            <p:nvPr/>
          </p:nvSpPr>
          <p:spPr bwMode="auto">
            <a:xfrm>
              <a:off x="585" y="1400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3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997" name="Line 27"/>
            <p:cNvSpPr>
              <a:spLocks noChangeShapeType="1"/>
            </p:cNvSpPr>
            <p:nvPr/>
          </p:nvSpPr>
          <p:spPr bwMode="auto">
            <a:xfrm flipV="1">
              <a:off x="701" y="160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8965" name="Text Box 29"/>
          <p:cNvSpPr txBox="1">
            <a:spLocks noChangeArrowheads="1"/>
          </p:cNvSpPr>
          <p:nvPr/>
        </p:nvSpPr>
        <p:spPr bwMode="auto">
          <a:xfrm>
            <a:off x="467544" y="1619508"/>
            <a:ext cx="8343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ts val="200"/>
              </a:spcAft>
            </a:pPr>
            <a:r>
              <a:rPr lang="en-GB" sz="2400" dirty="0">
                <a:solidFill>
                  <a:srgbClr val="7030A0"/>
                </a:solidFill>
              </a:rPr>
              <a:t>Apply the rules and name these alkanes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420688" y="4841875"/>
            <a:ext cx="3187700" cy="1282700"/>
            <a:chOff x="265" y="3114"/>
            <a:chExt cx="2008" cy="808"/>
          </a:xfrm>
        </p:grpSpPr>
        <p:sp>
          <p:nvSpPr>
            <p:cNvPr id="168971" name="Text Box 31"/>
            <p:cNvSpPr txBox="1">
              <a:spLocks noChangeArrowheads="1"/>
            </p:cNvSpPr>
            <p:nvPr/>
          </p:nvSpPr>
          <p:spPr bwMode="auto">
            <a:xfrm>
              <a:off x="1462" y="3114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3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972" name="Line 32"/>
            <p:cNvSpPr>
              <a:spLocks noChangeShapeType="1"/>
            </p:cNvSpPr>
            <p:nvPr/>
          </p:nvSpPr>
          <p:spPr bwMode="auto">
            <a:xfrm>
              <a:off x="1400" y="3798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8973" name="Text Box 33"/>
            <p:cNvSpPr txBox="1">
              <a:spLocks noChangeArrowheads="1"/>
            </p:cNvSpPr>
            <p:nvPr/>
          </p:nvSpPr>
          <p:spPr bwMode="auto">
            <a:xfrm>
              <a:off x="1829" y="3670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3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974" name="Text Box 34"/>
            <p:cNvSpPr txBox="1">
              <a:spLocks noChangeArrowheads="1"/>
            </p:cNvSpPr>
            <p:nvPr/>
          </p:nvSpPr>
          <p:spPr bwMode="auto">
            <a:xfrm>
              <a:off x="1457" y="3670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975" name="Line 35"/>
            <p:cNvSpPr>
              <a:spLocks noChangeShapeType="1"/>
            </p:cNvSpPr>
            <p:nvPr/>
          </p:nvSpPr>
          <p:spPr bwMode="auto">
            <a:xfrm>
              <a:off x="1769" y="3792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8976" name="Text Box 36"/>
            <p:cNvSpPr txBox="1">
              <a:spLocks noChangeArrowheads="1"/>
            </p:cNvSpPr>
            <p:nvPr/>
          </p:nvSpPr>
          <p:spPr bwMode="auto">
            <a:xfrm>
              <a:off x="1454" y="3411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2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977" name="Line 37"/>
            <p:cNvSpPr>
              <a:spLocks noChangeShapeType="1"/>
            </p:cNvSpPr>
            <p:nvPr/>
          </p:nvSpPr>
          <p:spPr bwMode="auto">
            <a:xfrm flipV="1">
              <a:off x="1570" y="3617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8978" name="Line 38"/>
            <p:cNvSpPr>
              <a:spLocks noChangeShapeType="1"/>
            </p:cNvSpPr>
            <p:nvPr/>
          </p:nvSpPr>
          <p:spPr bwMode="auto">
            <a:xfrm flipV="1">
              <a:off x="1570" y="3337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265" y="3398"/>
              <a:ext cx="1281" cy="524"/>
              <a:chOff x="318" y="2904"/>
              <a:chExt cx="1281" cy="524"/>
            </a:xfrm>
          </p:grpSpPr>
          <p:sp>
            <p:nvSpPr>
              <p:cNvPr id="168980" name="Line 40"/>
              <p:cNvSpPr>
                <a:spLocks noChangeShapeType="1"/>
              </p:cNvSpPr>
              <p:nvPr/>
            </p:nvSpPr>
            <p:spPr bwMode="auto">
              <a:xfrm>
                <a:off x="681" y="3306"/>
                <a:ext cx="10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8981" name="Text Box 41"/>
              <p:cNvSpPr txBox="1">
                <a:spLocks noChangeArrowheads="1"/>
              </p:cNvSpPr>
              <p:nvPr/>
            </p:nvSpPr>
            <p:spPr bwMode="auto">
              <a:xfrm>
                <a:off x="756" y="3178"/>
                <a:ext cx="4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000000"/>
                    </a:solidFill>
                  </a:rPr>
                  <a:t>CH</a:t>
                </a:r>
                <a:r>
                  <a:rPr lang="en-US" sz="2000" baseline="-25000">
                    <a:solidFill>
                      <a:srgbClr val="000000"/>
                    </a:solidFill>
                  </a:rPr>
                  <a:t>2</a:t>
                </a:r>
                <a:endParaRPr lang="en-US" b="0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982" name="Text Box 42"/>
              <p:cNvSpPr txBox="1">
                <a:spLocks noChangeArrowheads="1"/>
              </p:cNvSpPr>
              <p:nvPr/>
            </p:nvSpPr>
            <p:spPr bwMode="auto">
              <a:xfrm>
                <a:off x="318" y="3172"/>
                <a:ext cx="46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000000"/>
                    </a:solidFill>
                  </a:rPr>
                  <a:t>CH</a:t>
                </a:r>
                <a:r>
                  <a:rPr lang="en-US" sz="2000" baseline="-25000">
                    <a:solidFill>
                      <a:srgbClr val="000000"/>
                    </a:solidFill>
                  </a:rPr>
                  <a:t>3</a:t>
                </a:r>
                <a:endParaRPr lang="en-US" b="0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983" name="Line 43"/>
              <p:cNvSpPr>
                <a:spLocks noChangeShapeType="1"/>
              </p:cNvSpPr>
              <p:nvPr/>
            </p:nvSpPr>
            <p:spPr bwMode="auto">
              <a:xfrm>
                <a:off x="1092" y="3306"/>
                <a:ext cx="10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8984" name="Text Box 44"/>
              <p:cNvSpPr txBox="1">
                <a:spLocks noChangeArrowheads="1"/>
              </p:cNvSpPr>
              <p:nvPr/>
            </p:nvSpPr>
            <p:spPr bwMode="auto">
              <a:xfrm>
                <a:off x="1155" y="3178"/>
                <a:ext cx="4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000000"/>
                    </a:solidFill>
                  </a:rPr>
                  <a:t>CH</a:t>
                </a:r>
                <a:endParaRPr lang="en-US" b="0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985" name="Text Box 45"/>
              <p:cNvSpPr txBox="1">
                <a:spLocks noChangeArrowheads="1"/>
              </p:cNvSpPr>
              <p:nvPr/>
            </p:nvSpPr>
            <p:spPr bwMode="auto">
              <a:xfrm>
                <a:off x="1155" y="2904"/>
                <a:ext cx="4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000000"/>
                    </a:solidFill>
                  </a:rPr>
                  <a:t>CH</a:t>
                </a:r>
                <a:r>
                  <a:rPr lang="en-US" sz="2000" baseline="-25000">
                    <a:solidFill>
                      <a:srgbClr val="000000"/>
                    </a:solidFill>
                  </a:rPr>
                  <a:t>3</a:t>
                </a:r>
                <a:endParaRPr lang="en-US" b="0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986" name="Line 46"/>
              <p:cNvSpPr>
                <a:spLocks noChangeShapeType="1"/>
              </p:cNvSpPr>
              <p:nvPr/>
            </p:nvSpPr>
            <p:spPr bwMode="auto">
              <a:xfrm flipV="1">
                <a:off x="1270" y="3118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68967" name="Line 48"/>
          <p:cNvSpPr>
            <a:spLocks noChangeShapeType="1"/>
          </p:cNvSpPr>
          <p:nvPr/>
        </p:nvSpPr>
        <p:spPr bwMode="auto">
          <a:xfrm>
            <a:off x="8826500" y="66294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8968" name="AutoShape 4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38900"/>
            <a:ext cx="457200" cy="3937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GB" b="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9" name="Line 50"/>
          <p:cNvSpPr>
            <a:spLocks noChangeShapeType="1"/>
          </p:cNvSpPr>
          <p:nvPr/>
        </p:nvSpPr>
        <p:spPr bwMode="auto">
          <a:xfrm flipH="1">
            <a:off x="139700" y="66294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8970" name="AutoShape 5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38900"/>
            <a:ext cx="342900" cy="3937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GB" b="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en-GB" dirty="0" smtClean="0"/>
              <a:t>Test your understanding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62273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3213" y="3322638"/>
            <a:ext cx="3967162" cy="822325"/>
            <a:chOff x="130" y="131"/>
            <a:chExt cx="2499" cy="518"/>
          </a:xfrm>
        </p:grpSpPr>
        <p:sp>
          <p:nvSpPr>
            <p:cNvPr id="170026" name="Line 3"/>
            <p:cNvSpPr>
              <a:spLocks noChangeShapeType="1"/>
            </p:cNvSpPr>
            <p:nvPr/>
          </p:nvSpPr>
          <p:spPr bwMode="auto">
            <a:xfrm>
              <a:off x="493" y="527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0027" name="Text Box 4"/>
            <p:cNvSpPr txBox="1">
              <a:spLocks noChangeArrowheads="1"/>
            </p:cNvSpPr>
            <p:nvPr/>
          </p:nvSpPr>
          <p:spPr bwMode="auto">
            <a:xfrm>
              <a:off x="568" y="399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2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028" name="Text Box 5"/>
            <p:cNvSpPr txBox="1">
              <a:spLocks noChangeArrowheads="1"/>
            </p:cNvSpPr>
            <p:nvPr/>
          </p:nvSpPr>
          <p:spPr bwMode="auto">
            <a:xfrm>
              <a:off x="130" y="393"/>
              <a:ext cx="4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3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029" name="Line 6"/>
            <p:cNvSpPr>
              <a:spLocks noChangeShapeType="1"/>
            </p:cNvSpPr>
            <p:nvPr/>
          </p:nvSpPr>
          <p:spPr bwMode="auto">
            <a:xfrm>
              <a:off x="910" y="527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0030" name="Text Box 7"/>
            <p:cNvSpPr txBox="1">
              <a:spLocks noChangeArrowheads="1"/>
            </p:cNvSpPr>
            <p:nvPr/>
          </p:nvSpPr>
          <p:spPr bwMode="auto">
            <a:xfrm>
              <a:off x="985" y="399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2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031" name="Line 8"/>
            <p:cNvSpPr>
              <a:spLocks noChangeShapeType="1"/>
            </p:cNvSpPr>
            <p:nvPr/>
          </p:nvSpPr>
          <p:spPr bwMode="auto">
            <a:xfrm>
              <a:off x="1306" y="527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0032" name="Text Box 9"/>
            <p:cNvSpPr txBox="1">
              <a:spLocks noChangeArrowheads="1"/>
            </p:cNvSpPr>
            <p:nvPr/>
          </p:nvSpPr>
          <p:spPr bwMode="auto">
            <a:xfrm>
              <a:off x="1381" y="399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2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033" name="Line 10"/>
            <p:cNvSpPr>
              <a:spLocks noChangeShapeType="1"/>
            </p:cNvSpPr>
            <p:nvPr/>
          </p:nvSpPr>
          <p:spPr bwMode="auto">
            <a:xfrm>
              <a:off x="1723" y="527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0034" name="Text Box 11"/>
            <p:cNvSpPr txBox="1">
              <a:spLocks noChangeArrowheads="1"/>
            </p:cNvSpPr>
            <p:nvPr/>
          </p:nvSpPr>
          <p:spPr bwMode="auto">
            <a:xfrm>
              <a:off x="1798" y="399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035" name="Line 12"/>
            <p:cNvSpPr>
              <a:spLocks noChangeShapeType="1"/>
            </p:cNvSpPr>
            <p:nvPr/>
          </p:nvSpPr>
          <p:spPr bwMode="auto">
            <a:xfrm>
              <a:off x="2110" y="521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0036" name="Text Box 13"/>
            <p:cNvSpPr txBox="1">
              <a:spLocks noChangeArrowheads="1"/>
            </p:cNvSpPr>
            <p:nvPr/>
          </p:nvSpPr>
          <p:spPr bwMode="auto">
            <a:xfrm>
              <a:off x="2185" y="393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3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037" name="Text Box 14"/>
            <p:cNvSpPr txBox="1">
              <a:spLocks noChangeArrowheads="1"/>
            </p:cNvSpPr>
            <p:nvPr/>
          </p:nvSpPr>
          <p:spPr bwMode="auto">
            <a:xfrm>
              <a:off x="1800" y="131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3333CC"/>
                  </a:solidFill>
                </a:rPr>
                <a:t>CH</a:t>
              </a:r>
              <a:r>
                <a:rPr lang="en-US" sz="2000" baseline="-25000">
                  <a:solidFill>
                    <a:srgbClr val="3333CC"/>
                  </a:solidFill>
                </a:rPr>
                <a:t>3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038" name="Line 15"/>
            <p:cNvSpPr>
              <a:spLocks noChangeShapeType="1"/>
            </p:cNvSpPr>
            <p:nvPr/>
          </p:nvSpPr>
          <p:spPr bwMode="auto">
            <a:xfrm flipV="1">
              <a:off x="1916" y="343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42925" y="1571625"/>
            <a:ext cx="2595563" cy="1252538"/>
            <a:chOff x="186" y="1400"/>
            <a:chExt cx="1635" cy="789"/>
          </a:xfrm>
        </p:grpSpPr>
        <p:sp>
          <p:nvSpPr>
            <p:cNvPr id="170015" name="Line 17"/>
            <p:cNvSpPr>
              <a:spLocks noChangeShapeType="1"/>
            </p:cNvSpPr>
            <p:nvPr/>
          </p:nvSpPr>
          <p:spPr bwMode="auto">
            <a:xfrm>
              <a:off x="537" y="2067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0016" name="Text Box 18"/>
            <p:cNvSpPr txBox="1">
              <a:spLocks noChangeArrowheads="1"/>
            </p:cNvSpPr>
            <p:nvPr/>
          </p:nvSpPr>
          <p:spPr bwMode="auto">
            <a:xfrm>
              <a:off x="960" y="1939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2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017" name="Text Box 19"/>
            <p:cNvSpPr txBox="1">
              <a:spLocks noChangeArrowheads="1"/>
            </p:cNvSpPr>
            <p:nvPr/>
          </p:nvSpPr>
          <p:spPr bwMode="auto">
            <a:xfrm>
              <a:off x="186" y="1933"/>
              <a:ext cx="4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3333CC"/>
                  </a:solidFill>
                </a:rPr>
                <a:t>CH</a:t>
              </a:r>
              <a:r>
                <a:rPr lang="en-US" sz="2000" baseline="-25000">
                  <a:solidFill>
                    <a:srgbClr val="3333CC"/>
                  </a:solidFill>
                </a:rPr>
                <a:t>3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018" name="Line 20"/>
            <p:cNvSpPr>
              <a:spLocks noChangeShapeType="1"/>
            </p:cNvSpPr>
            <p:nvPr/>
          </p:nvSpPr>
          <p:spPr bwMode="auto">
            <a:xfrm>
              <a:off x="1302" y="2067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0019" name="Text Box 21"/>
            <p:cNvSpPr txBox="1">
              <a:spLocks noChangeArrowheads="1"/>
            </p:cNvSpPr>
            <p:nvPr/>
          </p:nvSpPr>
          <p:spPr bwMode="auto">
            <a:xfrm>
              <a:off x="1377" y="1939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3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020" name="Text Box 22"/>
            <p:cNvSpPr txBox="1">
              <a:spLocks noChangeArrowheads="1"/>
            </p:cNvSpPr>
            <p:nvPr/>
          </p:nvSpPr>
          <p:spPr bwMode="auto">
            <a:xfrm>
              <a:off x="588" y="1939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021" name="Line 23"/>
            <p:cNvSpPr>
              <a:spLocks noChangeShapeType="1"/>
            </p:cNvSpPr>
            <p:nvPr/>
          </p:nvSpPr>
          <p:spPr bwMode="auto">
            <a:xfrm>
              <a:off x="900" y="2061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0022" name="Text Box 24"/>
            <p:cNvSpPr txBox="1">
              <a:spLocks noChangeArrowheads="1"/>
            </p:cNvSpPr>
            <p:nvPr/>
          </p:nvSpPr>
          <p:spPr bwMode="auto">
            <a:xfrm>
              <a:off x="585" y="1680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2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023" name="Line 25"/>
            <p:cNvSpPr>
              <a:spLocks noChangeShapeType="1"/>
            </p:cNvSpPr>
            <p:nvPr/>
          </p:nvSpPr>
          <p:spPr bwMode="auto">
            <a:xfrm flipV="1">
              <a:off x="701" y="188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0024" name="Text Box 26"/>
            <p:cNvSpPr txBox="1">
              <a:spLocks noChangeArrowheads="1"/>
            </p:cNvSpPr>
            <p:nvPr/>
          </p:nvSpPr>
          <p:spPr bwMode="auto">
            <a:xfrm>
              <a:off x="585" y="1400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CH</a:t>
              </a:r>
              <a:r>
                <a:rPr lang="en-US" sz="2000" baseline="-25000">
                  <a:solidFill>
                    <a:srgbClr val="000000"/>
                  </a:solidFill>
                </a:rPr>
                <a:t>3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025" name="Line 27"/>
            <p:cNvSpPr>
              <a:spLocks noChangeShapeType="1"/>
            </p:cNvSpPr>
            <p:nvPr/>
          </p:nvSpPr>
          <p:spPr bwMode="auto">
            <a:xfrm flipV="1">
              <a:off x="701" y="160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420688" y="4943475"/>
            <a:ext cx="3187700" cy="1282700"/>
            <a:chOff x="265" y="3114"/>
            <a:chExt cx="2008" cy="808"/>
          </a:xfrm>
        </p:grpSpPr>
        <p:sp>
          <p:nvSpPr>
            <p:cNvPr id="169999" name="Text Box 30"/>
            <p:cNvSpPr txBox="1">
              <a:spLocks noChangeArrowheads="1"/>
            </p:cNvSpPr>
            <p:nvPr/>
          </p:nvSpPr>
          <p:spPr bwMode="auto">
            <a:xfrm>
              <a:off x="1462" y="3114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CC0000"/>
                  </a:solidFill>
                </a:rPr>
                <a:t>C</a:t>
              </a:r>
              <a:r>
                <a:rPr lang="en-US" sz="2000">
                  <a:solidFill>
                    <a:srgbClr val="000000"/>
                  </a:solidFill>
                </a:rPr>
                <a:t>H</a:t>
              </a:r>
              <a:r>
                <a:rPr lang="en-US" sz="2000" baseline="-25000">
                  <a:solidFill>
                    <a:srgbClr val="000000"/>
                  </a:solidFill>
                </a:rPr>
                <a:t>3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000" name="Line 31"/>
            <p:cNvSpPr>
              <a:spLocks noChangeShapeType="1"/>
            </p:cNvSpPr>
            <p:nvPr/>
          </p:nvSpPr>
          <p:spPr bwMode="auto">
            <a:xfrm>
              <a:off x="1400" y="3798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0001" name="Text Box 32"/>
            <p:cNvSpPr txBox="1">
              <a:spLocks noChangeArrowheads="1"/>
            </p:cNvSpPr>
            <p:nvPr/>
          </p:nvSpPr>
          <p:spPr bwMode="auto">
            <a:xfrm>
              <a:off x="1829" y="3670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3333CC"/>
                  </a:solidFill>
                </a:rPr>
                <a:t>CH</a:t>
              </a:r>
              <a:r>
                <a:rPr lang="en-US" sz="2000" baseline="-25000">
                  <a:solidFill>
                    <a:srgbClr val="3333CC"/>
                  </a:solidFill>
                </a:rPr>
                <a:t>3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002" name="Text Box 33"/>
            <p:cNvSpPr txBox="1">
              <a:spLocks noChangeArrowheads="1"/>
            </p:cNvSpPr>
            <p:nvPr/>
          </p:nvSpPr>
          <p:spPr bwMode="auto">
            <a:xfrm>
              <a:off x="1457" y="3670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CC0000"/>
                  </a:solidFill>
                </a:rPr>
                <a:t>C</a:t>
              </a:r>
              <a:r>
                <a:rPr lang="en-US" sz="2000">
                  <a:solidFill>
                    <a:srgbClr val="000000"/>
                  </a:solidFill>
                </a:rPr>
                <a:t>H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003" name="Line 34"/>
            <p:cNvSpPr>
              <a:spLocks noChangeShapeType="1"/>
            </p:cNvSpPr>
            <p:nvPr/>
          </p:nvSpPr>
          <p:spPr bwMode="auto">
            <a:xfrm>
              <a:off x="1769" y="3792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0004" name="Text Box 35"/>
            <p:cNvSpPr txBox="1">
              <a:spLocks noChangeArrowheads="1"/>
            </p:cNvSpPr>
            <p:nvPr/>
          </p:nvSpPr>
          <p:spPr bwMode="auto">
            <a:xfrm>
              <a:off x="1454" y="3411"/>
              <a:ext cx="4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CC0000"/>
                  </a:solidFill>
                </a:rPr>
                <a:t>C</a:t>
              </a:r>
              <a:r>
                <a:rPr lang="en-US" sz="2000">
                  <a:solidFill>
                    <a:srgbClr val="000000"/>
                  </a:solidFill>
                </a:rPr>
                <a:t>H</a:t>
              </a:r>
              <a:r>
                <a:rPr lang="en-US" sz="2000" baseline="-25000">
                  <a:solidFill>
                    <a:srgbClr val="000000"/>
                  </a:solidFill>
                </a:rPr>
                <a:t>2</a:t>
              </a:r>
              <a:endParaRPr lang="en-US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005" name="Line 36"/>
            <p:cNvSpPr>
              <a:spLocks noChangeShapeType="1"/>
            </p:cNvSpPr>
            <p:nvPr/>
          </p:nvSpPr>
          <p:spPr bwMode="auto">
            <a:xfrm flipV="1">
              <a:off x="1570" y="3617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0006" name="Line 37"/>
            <p:cNvSpPr>
              <a:spLocks noChangeShapeType="1"/>
            </p:cNvSpPr>
            <p:nvPr/>
          </p:nvSpPr>
          <p:spPr bwMode="auto">
            <a:xfrm flipV="1">
              <a:off x="1570" y="3337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265" y="3398"/>
              <a:ext cx="1281" cy="524"/>
              <a:chOff x="318" y="2904"/>
              <a:chExt cx="1281" cy="524"/>
            </a:xfrm>
          </p:grpSpPr>
          <p:sp>
            <p:nvSpPr>
              <p:cNvPr id="170008" name="Line 39"/>
              <p:cNvSpPr>
                <a:spLocks noChangeShapeType="1"/>
              </p:cNvSpPr>
              <p:nvPr/>
            </p:nvSpPr>
            <p:spPr bwMode="auto">
              <a:xfrm>
                <a:off x="681" y="3306"/>
                <a:ext cx="10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0009" name="Text Box 40"/>
              <p:cNvSpPr txBox="1">
                <a:spLocks noChangeArrowheads="1"/>
              </p:cNvSpPr>
              <p:nvPr/>
            </p:nvSpPr>
            <p:spPr bwMode="auto">
              <a:xfrm>
                <a:off x="756" y="3178"/>
                <a:ext cx="4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CC0000"/>
                    </a:solidFill>
                  </a:rPr>
                  <a:t>C</a:t>
                </a:r>
                <a:r>
                  <a:rPr lang="en-US" sz="2000">
                    <a:solidFill>
                      <a:srgbClr val="000000"/>
                    </a:solidFill>
                  </a:rPr>
                  <a:t>H</a:t>
                </a:r>
                <a:r>
                  <a:rPr lang="en-US" sz="2000" baseline="-25000">
                    <a:solidFill>
                      <a:srgbClr val="000000"/>
                    </a:solidFill>
                  </a:rPr>
                  <a:t>2</a:t>
                </a:r>
                <a:endParaRPr lang="en-US" b="0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0010" name="Text Box 41"/>
              <p:cNvSpPr txBox="1">
                <a:spLocks noChangeArrowheads="1"/>
              </p:cNvSpPr>
              <p:nvPr/>
            </p:nvSpPr>
            <p:spPr bwMode="auto">
              <a:xfrm>
                <a:off x="318" y="3172"/>
                <a:ext cx="46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CC0000"/>
                    </a:solidFill>
                  </a:rPr>
                  <a:t>C</a:t>
                </a:r>
                <a:r>
                  <a:rPr lang="en-US" sz="2000">
                    <a:solidFill>
                      <a:srgbClr val="000000"/>
                    </a:solidFill>
                  </a:rPr>
                  <a:t>H</a:t>
                </a:r>
                <a:r>
                  <a:rPr lang="en-US" sz="2000" baseline="-25000">
                    <a:solidFill>
                      <a:srgbClr val="000000"/>
                    </a:solidFill>
                  </a:rPr>
                  <a:t>3</a:t>
                </a:r>
                <a:endParaRPr lang="en-US" b="0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0011" name="Line 42"/>
              <p:cNvSpPr>
                <a:spLocks noChangeShapeType="1"/>
              </p:cNvSpPr>
              <p:nvPr/>
            </p:nvSpPr>
            <p:spPr bwMode="auto">
              <a:xfrm>
                <a:off x="1092" y="3306"/>
                <a:ext cx="10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0012" name="Text Box 43"/>
              <p:cNvSpPr txBox="1">
                <a:spLocks noChangeArrowheads="1"/>
              </p:cNvSpPr>
              <p:nvPr/>
            </p:nvSpPr>
            <p:spPr bwMode="auto">
              <a:xfrm>
                <a:off x="1155" y="3178"/>
                <a:ext cx="4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CC0000"/>
                    </a:solidFill>
                  </a:rPr>
                  <a:t>C</a:t>
                </a:r>
                <a:r>
                  <a:rPr lang="en-US" sz="2000">
                    <a:solidFill>
                      <a:srgbClr val="000000"/>
                    </a:solidFill>
                  </a:rPr>
                  <a:t>H</a:t>
                </a:r>
                <a:endParaRPr lang="en-US" b="0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0013" name="Text Box 44"/>
              <p:cNvSpPr txBox="1">
                <a:spLocks noChangeArrowheads="1"/>
              </p:cNvSpPr>
              <p:nvPr/>
            </p:nvSpPr>
            <p:spPr bwMode="auto">
              <a:xfrm>
                <a:off x="1155" y="2904"/>
                <a:ext cx="4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3333CC"/>
                    </a:solidFill>
                  </a:rPr>
                  <a:t>CH</a:t>
                </a:r>
                <a:r>
                  <a:rPr lang="en-US" sz="2000" baseline="-25000">
                    <a:solidFill>
                      <a:srgbClr val="3333CC"/>
                    </a:solidFill>
                  </a:rPr>
                  <a:t>3</a:t>
                </a:r>
                <a:endParaRPr lang="en-US" b="0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0014" name="Line 45"/>
              <p:cNvSpPr>
                <a:spLocks noChangeShapeType="1"/>
              </p:cNvSpPr>
              <p:nvPr/>
            </p:nvSpPr>
            <p:spPr bwMode="auto">
              <a:xfrm flipV="1">
                <a:off x="1270" y="3118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206894" name="Text Box 46"/>
          <p:cNvSpPr txBox="1">
            <a:spLocks noChangeArrowheads="1"/>
          </p:cNvSpPr>
          <p:nvPr/>
        </p:nvSpPr>
        <p:spPr bwMode="auto">
          <a:xfrm>
            <a:off x="4651375" y="1512888"/>
            <a:ext cx="41751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/>
              <a:t>Longest chain = 5 </a:t>
            </a:r>
            <a:r>
              <a:rPr lang="en-US" sz="1600" dirty="0" smtClean="0"/>
              <a:t>- so </a:t>
            </a:r>
            <a:r>
              <a:rPr lang="en-US" sz="1600" dirty="0"/>
              <a:t>it is a </a:t>
            </a:r>
            <a:r>
              <a:rPr lang="en-US" sz="1600" dirty="0" smtClean="0"/>
              <a:t>pentane stem.</a:t>
            </a:r>
            <a:endParaRPr lang="en-US" sz="1600" dirty="0"/>
          </a:p>
          <a:p>
            <a:pPr eaLnBrk="0" hangingPunct="0"/>
            <a:r>
              <a:rPr lang="en-US" sz="1600" dirty="0" smtClean="0"/>
              <a:t>CH</a:t>
            </a:r>
            <a:r>
              <a:rPr lang="en-US" sz="1600" baseline="-25000" dirty="0" smtClean="0"/>
              <a:t>3</a:t>
            </a:r>
            <a:r>
              <a:rPr lang="en-US" sz="1600" dirty="0"/>
              <a:t>, methyl, group is attached to the third carbon from one end...</a:t>
            </a:r>
          </a:p>
          <a:p>
            <a:pPr eaLnBrk="0" hangingPunct="0"/>
            <a:r>
              <a:rPr lang="en-US" sz="1600" dirty="0" smtClean="0"/>
              <a:t>3-methylpentane</a:t>
            </a:r>
            <a:endParaRPr lang="en-US" sz="1400" b="0" i="1" dirty="0">
              <a:latin typeface="Times New Roman" pitchFamily="18" charset="0"/>
            </a:endParaRPr>
          </a:p>
        </p:txBody>
      </p:sp>
      <p:sp>
        <p:nvSpPr>
          <p:cNvPr id="206895" name="Text Box 47"/>
          <p:cNvSpPr txBox="1">
            <a:spLocks noChangeArrowheads="1"/>
          </p:cNvSpPr>
          <p:nvPr/>
        </p:nvSpPr>
        <p:spPr bwMode="auto">
          <a:xfrm>
            <a:off x="1447800" y="179388"/>
            <a:ext cx="62484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dirty="0" smtClean="0"/>
              <a:t>Answers</a:t>
            </a:r>
            <a:endParaRPr lang="en-US" sz="3600" dirty="0"/>
          </a:p>
        </p:txBody>
      </p:sp>
      <p:sp>
        <p:nvSpPr>
          <p:cNvPr id="169992" name="Text Box 48"/>
          <p:cNvSpPr txBox="1">
            <a:spLocks noChangeArrowheads="1"/>
          </p:cNvSpPr>
          <p:nvPr/>
        </p:nvSpPr>
        <p:spPr bwMode="auto">
          <a:xfrm>
            <a:off x="539552" y="980728"/>
            <a:ext cx="8343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ts val="200"/>
              </a:spcAft>
            </a:pPr>
            <a:r>
              <a:rPr lang="en-GB" sz="1800" dirty="0"/>
              <a:t>Apply the rules and name these alkanes</a:t>
            </a:r>
          </a:p>
        </p:txBody>
      </p:sp>
      <p:sp>
        <p:nvSpPr>
          <p:cNvPr id="206897" name="Text Box 49"/>
          <p:cNvSpPr txBox="1">
            <a:spLocks noChangeArrowheads="1"/>
          </p:cNvSpPr>
          <p:nvPr/>
        </p:nvSpPr>
        <p:spPr bwMode="auto">
          <a:xfrm>
            <a:off x="4651375" y="3198813"/>
            <a:ext cx="41751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/>
              <a:t>Longest chain = 6 </a:t>
            </a:r>
            <a:r>
              <a:rPr lang="en-US" sz="1600" dirty="0" smtClean="0"/>
              <a:t>- so </a:t>
            </a:r>
            <a:r>
              <a:rPr lang="en-US" sz="1600" dirty="0"/>
              <a:t>it is a </a:t>
            </a:r>
            <a:r>
              <a:rPr lang="en-US" sz="1600" dirty="0" smtClean="0"/>
              <a:t>hexane stem.</a:t>
            </a:r>
            <a:endParaRPr lang="en-US" sz="1600" dirty="0"/>
          </a:p>
          <a:p>
            <a:pPr eaLnBrk="0" hangingPunct="0"/>
            <a:r>
              <a:rPr lang="en-US" sz="1600" dirty="0" smtClean="0"/>
              <a:t>CH</a:t>
            </a:r>
            <a:r>
              <a:rPr lang="en-US" sz="1600" baseline="-25000" dirty="0" smtClean="0"/>
              <a:t>3</a:t>
            </a:r>
            <a:r>
              <a:rPr lang="en-US" sz="1600" dirty="0"/>
              <a:t>, methyl, group is attached to the second carbon from one end...</a:t>
            </a:r>
          </a:p>
          <a:p>
            <a:pPr eaLnBrk="0" hangingPunct="0"/>
            <a:r>
              <a:rPr lang="en-US" sz="1600" dirty="0"/>
              <a:t>2-methylhexane</a:t>
            </a:r>
            <a:endParaRPr lang="en-US" sz="1600" b="0" i="1" dirty="0">
              <a:latin typeface="Times New Roman" pitchFamily="18" charset="0"/>
            </a:endParaRPr>
          </a:p>
        </p:txBody>
      </p:sp>
      <p:sp>
        <p:nvSpPr>
          <p:cNvPr id="206898" name="Text Box 50"/>
          <p:cNvSpPr txBox="1">
            <a:spLocks noChangeArrowheads="1"/>
          </p:cNvSpPr>
          <p:nvPr/>
        </p:nvSpPr>
        <p:spPr bwMode="auto">
          <a:xfrm>
            <a:off x="4651375" y="4778375"/>
            <a:ext cx="4175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/>
              <a:t>Longest chain = 6 </a:t>
            </a:r>
            <a:r>
              <a:rPr lang="en-US" sz="1600" dirty="0" smtClean="0"/>
              <a:t>- so </a:t>
            </a:r>
            <a:r>
              <a:rPr lang="en-US" sz="1600" dirty="0"/>
              <a:t>it is a </a:t>
            </a:r>
            <a:r>
              <a:rPr lang="en-US" sz="1600" dirty="0" smtClean="0"/>
              <a:t>hexane stem,</a:t>
            </a:r>
            <a:endParaRPr lang="en-US" sz="1600" dirty="0"/>
          </a:p>
          <a:p>
            <a:pPr eaLnBrk="0" hangingPunct="0"/>
            <a:r>
              <a:rPr lang="en-US" sz="1600" dirty="0"/>
              <a:t>CH</a:t>
            </a:r>
            <a:r>
              <a:rPr lang="en-US" sz="1600" baseline="-25000" dirty="0"/>
              <a:t>3</a:t>
            </a:r>
            <a:r>
              <a:rPr lang="en-US" sz="1600" dirty="0"/>
              <a:t>, methyl, groups are attached to the third and fourth carbon atoms (whichever end you count from</a:t>
            </a:r>
            <a:r>
              <a:rPr lang="en-US" sz="1600" dirty="0" smtClean="0"/>
              <a:t>), so we use the prefix ‘</a:t>
            </a:r>
            <a:r>
              <a:rPr lang="en-US" sz="1600" dirty="0" err="1" smtClean="0"/>
              <a:t>di</a:t>
            </a:r>
            <a:r>
              <a:rPr lang="en-US" sz="1600" dirty="0" smtClean="0"/>
              <a:t>’…</a:t>
            </a:r>
            <a:endParaRPr lang="en-US" sz="1600" dirty="0"/>
          </a:p>
          <a:p>
            <a:pPr eaLnBrk="0" hangingPunct="0"/>
            <a:r>
              <a:rPr lang="en-US" sz="1600" dirty="0"/>
              <a:t>3,4-dimethylhexane</a:t>
            </a:r>
            <a:endParaRPr lang="en-US" sz="1600" b="0" i="1" dirty="0">
              <a:latin typeface="Times New Roman" pitchFamily="18" charset="0"/>
            </a:endParaRPr>
          </a:p>
        </p:txBody>
      </p:sp>
      <p:sp>
        <p:nvSpPr>
          <p:cNvPr id="169995" name="Line 51"/>
          <p:cNvSpPr>
            <a:spLocks noChangeShapeType="1"/>
          </p:cNvSpPr>
          <p:nvPr/>
        </p:nvSpPr>
        <p:spPr bwMode="auto">
          <a:xfrm>
            <a:off x="8826500" y="66294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9996" name="AutoShape 5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38900"/>
            <a:ext cx="457200" cy="3937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GB" b="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9997" name="Line 53"/>
          <p:cNvSpPr>
            <a:spLocks noChangeShapeType="1"/>
          </p:cNvSpPr>
          <p:nvPr/>
        </p:nvSpPr>
        <p:spPr bwMode="auto">
          <a:xfrm flipH="1">
            <a:off x="139700" y="66294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9998" name="AutoShape 5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38900"/>
            <a:ext cx="342900" cy="3937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GB" b="0" i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56718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94" grpId="0"/>
      <p:bldP spid="206897" grpId="0"/>
      <p:bldP spid="20689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Examination questions</a:t>
            </a:r>
            <a:endParaRPr lang="en-GB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55577" y="2060848"/>
            <a:ext cx="7632848" cy="377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058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Definitions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050504"/>
            <a:ext cx="7772400" cy="4114800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500"/>
              </a:spcAft>
            </a:pPr>
            <a:r>
              <a:rPr lang="en-GB" sz="3400" b="1" dirty="0" smtClean="0"/>
              <a:t>empirical </a:t>
            </a:r>
            <a:r>
              <a:rPr lang="en-GB" sz="3400" b="1" dirty="0"/>
              <a:t>formula </a:t>
            </a:r>
            <a:r>
              <a:rPr lang="en-GB" sz="3400" b="1" dirty="0" smtClean="0"/>
              <a:t> -</a:t>
            </a:r>
            <a:r>
              <a:rPr lang="en-GB" sz="3400" dirty="0" smtClean="0"/>
              <a:t> </a:t>
            </a:r>
            <a:r>
              <a:rPr lang="en-GB" sz="3400" dirty="0"/>
              <a:t>the simplest </a:t>
            </a:r>
            <a:r>
              <a:rPr lang="en-GB" sz="3400" dirty="0" smtClean="0"/>
              <a:t>whole number </a:t>
            </a:r>
            <a:r>
              <a:rPr lang="en-GB" sz="3400" dirty="0"/>
              <a:t>ratio of atoms of each </a:t>
            </a:r>
            <a:r>
              <a:rPr lang="en-GB" sz="3400" dirty="0" smtClean="0"/>
              <a:t>element present </a:t>
            </a:r>
            <a:r>
              <a:rPr lang="en-GB" sz="3400" dirty="0"/>
              <a:t>in a </a:t>
            </a:r>
            <a:r>
              <a:rPr lang="en-GB" sz="3400" dirty="0" smtClean="0"/>
              <a:t>compound</a:t>
            </a:r>
            <a:r>
              <a:rPr lang="en-GB" sz="3400" dirty="0"/>
              <a:t> </a:t>
            </a:r>
            <a:r>
              <a:rPr lang="en-GB" sz="3400" dirty="0" err="1" smtClean="0"/>
              <a:t>edg</a:t>
            </a:r>
            <a:r>
              <a:rPr lang="en-GB" sz="3400" dirty="0" smtClean="0"/>
              <a:t> CH</a:t>
            </a:r>
            <a:r>
              <a:rPr lang="en-GB" sz="3400" baseline="-25000" dirty="0" smtClean="0"/>
              <a:t>2</a:t>
            </a:r>
            <a:endParaRPr lang="en-GB" sz="3400" baseline="-25000" dirty="0"/>
          </a:p>
          <a:p>
            <a:pPr>
              <a:spcAft>
                <a:spcPts val="500"/>
              </a:spcAft>
            </a:pPr>
            <a:r>
              <a:rPr lang="en-GB" sz="3400" b="1" dirty="0" smtClean="0"/>
              <a:t>molecular formula - </a:t>
            </a:r>
            <a:r>
              <a:rPr lang="en-GB" sz="3400" dirty="0" smtClean="0"/>
              <a:t>the </a:t>
            </a:r>
            <a:r>
              <a:rPr lang="en-GB" sz="3400" dirty="0"/>
              <a:t>actual number </a:t>
            </a:r>
            <a:r>
              <a:rPr lang="en-GB" sz="3400" dirty="0" smtClean="0"/>
              <a:t>of atoms </a:t>
            </a:r>
            <a:r>
              <a:rPr lang="en-GB" sz="3400" dirty="0"/>
              <a:t>of each element in a molecule,</a:t>
            </a:r>
          </a:p>
          <a:p>
            <a:pPr>
              <a:spcAft>
                <a:spcPts val="500"/>
              </a:spcAft>
            </a:pPr>
            <a:r>
              <a:rPr lang="en-GB" sz="3400" b="1" dirty="0" smtClean="0"/>
              <a:t>general </a:t>
            </a:r>
            <a:r>
              <a:rPr lang="en-GB" sz="3400" b="1" dirty="0"/>
              <a:t>formula </a:t>
            </a:r>
            <a:r>
              <a:rPr lang="en-GB" sz="3400" b="1" dirty="0" smtClean="0"/>
              <a:t>- </a:t>
            </a:r>
            <a:r>
              <a:rPr lang="en-GB" sz="3400" dirty="0" smtClean="0"/>
              <a:t>the </a:t>
            </a:r>
            <a:r>
              <a:rPr lang="en-GB" sz="3400" dirty="0"/>
              <a:t>simplest </a:t>
            </a:r>
            <a:r>
              <a:rPr lang="en-GB" sz="3400" dirty="0" smtClean="0"/>
              <a:t>algebraic formula </a:t>
            </a:r>
            <a:r>
              <a:rPr lang="en-GB" sz="3400" dirty="0"/>
              <a:t>of a member of a </a:t>
            </a:r>
            <a:r>
              <a:rPr lang="en-GB" sz="3400" dirty="0" smtClean="0"/>
              <a:t>homologous series</a:t>
            </a:r>
            <a:r>
              <a:rPr lang="en-GB" sz="3400" dirty="0"/>
              <a:t>, </a:t>
            </a:r>
            <a:r>
              <a:rPr lang="en-GB" sz="3400" dirty="0" err="1"/>
              <a:t>ie</a:t>
            </a:r>
            <a:r>
              <a:rPr lang="en-GB" sz="3400" dirty="0"/>
              <a:t> for an alkane: </a:t>
            </a:r>
            <a:r>
              <a:rPr lang="en-GB" sz="3400" dirty="0" smtClean="0"/>
              <a:t>C</a:t>
            </a:r>
            <a:r>
              <a:rPr lang="en-GB" sz="3400" baseline="-25000" dirty="0" smtClean="0"/>
              <a:t>n</a:t>
            </a:r>
            <a:r>
              <a:rPr lang="en-GB" sz="3400" dirty="0" smtClean="0"/>
              <a:t>H</a:t>
            </a:r>
            <a:r>
              <a:rPr lang="en-GB" sz="3400" baseline="-25000" dirty="0" smtClean="0"/>
              <a:t>2n+2</a:t>
            </a:r>
            <a:r>
              <a:rPr lang="en-GB" sz="3400" dirty="0"/>
              <a:t>,</a:t>
            </a:r>
          </a:p>
          <a:p>
            <a:pPr>
              <a:spcAft>
                <a:spcPts val="500"/>
              </a:spcAft>
            </a:pPr>
            <a:r>
              <a:rPr lang="en-GB" sz="3400" b="1" dirty="0" smtClean="0"/>
              <a:t>structural </a:t>
            </a:r>
            <a:r>
              <a:rPr lang="en-GB" sz="3400" b="1" dirty="0"/>
              <a:t>formula </a:t>
            </a:r>
            <a:r>
              <a:rPr lang="en-GB" sz="3400" dirty="0"/>
              <a:t>as the minimal detail </a:t>
            </a:r>
            <a:r>
              <a:rPr lang="en-GB" sz="3400" dirty="0" smtClean="0"/>
              <a:t>that shows </a:t>
            </a:r>
            <a:r>
              <a:rPr lang="en-GB" sz="3400" dirty="0"/>
              <a:t>the arrangement of atoms in </a:t>
            </a:r>
            <a:r>
              <a:rPr lang="en-GB" sz="3400" dirty="0" smtClean="0"/>
              <a:t>a molecule</a:t>
            </a:r>
            <a:endParaRPr lang="en-GB" sz="3400" dirty="0"/>
          </a:p>
          <a:p>
            <a:pPr>
              <a:spcAft>
                <a:spcPts val="500"/>
              </a:spcAft>
            </a:pPr>
            <a:r>
              <a:rPr lang="en-GB" sz="3400" b="1" dirty="0" smtClean="0"/>
              <a:t>displayed </a:t>
            </a:r>
            <a:r>
              <a:rPr lang="en-GB" sz="3400" b="1" dirty="0"/>
              <a:t>formula </a:t>
            </a:r>
            <a:r>
              <a:rPr lang="en-GB" sz="3400" dirty="0"/>
              <a:t>as the </a:t>
            </a:r>
            <a:r>
              <a:rPr lang="en-GB" sz="3400" dirty="0" smtClean="0"/>
              <a:t>relative positioning </a:t>
            </a:r>
            <a:r>
              <a:rPr lang="en-GB" sz="3400" dirty="0"/>
              <a:t>of atoms and the </a:t>
            </a:r>
            <a:r>
              <a:rPr lang="en-GB" sz="3400" dirty="0" smtClean="0"/>
              <a:t>bonds between </a:t>
            </a:r>
            <a:r>
              <a:rPr lang="en-GB" sz="3400" dirty="0"/>
              <a:t>them, </a:t>
            </a:r>
            <a:r>
              <a:rPr lang="en-GB" sz="3400" dirty="0" smtClean="0"/>
              <a:t>all bonds shown</a:t>
            </a:r>
          </a:p>
          <a:p>
            <a:pPr>
              <a:spcAft>
                <a:spcPts val="500"/>
              </a:spcAft>
            </a:pPr>
            <a:r>
              <a:rPr lang="en-GB" sz="3400" b="1" dirty="0" smtClean="0"/>
              <a:t>skeletal formula </a:t>
            </a:r>
            <a:r>
              <a:rPr lang="en-GB" sz="3400" dirty="0" smtClean="0"/>
              <a:t>as the simplified organic formula, shown by removing hydrogen atoms from alkyl chains,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9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scheme</a:t>
            </a:r>
            <a:endParaRPr lang="en-GB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2400300"/>
            <a:ext cx="7766106" cy="110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91523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9"/>
          <p:cNvSpPr txBox="1">
            <a:spLocks noChangeArrowheads="1"/>
          </p:cNvSpPr>
          <p:nvPr/>
        </p:nvSpPr>
        <p:spPr bwMode="auto">
          <a:xfrm>
            <a:off x="301625" y="1199145"/>
            <a:ext cx="8715375" cy="547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spcAft>
                <a:spcPts val="200"/>
              </a:spcAft>
            </a:pPr>
            <a:endParaRPr lang="en-GB" dirty="0" smtClean="0"/>
          </a:p>
          <a:p>
            <a:pPr eaLnBrk="0" hangingPunct="0">
              <a:spcBef>
                <a:spcPct val="0"/>
              </a:spcBef>
              <a:spcAft>
                <a:spcPts val="200"/>
              </a:spcAft>
            </a:pPr>
            <a:r>
              <a:rPr lang="en-GB" b="1" dirty="0" smtClean="0"/>
              <a:t>Suffix</a:t>
            </a:r>
            <a:r>
              <a:rPr lang="en-GB" dirty="0" smtClean="0"/>
              <a:t>	     -ENE</a:t>
            </a:r>
          </a:p>
          <a:p>
            <a:pPr eaLnBrk="0" hangingPunct="0">
              <a:spcBef>
                <a:spcPct val="0"/>
              </a:spcBef>
              <a:spcAft>
                <a:spcPts val="200"/>
              </a:spcAft>
            </a:pPr>
            <a:endParaRPr lang="en-GB" dirty="0" smtClean="0"/>
          </a:p>
          <a:p>
            <a:pPr eaLnBrk="0" hangingPunct="0">
              <a:spcBef>
                <a:spcPct val="0"/>
              </a:spcBef>
              <a:spcAft>
                <a:spcPts val="200"/>
              </a:spcAft>
            </a:pPr>
            <a:r>
              <a:rPr lang="en-GB" b="1" dirty="0" smtClean="0"/>
              <a:t>Length</a:t>
            </a:r>
            <a:r>
              <a:rPr lang="en-GB" b="0" dirty="0"/>
              <a:t>	     </a:t>
            </a:r>
            <a:r>
              <a:rPr lang="en-GB" dirty="0"/>
              <a:t>In alkenes the principal chain is not always the longest chain</a:t>
            </a:r>
          </a:p>
          <a:p>
            <a:pPr eaLnBrk="0" hangingPunct="0">
              <a:spcBef>
                <a:spcPct val="0"/>
              </a:spcBef>
              <a:spcAft>
                <a:spcPts val="200"/>
              </a:spcAft>
            </a:pPr>
            <a:r>
              <a:rPr lang="en-GB" dirty="0"/>
              <a:t>	     It must contain the double bond</a:t>
            </a:r>
          </a:p>
          <a:p>
            <a:pPr eaLnBrk="0" hangingPunct="0">
              <a:spcBef>
                <a:spcPct val="0"/>
              </a:spcBef>
              <a:spcAft>
                <a:spcPts val="200"/>
              </a:spcAft>
            </a:pPr>
            <a:r>
              <a:rPr lang="en-GB" dirty="0"/>
              <a:t>	</a:t>
            </a:r>
            <a:endParaRPr lang="en-GB" b="0" dirty="0"/>
          </a:p>
          <a:p>
            <a:pPr eaLnBrk="0" hangingPunct="0">
              <a:spcBef>
                <a:spcPct val="0"/>
              </a:spcBef>
              <a:spcAft>
                <a:spcPts val="200"/>
              </a:spcAft>
            </a:pPr>
            <a:endParaRPr lang="en-GB" b="0" dirty="0"/>
          </a:p>
          <a:p>
            <a:pPr eaLnBrk="0" hangingPunct="0">
              <a:spcBef>
                <a:spcPct val="0"/>
              </a:spcBef>
              <a:spcAft>
                <a:spcPts val="200"/>
              </a:spcAft>
            </a:pPr>
            <a:r>
              <a:rPr lang="en-GB" b="1" dirty="0"/>
              <a:t>Position	</a:t>
            </a:r>
            <a:r>
              <a:rPr lang="en-GB" b="0" dirty="0"/>
              <a:t>     </a:t>
            </a:r>
            <a:r>
              <a:rPr lang="en-GB" dirty="0"/>
              <a:t>Count from one end as with alkanes.</a:t>
            </a:r>
          </a:p>
          <a:p>
            <a:pPr eaLnBrk="0" hangingPunct="0">
              <a:spcBef>
                <a:spcPct val="0"/>
              </a:spcBef>
              <a:spcAft>
                <a:spcPts val="200"/>
              </a:spcAft>
            </a:pPr>
            <a:r>
              <a:rPr lang="en-GB" dirty="0"/>
              <a:t>	     Indicated by the lower numbered carbon atom on one end of the C=C </a:t>
            </a:r>
            <a:r>
              <a:rPr lang="en-GB" dirty="0" smtClean="0"/>
              <a:t>bond</a:t>
            </a:r>
            <a:endParaRPr lang="en-GB" sz="1400" b="0" dirty="0"/>
          </a:p>
          <a:p>
            <a:pPr eaLnBrk="0" hangingPunct="0">
              <a:spcBef>
                <a:spcPct val="0"/>
              </a:spcBef>
              <a:spcAft>
                <a:spcPts val="200"/>
              </a:spcAft>
            </a:pPr>
            <a:endParaRPr lang="en-GB" sz="1400" b="0" dirty="0"/>
          </a:p>
          <a:p>
            <a:pPr eaLnBrk="0" hangingPunct="0">
              <a:lnSpc>
                <a:spcPct val="70000"/>
              </a:lnSpc>
              <a:spcBef>
                <a:spcPct val="0"/>
              </a:spcBef>
            </a:pPr>
            <a:r>
              <a:rPr lang="en-GB" sz="1400" b="0" dirty="0"/>
              <a:t>  		 </a:t>
            </a:r>
            <a:r>
              <a:rPr lang="en-GB" sz="1400" dirty="0"/>
              <a:t>5       4        3        2      1</a:t>
            </a:r>
            <a:endParaRPr lang="en-GB" sz="1400" b="0" dirty="0"/>
          </a:p>
          <a:p>
            <a:pPr eaLnBrk="0" hangingPunct="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GB" sz="1400" b="0" dirty="0"/>
              <a:t>		</a:t>
            </a:r>
            <a:r>
              <a:rPr lang="en-GB" sz="2000" dirty="0"/>
              <a:t>CH</a:t>
            </a:r>
            <a:r>
              <a:rPr lang="en-GB" sz="2000" baseline="-25000" dirty="0"/>
              <a:t>3</a:t>
            </a:r>
            <a:r>
              <a:rPr lang="en-GB" sz="2000" dirty="0"/>
              <a:t>CH</a:t>
            </a:r>
            <a:r>
              <a:rPr lang="en-GB" sz="2000" baseline="-25000" dirty="0"/>
              <a:t>2</a:t>
            </a:r>
            <a:r>
              <a:rPr lang="en-GB" sz="2000" dirty="0"/>
              <a:t>CH=CHCH</a:t>
            </a:r>
            <a:r>
              <a:rPr lang="en-GB" sz="2000" baseline="-25000" dirty="0"/>
              <a:t>3	</a:t>
            </a:r>
            <a:r>
              <a:rPr lang="en-GB" baseline="-25000" dirty="0"/>
              <a:t> </a:t>
            </a:r>
            <a:r>
              <a:rPr lang="en-GB" dirty="0"/>
              <a:t>is pent-2-ene</a:t>
            </a:r>
            <a:r>
              <a:rPr lang="en-GB" b="0" dirty="0"/>
              <a:t>  </a:t>
            </a:r>
            <a:r>
              <a:rPr lang="en-GB" dirty="0"/>
              <a:t>     (NOT pent-3-ene)</a:t>
            </a:r>
            <a:endParaRPr lang="en-GB" b="0" dirty="0"/>
          </a:p>
          <a:p>
            <a:pPr eaLnBrk="0" hangingPunct="0">
              <a:spcBef>
                <a:spcPct val="0"/>
              </a:spcBef>
              <a:spcAft>
                <a:spcPts val="200"/>
              </a:spcAft>
            </a:pPr>
            <a:endParaRPr lang="en-GB" sz="1400" b="0" dirty="0"/>
          </a:p>
          <a:p>
            <a:pPr eaLnBrk="0" hangingPunct="0">
              <a:spcBef>
                <a:spcPct val="0"/>
              </a:spcBef>
              <a:spcAft>
                <a:spcPts val="200"/>
              </a:spcAft>
            </a:pPr>
            <a:r>
              <a:rPr lang="en-GB" b="1" dirty="0"/>
              <a:t>Side-chain</a:t>
            </a:r>
            <a:r>
              <a:rPr lang="en-GB" dirty="0"/>
              <a:t>    </a:t>
            </a:r>
            <a:r>
              <a:rPr lang="en-GB" dirty="0" smtClean="0"/>
              <a:t>Named similar </a:t>
            </a:r>
            <a:r>
              <a:rPr lang="en-GB" dirty="0"/>
              <a:t>to </a:t>
            </a:r>
            <a:r>
              <a:rPr lang="en-GB" dirty="0" smtClean="0"/>
              <a:t>alkanes. The position </a:t>
            </a:r>
            <a:r>
              <a:rPr lang="en-GB" dirty="0"/>
              <a:t>is based on the number allocated </a:t>
            </a:r>
            <a:r>
              <a:rPr lang="en-GB" dirty="0" smtClean="0"/>
              <a:t>to                 	      the double </a:t>
            </a:r>
            <a:r>
              <a:rPr lang="en-GB" dirty="0"/>
              <a:t>bond</a:t>
            </a:r>
          </a:p>
          <a:p>
            <a:pPr eaLnBrk="0" hangingPunct="0">
              <a:spcBef>
                <a:spcPct val="0"/>
              </a:spcBef>
              <a:spcAft>
                <a:spcPts val="200"/>
              </a:spcAft>
            </a:pPr>
            <a:endParaRPr lang="en-GB" sz="1400" b="0" dirty="0"/>
          </a:p>
          <a:p>
            <a:pPr eaLnBrk="0" hangingPunct="0">
              <a:spcBef>
                <a:spcPct val="0"/>
              </a:spcBef>
              <a:spcAft>
                <a:spcPts val="200"/>
              </a:spcAft>
            </a:pPr>
            <a:r>
              <a:rPr lang="en-GB" sz="1400" b="0" dirty="0"/>
              <a:t>		 </a:t>
            </a:r>
            <a:r>
              <a:rPr lang="en-GB" sz="1200" dirty="0"/>
              <a:t>1               2                     3         4 	                1               2       3                     4</a:t>
            </a:r>
          </a:p>
          <a:p>
            <a:pPr eaLnBrk="0" hangingPunct="0">
              <a:lnSpc>
                <a:spcPct val="70000"/>
              </a:lnSpc>
              <a:spcBef>
                <a:spcPct val="0"/>
              </a:spcBef>
              <a:spcAft>
                <a:spcPts val="200"/>
              </a:spcAft>
            </a:pPr>
            <a:r>
              <a:rPr lang="en-GB" sz="1400" b="0" dirty="0"/>
              <a:t>		</a:t>
            </a:r>
            <a:r>
              <a:rPr lang="en-GB" sz="2000" dirty="0"/>
              <a:t>CH</a:t>
            </a:r>
            <a:r>
              <a:rPr lang="en-GB" sz="2000" baseline="-25000" dirty="0"/>
              <a:t>2 </a:t>
            </a:r>
            <a:r>
              <a:rPr lang="en-GB" sz="2000" dirty="0"/>
              <a:t>= CH(CH</a:t>
            </a:r>
            <a:r>
              <a:rPr lang="en-GB" sz="2000" baseline="-25000" dirty="0"/>
              <a:t>3</a:t>
            </a:r>
            <a:r>
              <a:rPr lang="en-GB" sz="2000" dirty="0"/>
              <a:t>)CH</a:t>
            </a:r>
            <a:r>
              <a:rPr lang="en-GB" sz="2000" baseline="-25000" dirty="0"/>
              <a:t>2</a:t>
            </a:r>
            <a:r>
              <a:rPr lang="en-GB" sz="2000" dirty="0"/>
              <a:t>CH</a:t>
            </a:r>
            <a:r>
              <a:rPr lang="en-GB" sz="2000" baseline="-25000" dirty="0"/>
              <a:t>3</a:t>
            </a:r>
            <a:r>
              <a:rPr lang="en-GB" baseline="-25000" dirty="0"/>
              <a:t>	           </a:t>
            </a:r>
            <a:r>
              <a:rPr lang="en-GB" sz="2000" dirty="0"/>
              <a:t>CH</a:t>
            </a:r>
            <a:r>
              <a:rPr lang="en-GB" sz="2000" baseline="-25000" dirty="0"/>
              <a:t>2 </a:t>
            </a:r>
            <a:r>
              <a:rPr lang="en-GB" sz="2000" dirty="0"/>
              <a:t>= CHCH(CH</a:t>
            </a:r>
            <a:r>
              <a:rPr lang="en-GB" sz="2000" baseline="-25000" dirty="0"/>
              <a:t>3</a:t>
            </a:r>
            <a:r>
              <a:rPr lang="en-GB" sz="2000" dirty="0"/>
              <a:t>)CH</a:t>
            </a:r>
            <a:r>
              <a:rPr lang="en-GB" sz="2000" baseline="-25000" dirty="0"/>
              <a:t>3</a:t>
            </a:r>
            <a:endParaRPr lang="en-GB" dirty="0"/>
          </a:p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</a:pPr>
            <a:r>
              <a:rPr lang="en-GB" sz="1400" b="0" dirty="0"/>
              <a:t>	</a:t>
            </a:r>
            <a:r>
              <a:rPr lang="en-GB" sz="1600" b="0" dirty="0"/>
              <a:t>	</a:t>
            </a:r>
            <a:r>
              <a:rPr lang="en-GB" b="0" dirty="0"/>
              <a:t>    </a:t>
            </a:r>
            <a:r>
              <a:rPr lang="en-GB" dirty="0" smtClean="0"/>
              <a:t>2-methylbut-1-ene</a:t>
            </a:r>
            <a:r>
              <a:rPr lang="en-GB" sz="1600" b="0" dirty="0"/>
              <a:t>	</a:t>
            </a:r>
            <a:r>
              <a:rPr lang="en-GB" sz="1600" b="0" dirty="0" smtClean="0"/>
              <a:t>           </a:t>
            </a:r>
            <a:r>
              <a:rPr lang="en-GB" dirty="0" smtClean="0"/>
              <a:t>3-methylbut-1-ene</a:t>
            </a:r>
            <a:endParaRPr lang="en-GB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7768"/>
            <a:ext cx="7772400" cy="1143000"/>
          </a:xfrm>
        </p:spPr>
        <p:txBody>
          <a:bodyPr/>
          <a:lstStyle/>
          <a:p>
            <a:r>
              <a:rPr lang="en-GB" dirty="0"/>
              <a:t>Naming </a:t>
            </a:r>
            <a:r>
              <a:rPr lang="en-GB" dirty="0" smtClean="0"/>
              <a:t>Alkenes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03115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Exam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400" dirty="0" smtClean="0"/>
              <a:t>Q1. Draw the skeletal formula for 2-methylpentan-3-ol.</a:t>
            </a:r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							[Total 1 mark]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96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scheme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-342" t="-157" r="-1"/>
          <a:stretch/>
        </p:blipFill>
        <p:spPr>
          <a:xfrm>
            <a:off x="309867" y="1981200"/>
            <a:ext cx="8510605" cy="2455912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8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Isomerism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57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Definitions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GB" b="1" u="sng" dirty="0" smtClean="0"/>
              <a:t>structural isomers </a:t>
            </a:r>
            <a:r>
              <a:rPr lang="en-GB" dirty="0" smtClean="0"/>
              <a:t>are compounds with the same molecular formula but different structural formulae,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GB" b="1" u="sng" dirty="0" smtClean="0"/>
              <a:t>stereoisomers</a:t>
            </a:r>
            <a:r>
              <a:rPr lang="en-GB" dirty="0" smtClean="0"/>
              <a:t> are compounds with the same structural formula but with a different arrangement in space,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GB" b="1" u="sng" dirty="0" smtClean="0"/>
              <a:t>E/Z isomerism</a:t>
            </a:r>
            <a:r>
              <a:rPr lang="en-GB" dirty="0" smtClean="0"/>
              <a:t> is an example of stereoisomerism, arising from restricted rotation about a double bond. Two different groups must be attached to each carbon atom of the C=C group,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GB" b="1" u="sng" dirty="0" err="1" smtClean="0"/>
              <a:t>cis</a:t>
            </a:r>
            <a:r>
              <a:rPr lang="en-GB" b="1" u="sng" dirty="0" smtClean="0"/>
              <a:t>-trans isomerism</a:t>
            </a:r>
            <a:r>
              <a:rPr lang="en-GB" b="1" dirty="0" smtClean="0"/>
              <a:t> </a:t>
            </a:r>
            <a:r>
              <a:rPr lang="en-GB" dirty="0"/>
              <a:t> </a:t>
            </a:r>
            <a:r>
              <a:rPr lang="en-GB" dirty="0" smtClean="0"/>
              <a:t>are a special case of E/Z isomerism in which two of the substituent groups are the same;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023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What do I need to be able to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Determine the possible structural formulae and/or stereoisomers of an organic molecule, given its molecular formula.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11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ext Box 2050"/>
          <p:cNvSpPr txBox="1">
            <a:spLocks noChangeArrowheads="1"/>
          </p:cNvSpPr>
          <p:nvPr/>
        </p:nvSpPr>
        <p:spPr bwMode="auto">
          <a:xfrm>
            <a:off x="1691680" y="332656"/>
            <a:ext cx="528444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latin typeface="Arial" pitchFamily="34" charset="0"/>
              </a:rPr>
              <a:t>TYPES OF ISOMERISM</a:t>
            </a:r>
          </a:p>
        </p:txBody>
      </p:sp>
      <p:sp>
        <p:nvSpPr>
          <p:cNvPr id="262154" name="Text Box 2058"/>
          <p:cNvSpPr txBox="1">
            <a:spLocks noChangeArrowheads="1"/>
          </p:cNvSpPr>
          <p:nvPr/>
        </p:nvSpPr>
        <p:spPr bwMode="auto">
          <a:xfrm>
            <a:off x="4402138" y="4044950"/>
            <a:ext cx="2933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spcAft>
                <a:spcPts val="200"/>
              </a:spcAft>
            </a:pPr>
            <a:r>
              <a:rPr lang="en-GB" sz="1400" b="1">
                <a:latin typeface="Arial" pitchFamily="34" charset="0"/>
              </a:rPr>
              <a:t>Occurs due to the restricted rotation of C=C double bonds... two forms… </a:t>
            </a:r>
            <a:r>
              <a:rPr lang="en-GB" sz="1400" b="1">
                <a:solidFill>
                  <a:srgbClr val="A50021"/>
                </a:solidFill>
                <a:latin typeface="Arial" pitchFamily="34" charset="0"/>
              </a:rPr>
              <a:t>E</a:t>
            </a:r>
            <a:r>
              <a:rPr lang="en-GB" sz="1400" b="1">
                <a:latin typeface="Arial" pitchFamily="34" charset="0"/>
              </a:rPr>
              <a:t> and </a:t>
            </a:r>
            <a:r>
              <a:rPr lang="en-GB" sz="1400" b="1">
                <a:solidFill>
                  <a:srgbClr val="A50021"/>
                </a:solidFill>
                <a:latin typeface="Arial" pitchFamily="34" charset="0"/>
              </a:rPr>
              <a:t>Z</a:t>
            </a:r>
            <a:r>
              <a:rPr lang="en-GB" sz="1400" b="1">
                <a:latin typeface="Arial" pitchFamily="34" charset="0"/>
              </a:rPr>
              <a:t> (</a:t>
            </a:r>
            <a:r>
              <a:rPr lang="en-GB" sz="1400" b="1">
                <a:solidFill>
                  <a:srgbClr val="A50021"/>
                </a:solidFill>
                <a:latin typeface="Arial" pitchFamily="34" charset="0"/>
              </a:rPr>
              <a:t>CIS</a:t>
            </a:r>
            <a:r>
              <a:rPr lang="en-GB" sz="1400" b="1">
                <a:latin typeface="Arial" pitchFamily="34" charset="0"/>
              </a:rPr>
              <a:t> and </a:t>
            </a:r>
            <a:r>
              <a:rPr lang="en-GB" sz="1400" b="1">
                <a:solidFill>
                  <a:srgbClr val="A50021"/>
                </a:solidFill>
                <a:latin typeface="Arial" pitchFamily="34" charset="0"/>
              </a:rPr>
              <a:t>TRANS</a:t>
            </a:r>
            <a:r>
              <a:rPr lang="en-GB" sz="1400" b="1">
                <a:latin typeface="Arial" pitchFamily="34" charset="0"/>
              </a:rPr>
              <a:t>)</a:t>
            </a:r>
          </a:p>
        </p:txBody>
      </p:sp>
      <p:sp>
        <p:nvSpPr>
          <p:cNvPr id="262155" name="Text Box 2059"/>
          <p:cNvSpPr txBox="1">
            <a:spLocks noChangeArrowheads="1"/>
          </p:cNvSpPr>
          <p:nvPr/>
        </p:nvSpPr>
        <p:spPr bwMode="auto">
          <a:xfrm>
            <a:off x="914400" y="1903413"/>
            <a:ext cx="2474913" cy="3143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Arial" pitchFamily="34" charset="0"/>
              </a:rPr>
              <a:t>STRUCTURAL ISOMERISM</a:t>
            </a:r>
            <a:endParaRPr lang="en-US"/>
          </a:p>
        </p:txBody>
      </p:sp>
      <p:sp>
        <p:nvSpPr>
          <p:cNvPr id="262156" name="Text Box 2060"/>
          <p:cNvSpPr txBox="1">
            <a:spLocks noChangeArrowheads="1"/>
          </p:cNvSpPr>
          <p:nvPr/>
        </p:nvSpPr>
        <p:spPr bwMode="auto">
          <a:xfrm>
            <a:off x="914400" y="4367213"/>
            <a:ext cx="1943100" cy="3143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Arial" pitchFamily="34" charset="0"/>
              </a:rPr>
              <a:t>STEREOISOMERISM</a:t>
            </a:r>
            <a:endParaRPr lang="en-US"/>
          </a:p>
        </p:txBody>
      </p:sp>
      <p:sp>
        <p:nvSpPr>
          <p:cNvPr id="262157" name="Text Box 2061"/>
          <p:cNvSpPr txBox="1">
            <a:spLocks noChangeArrowheads="1"/>
          </p:cNvSpPr>
          <p:nvPr/>
        </p:nvSpPr>
        <p:spPr bwMode="auto">
          <a:xfrm>
            <a:off x="4454525" y="3643313"/>
            <a:ext cx="2789238" cy="3143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15000"/>
              </a:spcBef>
            </a:pPr>
            <a:r>
              <a:rPr lang="en-US" sz="1400" b="1">
                <a:latin typeface="Arial" pitchFamily="34" charset="0"/>
              </a:rPr>
              <a:t>E/Z ISOMERISM</a:t>
            </a:r>
            <a:endParaRPr lang="en-US"/>
          </a:p>
        </p:txBody>
      </p:sp>
      <p:sp>
        <p:nvSpPr>
          <p:cNvPr id="262158" name="Text Box 2062"/>
          <p:cNvSpPr txBox="1">
            <a:spLocks noChangeArrowheads="1"/>
          </p:cNvSpPr>
          <p:nvPr/>
        </p:nvSpPr>
        <p:spPr bwMode="auto">
          <a:xfrm>
            <a:off x="4457700" y="5286375"/>
            <a:ext cx="2789238" cy="3143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15000"/>
              </a:spcBef>
            </a:pPr>
            <a:r>
              <a:rPr lang="en-US" sz="1400" b="1">
                <a:latin typeface="Arial" pitchFamily="34" charset="0"/>
              </a:rPr>
              <a:t>OPTICAL ISOMERISM</a:t>
            </a:r>
            <a:endParaRPr lang="en-US"/>
          </a:p>
        </p:txBody>
      </p:sp>
      <p:sp>
        <p:nvSpPr>
          <p:cNvPr id="262159" name="Line 2063"/>
          <p:cNvSpPr>
            <a:spLocks noChangeShapeType="1"/>
          </p:cNvSpPr>
          <p:nvPr/>
        </p:nvSpPr>
        <p:spPr bwMode="auto">
          <a:xfrm>
            <a:off x="4191000" y="1258888"/>
            <a:ext cx="0" cy="1590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2160" name="Line 2064"/>
          <p:cNvSpPr>
            <a:spLocks noChangeShapeType="1"/>
          </p:cNvSpPr>
          <p:nvPr/>
        </p:nvSpPr>
        <p:spPr bwMode="auto">
          <a:xfrm>
            <a:off x="4191000" y="1258888"/>
            <a:ext cx="2762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2161" name="Line 2065"/>
          <p:cNvSpPr>
            <a:spLocks noChangeShapeType="1"/>
          </p:cNvSpPr>
          <p:nvPr/>
        </p:nvSpPr>
        <p:spPr bwMode="auto">
          <a:xfrm flipH="1">
            <a:off x="482600" y="2055813"/>
            <a:ext cx="431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2162" name="Line 2066"/>
          <p:cNvSpPr>
            <a:spLocks noChangeShapeType="1"/>
          </p:cNvSpPr>
          <p:nvPr/>
        </p:nvSpPr>
        <p:spPr bwMode="auto">
          <a:xfrm>
            <a:off x="482600" y="2055813"/>
            <a:ext cx="0" cy="2466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2163" name="Line 2067"/>
          <p:cNvSpPr>
            <a:spLocks noChangeShapeType="1"/>
          </p:cNvSpPr>
          <p:nvPr/>
        </p:nvSpPr>
        <p:spPr bwMode="auto">
          <a:xfrm flipH="1">
            <a:off x="482600" y="4510088"/>
            <a:ext cx="431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2168" name="Line 2072"/>
          <p:cNvSpPr>
            <a:spLocks noChangeShapeType="1"/>
          </p:cNvSpPr>
          <p:nvPr/>
        </p:nvSpPr>
        <p:spPr bwMode="auto">
          <a:xfrm>
            <a:off x="3389313" y="2068513"/>
            <a:ext cx="1309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2169" name="Line 2073"/>
          <p:cNvSpPr>
            <a:spLocks noChangeShapeType="1"/>
          </p:cNvSpPr>
          <p:nvPr/>
        </p:nvSpPr>
        <p:spPr bwMode="auto">
          <a:xfrm>
            <a:off x="4191000" y="2849563"/>
            <a:ext cx="2762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2165" name="Text Box 2069"/>
          <p:cNvSpPr txBox="1">
            <a:spLocks noChangeArrowheads="1"/>
          </p:cNvSpPr>
          <p:nvPr/>
        </p:nvSpPr>
        <p:spPr bwMode="auto">
          <a:xfrm>
            <a:off x="4325938" y="1125538"/>
            <a:ext cx="1811337" cy="28416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CHAIN ISOMERISM</a:t>
            </a:r>
            <a:endParaRPr lang="en-US" sz="1200" b="1"/>
          </a:p>
        </p:txBody>
      </p:sp>
      <p:sp>
        <p:nvSpPr>
          <p:cNvPr id="262170" name="Line 2074"/>
          <p:cNvSpPr>
            <a:spLocks noChangeShapeType="1"/>
          </p:cNvSpPr>
          <p:nvPr/>
        </p:nvSpPr>
        <p:spPr bwMode="auto">
          <a:xfrm flipH="1">
            <a:off x="2857500" y="4522788"/>
            <a:ext cx="13096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2171" name="Line 2075"/>
          <p:cNvSpPr>
            <a:spLocks noChangeShapeType="1"/>
          </p:cNvSpPr>
          <p:nvPr/>
        </p:nvSpPr>
        <p:spPr bwMode="auto">
          <a:xfrm flipH="1">
            <a:off x="4173538" y="3802063"/>
            <a:ext cx="0" cy="1655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2172" name="Line 2076"/>
          <p:cNvSpPr>
            <a:spLocks noChangeShapeType="1"/>
          </p:cNvSpPr>
          <p:nvPr/>
        </p:nvSpPr>
        <p:spPr bwMode="auto">
          <a:xfrm>
            <a:off x="4179888" y="3797300"/>
            <a:ext cx="2762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2173" name="Line 2077"/>
          <p:cNvSpPr>
            <a:spLocks noChangeShapeType="1"/>
          </p:cNvSpPr>
          <p:nvPr/>
        </p:nvSpPr>
        <p:spPr bwMode="auto">
          <a:xfrm>
            <a:off x="4179888" y="5454650"/>
            <a:ext cx="2762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2174" name="Text Box 2078"/>
          <p:cNvSpPr txBox="1">
            <a:spLocks noChangeArrowheads="1"/>
          </p:cNvSpPr>
          <p:nvPr/>
        </p:nvSpPr>
        <p:spPr bwMode="auto">
          <a:xfrm>
            <a:off x="812800" y="2279650"/>
            <a:ext cx="26447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ts val="200"/>
              </a:spcAft>
            </a:pPr>
            <a:r>
              <a:rPr lang="en-GB" sz="1400" b="1">
                <a:latin typeface="Arial" pitchFamily="34" charset="0"/>
              </a:rPr>
              <a:t>Same molecular formula but different structural formulae</a:t>
            </a:r>
            <a:endParaRPr lang="en-GB" sz="1400">
              <a:latin typeface="Times"/>
            </a:endParaRPr>
          </a:p>
        </p:txBody>
      </p:sp>
      <p:sp>
        <p:nvSpPr>
          <p:cNvPr id="262175" name="Text Box 2079"/>
          <p:cNvSpPr txBox="1">
            <a:spLocks noChangeArrowheads="1"/>
          </p:cNvSpPr>
          <p:nvPr/>
        </p:nvSpPr>
        <p:spPr bwMode="auto">
          <a:xfrm>
            <a:off x="4365625" y="5651500"/>
            <a:ext cx="29924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spcAft>
                <a:spcPts val="200"/>
              </a:spcAft>
            </a:pPr>
            <a:r>
              <a:rPr lang="en-GB" sz="1400" b="1">
                <a:latin typeface="Arial" pitchFamily="34" charset="0"/>
              </a:rPr>
              <a:t>Occurs when molecules have a chiral centre.  Get two non-superimposable mirror images.</a:t>
            </a:r>
          </a:p>
        </p:txBody>
      </p:sp>
      <p:sp>
        <p:nvSpPr>
          <p:cNvPr id="262177" name="Text Box 2081"/>
          <p:cNvSpPr txBox="1">
            <a:spLocks noChangeArrowheads="1"/>
          </p:cNvSpPr>
          <p:nvPr/>
        </p:nvSpPr>
        <p:spPr bwMode="auto">
          <a:xfrm>
            <a:off x="914400" y="4660900"/>
            <a:ext cx="19431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ts val="200"/>
              </a:spcAft>
            </a:pPr>
            <a:r>
              <a:rPr lang="en-GB" sz="1400" b="1">
                <a:latin typeface="Arial" pitchFamily="34" charset="0"/>
              </a:rPr>
              <a:t>Same molecular formula but atoms occupy different positions in space.</a:t>
            </a:r>
            <a:endParaRPr lang="en-GB" sz="1400">
              <a:latin typeface="Times"/>
            </a:endParaRPr>
          </a:p>
        </p:txBody>
      </p:sp>
      <p:pic>
        <p:nvPicPr>
          <p:cNvPr id="262178" name="Picture 2082" descr="but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311900" y="1066800"/>
            <a:ext cx="935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79" name="Picture 2083" descr="but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696200" y="960438"/>
            <a:ext cx="84772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166" name="Text Box 2070"/>
          <p:cNvSpPr txBox="1">
            <a:spLocks noChangeArrowheads="1"/>
          </p:cNvSpPr>
          <p:nvPr/>
        </p:nvSpPr>
        <p:spPr bwMode="auto">
          <a:xfrm>
            <a:off x="4314825" y="1917700"/>
            <a:ext cx="1839913" cy="28416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POSITION ISOMERISM</a:t>
            </a:r>
            <a:endParaRPr lang="en-US" sz="1200" b="1"/>
          </a:p>
        </p:txBody>
      </p:sp>
      <p:pic>
        <p:nvPicPr>
          <p:cNvPr id="262180" name="Picture 2084" descr="1brbu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303963" y="1844675"/>
            <a:ext cx="9318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82" name="Picture 2086" descr="ethanol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373813" y="2628900"/>
            <a:ext cx="769937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83" name="Picture 2087" descr="methoxy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708900" y="2643188"/>
            <a:ext cx="8080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84" name="Picture 2088" descr="2brbut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654925" y="1860550"/>
            <a:ext cx="9445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86" name="Picture 2090" descr="lform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451725" y="5395913"/>
            <a:ext cx="6619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87" name="Picture 2091" descr="dform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8235950" y="5381625"/>
            <a:ext cx="6223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88" name="Picture 2092" descr="giso2c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823200" y="3557588"/>
            <a:ext cx="6175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89" name="Picture 2093" descr="giso2t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832725" y="4200525"/>
            <a:ext cx="6207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190" name="AutoShape 2094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27100" y="1933575"/>
            <a:ext cx="2417763" cy="26511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27" name="AutoShape 2095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9000" y="4378325"/>
            <a:ext cx="1982788" cy="34131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2192" name="AutoShape 2096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0413" y="3660775"/>
            <a:ext cx="2630487" cy="2667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2193" name="AutoShape 2097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57713" y="5281613"/>
            <a:ext cx="2620962" cy="303212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2167" name="Text Box 2071"/>
          <p:cNvSpPr txBox="1">
            <a:spLocks noChangeArrowheads="1"/>
          </p:cNvSpPr>
          <p:nvPr/>
        </p:nvSpPr>
        <p:spPr bwMode="auto">
          <a:xfrm>
            <a:off x="4341813" y="2605088"/>
            <a:ext cx="1808162" cy="4667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FUNCTIONAL GROUP ISOMERISM</a:t>
            </a:r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7008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4" grpId="0"/>
      <p:bldP spid="262155" grpId="0" animBg="1"/>
      <p:bldP spid="262156" grpId="0" animBg="1"/>
      <p:bldP spid="262157" grpId="0" animBg="1"/>
      <p:bldP spid="262158" grpId="0" animBg="1"/>
      <p:bldP spid="262159" grpId="0" animBg="1"/>
      <p:bldP spid="262160" grpId="0" animBg="1"/>
      <p:bldP spid="262161" grpId="0" animBg="1"/>
      <p:bldP spid="262162" grpId="0" animBg="1"/>
      <p:bldP spid="262163" grpId="0" animBg="1"/>
      <p:bldP spid="262168" grpId="0" animBg="1"/>
      <p:bldP spid="262169" grpId="0" animBg="1"/>
      <p:bldP spid="262165" grpId="0" animBg="1"/>
      <p:bldP spid="262170" grpId="0" animBg="1"/>
      <p:bldP spid="262171" grpId="0" animBg="1"/>
      <p:bldP spid="262172" grpId="0" animBg="1"/>
      <p:bldP spid="262173" grpId="0" animBg="1"/>
      <p:bldP spid="262174" grpId="0"/>
      <p:bldP spid="262175" grpId="0"/>
      <p:bldP spid="262177" grpId="0"/>
      <p:bldP spid="262166" grpId="0" animBg="1"/>
      <p:bldP spid="262190" grpId="0"/>
      <p:bldP spid="262192" grpId="0"/>
      <p:bldP spid="262193" grpId="0"/>
      <p:bldP spid="26216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081"/>
          <p:cNvSpPr txBox="1">
            <a:spLocks noChangeArrowheads="1"/>
          </p:cNvSpPr>
          <p:nvPr/>
        </p:nvSpPr>
        <p:spPr bwMode="auto">
          <a:xfrm>
            <a:off x="301388" y="2204864"/>
            <a:ext cx="8288338" cy="125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l">
              <a:spcAft>
                <a:spcPts val="200"/>
              </a:spcAft>
              <a:buFont typeface="Arial" pitchFamily="34" charset="0"/>
              <a:buChar char="•"/>
            </a:pPr>
            <a:r>
              <a:rPr lang="en-GB" b="1" dirty="0" smtClean="0">
                <a:latin typeface="Calibri" pitchFamily="34" charset="0"/>
              </a:rPr>
              <a:t>These are caused </a:t>
            </a:r>
            <a:r>
              <a:rPr lang="en-GB" b="1" dirty="0">
                <a:latin typeface="Calibri" pitchFamily="34" charset="0"/>
              </a:rPr>
              <a:t>by different arrangements of the carbon </a:t>
            </a:r>
            <a:r>
              <a:rPr lang="en-GB" b="1" dirty="0" smtClean="0">
                <a:latin typeface="Calibri" pitchFamily="34" charset="0"/>
              </a:rPr>
              <a:t>skeleton. They have </a:t>
            </a:r>
            <a:r>
              <a:rPr lang="en-GB" b="1" u="sng" dirty="0" smtClean="0">
                <a:latin typeface="Calibri" pitchFamily="34" charset="0"/>
              </a:rPr>
              <a:t>similar </a:t>
            </a:r>
            <a:r>
              <a:rPr lang="en-GB" b="1" u="sng" dirty="0">
                <a:latin typeface="Calibri" pitchFamily="34" charset="0"/>
              </a:rPr>
              <a:t>chemical properties</a:t>
            </a:r>
          </a:p>
          <a:p>
            <a:pPr marL="285750" indent="-285750" algn="l">
              <a:spcAft>
                <a:spcPts val="200"/>
              </a:spcAft>
              <a:buFont typeface="Arial" pitchFamily="34" charset="0"/>
              <a:buChar char="•"/>
            </a:pPr>
            <a:r>
              <a:rPr lang="en-GB" b="1" dirty="0" smtClean="0">
                <a:latin typeface="Calibri" pitchFamily="34" charset="0"/>
              </a:rPr>
              <a:t>These have slightly </a:t>
            </a:r>
            <a:r>
              <a:rPr lang="en-GB" b="1" dirty="0">
                <a:latin typeface="Calibri" pitchFamily="34" charset="0"/>
              </a:rPr>
              <a:t>different physical </a:t>
            </a:r>
            <a:r>
              <a:rPr lang="en-GB" b="1" dirty="0" smtClean="0">
                <a:latin typeface="Calibri" pitchFamily="34" charset="0"/>
              </a:rPr>
              <a:t>properties</a:t>
            </a:r>
          </a:p>
          <a:p>
            <a:pPr marL="285750" indent="-285750">
              <a:spcAft>
                <a:spcPts val="200"/>
              </a:spcAft>
              <a:buFont typeface="Arial" pitchFamily="34" charset="0"/>
              <a:buChar char="•"/>
            </a:pPr>
            <a:r>
              <a:rPr lang="en-GB" b="1" dirty="0" smtClean="0">
                <a:latin typeface="Calibri" pitchFamily="34" charset="0"/>
              </a:rPr>
              <a:t>Make the structural isomers of C</a:t>
            </a:r>
            <a:r>
              <a:rPr lang="en-GB" b="1" baseline="-25000" dirty="0" smtClean="0">
                <a:latin typeface="Calibri" pitchFamily="34" charset="0"/>
              </a:rPr>
              <a:t>4</a:t>
            </a:r>
            <a:r>
              <a:rPr lang="en-GB" b="1" dirty="0" smtClean="0">
                <a:latin typeface="Calibri" pitchFamily="34" charset="0"/>
              </a:rPr>
              <a:t>H</a:t>
            </a:r>
            <a:r>
              <a:rPr lang="en-GB" b="1" baseline="-25000" dirty="0" smtClean="0">
                <a:latin typeface="Calibri" pitchFamily="34" charset="0"/>
              </a:rPr>
              <a:t>10 </a:t>
            </a:r>
            <a:r>
              <a:rPr lang="en-GB" b="1" dirty="0" smtClean="0">
                <a:latin typeface="Calibri" pitchFamily="34" charset="0"/>
              </a:rPr>
              <a:t>.</a:t>
            </a:r>
            <a:endParaRPr lang="en-GB" b="1" dirty="0">
              <a:latin typeface="Calibri" pitchFamily="34" charset="0"/>
            </a:endParaRPr>
          </a:p>
        </p:txBody>
      </p:sp>
      <p:pic>
        <p:nvPicPr>
          <p:cNvPr id="270346" name="Picture 3082" descr="bu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4" y="4568861"/>
            <a:ext cx="18097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347" name="Picture 3083" descr="bu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499" y="4530761"/>
            <a:ext cx="15335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0349" name="Text Box 3085"/>
          <p:cNvSpPr txBox="1">
            <a:spLocks noChangeArrowheads="1"/>
          </p:cNvSpPr>
          <p:nvPr/>
        </p:nvSpPr>
        <p:spPr bwMode="auto">
          <a:xfrm>
            <a:off x="1587499" y="3759236"/>
            <a:ext cx="1744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ts val="200"/>
              </a:spcAft>
            </a:pPr>
            <a:r>
              <a:rPr lang="en-GB" sz="1800" b="1">
                <a:latin typeface="Arial" pitchFamily="34" charset="0"/>
              </a:rPr>
              <a:t>BUTANE</a:t>
            </a:r>
          </a:p>
        </p:txBody>
      </p:sp>
      <p:sp>
        <p:nvSpPr>
          <p:cNvPr id="270350" name="Text Box 3086"/>
          <p:cNvSpPr txBox="1">
            <a:spLocks noChangeArrowheads="1"/>
          </p:cNvSpPr>
          <p:nvPr/>
        </p:nvSpPr>
        <p:spPr bwMode="auto">
          <a:xfrm>
            <a:off x="4591049" y="3760824"/>
            <a:ext cx="2543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ts val="200"/>
              </a:spcAft>
            </a:pPr>
            <a:r>
              <a:rPr lang="en-GB" sz="1800" b="1">
                <a:latin typeface="Arial" pitchFamily="34" charset="0"/>
              </a:rPr>
              <a:t>2-METHYLPROPANE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520824" y="5583274"/>
            <a:ext cx="174466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b="1" dirty="0">
                <a:latin typeface="Arial" pitchFamily="34" charset="0"/>
              </a:rPr>
              <a:t>- 0.5°C</a:t>
            </a:r>
          </a:p>
          <a:p>
            <a:pPr>
              <a:spcAft>
                <a:spcPts val="200"/>
              </a:spcAft>
            </a:pPr>
            <a:r>
              <a:rPr lang="en-GB" sz="1600" b="1" dirty="0">
                <a:latin typeface="Arial" pitchFamily="34" charset="0"/>
              </a:rPr>
              <a:t>straight chain</a:t>
            </a:r>
            <a:endParaRPr lang="en-GB" sz="1600" b="1" dirty="0">
              <a:latin typeface="Times"/>
            </a:endParaRP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6196012" y="5607086"/>
            <a:ext cx="20843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- 11.7°C</a:t>
            </a:r>
          </a:p>
          <a:p>
            <a:pPr>
              <a:spcAft>
                <a:spcPts val="200"/>
              </a:spcAft>
            </a:pPr>
            <a:r>
              <a:rPr lang="en-GB" sz="1600" b="1">
                <a:solidFill>
                  <a:srgbClr val="CC3300"/>
                </a:solidFill>
                <a:latin typeface="Arial" pitchFamily="34" charset="0"/>
              </a:rPr>
              <a:t>branched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</a:rPr>
              <a:t>Structural isomerism - chain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136458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9" grpId="0"/>
      <p:bldP spid="270350" grpId="0"/>
      <p:bldP spid="17" grpId="0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96" name="Picture 16" descr="pen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3726" y="4356433"/>
            <a:ext cx="20288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897" name="Picture 17" descr="pen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76" y="4345321"/>
            <a:ext cx="21621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901" name="Text Box 21"/>
          <p:cNvSpPr txBox="1">
            <a:spLocks noChangeArrowheads="1"/>
          </p:cNvSpPr>
          <p:nvPr/>
        </p:nvSpPr>
        <p:spPr bwMode="auto">
          <a:xfrm>
            <a:off x="1654176" y="5294646"/>
            <a:ext cx="229076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b="1" dirty="0">
                <a:latin typeface="Arial" pitchFamily="34" charset="0"/>
              </a:rPr>
              <a:t>PENT-1-ENE</a:t>
            </a:r>
          </a:p>
          <a:p>
            <a:pPr>
              <a:spcAft>
                <a:spcPts val="200"/>
              </a:spcAft>
            </a:pPr>
            <a:r>
              <a:rPr lang="en-GB" sz="1600" b="1" dirty="0">
                <a:latin typeface="Arial" pitchFamily="34" charset="0"/>
              </a:rPr>
              <a:t>double bond between carbons 1 and 2</a:t>
            </a:r>
            <a:endParaRPr lang="en-GB" sz="1600" b="1" dirty="0">
              <a:latin typeface="Times"/>
            </a:endParaRPr>
          </a:p>
        </p:txBody>
      </p:sp>
      <p:sp>
        <p:nvSpPr>
          <p:cNvPr id="250902" name="Text Box 22"/>
          <p:cNvSpPr txBox="1">
            <a:spLocks noChangeArrowheads="1"/>
          </p:cNvSpPr>
          <p:nvPr/>
        </p:nvSpPr>
        <p:spPr bwMode="auto">
          <a:xfrm>
            <a:off x="4803776" y="5294646"/>
            <a:ext cx="234156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b="1" dirty="0">
                <a:latin typeface="Arial" pitchFamily="34" charset="0"/>
              </a:rPr>
              <a:t>PENT-2-ENE</a:t>
            </a:r>
          </a:p>
          <a:p>
            <a:pPr>
              <a:spcAft>
                <a:spcPts val="200"/>
              </a:spcAft>
            </a:pPr>
            <a:r>
              <a:rPr lang="en-GB" sz="1600" b="1" dirty="0">
                <a:latin typeface="Arial" pitchFamily="34" charset="0"/>
              </a:rPr>
              <a:t>double bond between carbons 2 and 3</a:t>
            </a:r>
            <a:endParaRPr lang="en-GB" sz="1600" b="1" dirty="0">
              <a:latin typeface="Times"/>
            </a:endParaRPr>
          </a:p>
        </p:txBody>
      </p:sp>
      <p:sp>
        <p:nvSpPr>
          <p:cNvPr id="10246" name="Text Box 23"/>
          <p:cNvSpPr txBox="1">
            <a:spLocks noChangeArrowheads="1"/>
          </p:cNvSpPr>
          <p:nvPr/>
        </p:nvSpPr>
        <p:spPr bwMode="auto">
          <a:xfrm>
            <a:off x="1851026" y="4616783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rial" pitchFamily="34" charset="0"/>
              </a:rPr>
              <a:t>1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10247" name="Text Box 24"/>
          <p:cNvSpPr txBox="1">
            <a:spLocks noChangeArrowheads="1"/>
          </p:cNvSpPr>
          <p:nvPr/>
        </p:nvSpPr>
        <p:spPr bwMode="auto">
          <a:xfrm>
            <a:off x="2220913" y="4616783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rial" pitchFamily="34" charset="0"/>
              </a:rPr>
              <a:t>2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10248" name="Text Box 25"/>
          <p:cNvSpPr txBox="1">
            <a:spLocks noChangeArrowheads="1"/>
          </p:cNvSpPr>
          <p:nvPr/>
        </p:nvSpPr>
        <p:spPr bwMode="auto">
          <a:xfrm>
            <a:off x="5484813" y="4616783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rial" pitchFamily="34" charset="0"/>
              </a:rPr>
              <a:t>2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10249" name="Text Box 26"/>
          <p:cNvSpPr txBox="1">
            <a:spLocks noChangeArrowheads="1"/>
          </p:cNvSpPr>
          <p:nvPr/>
        </p:nvSpPr>
        <p:spPr bwMode="auto">
          <a:xfrm>
            <a:off x="5854701" y="4616783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rial" pitchFamily="34" charset="0"/>
              </a:rPr>
              <a:t>3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6160" name="Text Box 30"/>
          <p:cNvSpPr txBox="1">
            <a:spLocks noChangeArrowheads="1"/>
          </p:cNvSpPr>
          <p:nvPr/>
        </p:nvSpPr>
        <p:spPr bwMode="auto">
          <a:xfrm>
            <a:off x="368300" y="2204864"/>
            <a:ext cx="8480425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l">
              <a:spcAft>
                <a:spcPts val="200"/>
              </a:spcAft>
              <a:buFont typeface="Arial" pitchFamily="34" charset="0"/>
              <a:buChar char="•"/>
            </a:pPr>
            <a:r>
              <a:rPr lang="en-GB" dirty="0" smtClean="0"/>
              <a:t>Each molecule </a:t>
            </a:r>
            <a:r>
              <a:rPr lang="en-GB" dirty="0"/>
              <a:t>has the </a:t>
            </a:r>
            <a:r>
              <a:rPr lang="en-GB" b="1" u="sng" dirty="0"/>
              <a:t>same carbon </a:t>
            </a:r>
            <a:r>
              <a:rPr lang="en-GB" b="1" u="sng" dirty="0" smtClean="0"/>
              <a:t>skeleton. </a:t>
            </a:r>
          </a:p>
          <a:p>
            <a:pPr marL="285750" indent="-285750" algn="l">
              <a:spcAft>
                <a:spcPts val="200"/>
              </a:spcAft>
              <a:buFont typeface="Arial" pitchFamily="34" charset="0"/>
              <a:buChar char="•"/>
            </a:pPr>
            <a:r>
              <a:rPr lang="en-GB" dirty="0" smtClean="0"/>
              <a:t>Each molecule </a:t>
            </a:r>
            <a:r>
              <a:rPr lang="en-GB" dirty="0"/>
              <a:t>has the </a:t>
            </a:r>
            <a:r>
              <a:rPr lang="en-GB" b="1" u="sng" dirty="0"/>
              <a:t>same functional group</a:t>
            </a:r>
            <a:r>
              <a:rPr lang="en-GB" dirty="0"/>
              <a:t>...  </a:t>
            </a:r>
            <a:r>
              <a:rPr lang="en-GB" dirty="0" smtClean="0"/>
              <a:t>BUT the </a:t>
            </a:r>
            <a:r>
              <a:rPr lang="en-GB" dirty="0"/>
              <a:t>functional group is in a different position</a:t>
            </a:r>
          </a:p>
          <a:p>
            <a:pPr marL="285750" indent="-285750" algn="l">
              <a:spcAft>
                <a:spcPts val="200"/>
              </a:spcAft>
              <a:buFont typeface="Arial" pitchFamily="34" charset="0"/>
              <a:buChar char="•"/>
            </a:pPr>
            <a:r>
              <a:rPr lang="en-GB" dirty="0" smtClean="0"/>
              <a:t>They have </a:t>
            </a:r>
            <a:r>
              <a:rPr lang="en-GB" b="1" u="sng" dirty="0"/>
              <a:t>similar chemical properties</a:t>
            </a:r>
          </a:p>
          <a:p>
            <a:pPr marL="285750" indent="-285750" algn="l">
              <a:spcAft>
                <a:spcPts val="200"/>
              </a:spcAft>
              <a:buFont typeface="Arial" pitchFamily="34" charset="0"/>
              <a:buChar char="•"/>
            </a:pPr>
            <a:r>
              <a:rPr lang="en-GB" dirty="0" smtClean="0"/>
              <a:t>They have </a:t>
            </a:r>
            <a:r>
              <a:rPr lang="en-GB" b="1" u="sng" dirty="0" smtClean="0"/>
              <a:t>different </a:t>
            </a:r>
            <a:r>
              <a:rPr lang="en-GB" b="1" u="sng" dirty="0"/>
              <a:t>physical properties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Structural isomerism - positional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47763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901" grpId="0"/>
      <p:bldP spid="2509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Molecular and empirical formulae</a:t>
            </a:r>
          </a:p>
        </p:txBody>
      </p:sp>
      <p:sp>
        <p:nvSpPr>
          <p:cNvPr id="964611" name="Text Box 3"/>
          <p:cNvSpPr txBox="1">
            <a:spLocks noChangeArrowheads="1"/>
          </p:cNvSpPr>
          <p:nvPr/>
        </p:nvSpPr>
        <p:spPr bwMode="auto">
          <a:xfrm>
            <a:off x="611560" y="2708920"/>
            <a:ext cx="446405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0" dirty="0"/>
              <a:t>The </a:t>
            </a:r>
            <a:r>
              <a:rPr lang="en-GB" sz="2400" b="1" u="sng" dirty="0"/>
              <a:t>molecular formula </a:t>
            </a:r>
            <a:r>
              <a:rPr lang="en-GB" sz="2400" b="0" dirty="0"/>
              <a:t>of a compound shows the number of each type of atom present in one molecule of the compound.</a:t>
            </a:r>
          </a:p>
        </p:txBody>
      </p:sp>
      <p:sp>
        <p:nvSpPr>
          <p:cNvPr id="964613" name="Text Box 5"/>
          <p:cNvSpPr txBox="1">
            <a:spLocks noChangeArrowheads="1"/>
          </p:cNvSpPr>
          <p:nvPr/>
        </p:nvSpPr>
        <p:spPr bwMode="auto">
          <a:xfrm>
            <a:off x="611560" y="4293096"/>
            <a:ext cx="4448175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0" dirty="0"/>
              <a:t>The </a:t>
            </a:r>
            <a:r>
              <a:rPr lang="en-GB" sz="2400" b="1" u="sng" dirty="0"/>
              <a:t>empirical formula</a:t>
            </a:r>
            <a:r>
              <a:rPr lang="en-GB" sz="2400" b="0" dirty="0"/>
              <a:t> of a compound shows the simplest ratio of the atoms present.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23036" y="2878614"/>
            <a:ext cx="3615953" cy="2315766"/>
            <a:chOff x="5220072" y="2276872"/>
            <a:chExt cx="3615953" cy="2315766"/>
          </a:xfrm>
        </p:grpSpPr>
        <p:sp>
          <p:nvSpPr>
            <p:cNvPr id="964615" name="Rectangle 7"/>
            <p:cNvSpPr>
              <a:spLocks noChangeArrowheads="1"/>
            </p:cNvSpPr>
            <p:nvPr/>
          </p:nvSpPr>
          <p:spPr bwMode="auto">
            <a:xfrm>
              <a:off x="7391400" y="4092575"/>
              <a:ext cx="1087438" cy="4889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</a:pPr>
              <a:r>
                <a:rPr lang="en-GB" sz="2400" b="0" dirty="0"/>
                <a:t>CH</a:t>
              </a:r>
              <a:r>
                <a:rPr lang="en-GB" sz="2400" b="0" baseline="-25000" dirty="0"/>
                <a:t>2</a:t>
              </a:r>
              <a:r>
                <a:rPr lang="en-GB" sz="2400" b="0" dirty="0"/>
                <a:t>O</a:t>
              </a:r>
            </a:p>
          </p:txBody>
        </p:sp>
        <p:sp>
          <p:nvSpPr>
            <p:cNvPr id="964616" name="Rectangle 8"/>
            <p:cNvSpPr>
              <a:spLocks noChangeArrowheads="1"/>
            </p:cNvSpPr>
            <p:nvPr/>
          </p:nvSpPr>
          <p:spPr bwMode="auto">
            <a:xfrm>
              <a:off x="5458110" y="4066500"/>
              <a:ext cx="1327150" cy="4889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</a:pPr>
              <a:r>
                <a:rPr lang="en-GB" sz="2400" b="0" dirty="0"/>
                <a:t>C</a:t>
              </a:r>
              <a:r>
                <a:rPr lang="en-GB" sz="2400" b="0" baseline="-25000" dirty="0"/>
                <a:t>2</a:t>
              </a:r>
              <a:r>
                <a:rPr lang="en-GB" sz="2400" b="0" dirty="0"/>
                <a:t>H</a:t>
              </a:r>
              <a:r>
                <a:rPr lang="en-GB" sz="2400" b="0" baseline="-25000" dirty="0"/>
                <a:t>4</a:t>
              </a:r>
              <a:r>
                <a:rPr lang="en-GB" sz="2400" b="0" dirty="0"/>
                <a:t>O</a:t>
              </a:r>
              <a:r>
                <a:rPr lang="en-GB" sz="2400" b="0" baseline="-25000" dirty="0"/>
                <a:t>2</a:t>
              </a:r>
              <a:endParaRPr lang="en-GB" sz="2400" b="0" dirty="0"/>
            </a:p>
          </p:txBody>
        </p:sp>
        <p:sp>
          <p:nvSpPr>
            <p:cNvPr id="964617" name="Rectangle 9"/>
            <p:cNvSpPr>
              <a:spLocks noChangeArrowheads="1"/>
            </p:cNvSpPr>
            <p:nvPr/>
          </p:nvSpPr>
          <p:spPr bwMode="auto">
            <a:xfrm>
              <a:off x="7391400" y="3603625"/>
              <a:ext cx="1087438" cy="4889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</a:pPr>
              <a:r>
                <a:rPr lang="en-GB" sz="2400" b="0" dirty="0"/>
                <a:t>CH</a:t>
              </a:r>
              <a:r>
                <a:rPr lang="en-GB" sz="2400" b="0" baseline="-25000" dirty="0"/>
                <a:t>2</a:t>
              </a:r>
              <a:r>
                <a:rPr lang="en-GB" sz="2400" b="0" dirty="0"/>
                <a:t>O</a:t>
              </a:r>
            </a:p>
          </p:txBody>
        </p:sp>
        <p:sp>
          <p:nvSpPr>
            <p:cNvPr id="964618" name="Rectangle 10"/>
            <p:cNvSpPr>
              <a:spLocks noChangeArrowheads="1"/>
            </p:cNvSpPr>
            <p:nvPr/>
          </p:nvSpPr>
          <p:spPr bwMode="auto">
            <a:xfrm>
              <a:off x="5503863" y="3603625"/>
              <a:ext cx="1327150" cy="4889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</a:pPr>
              <a:r>
                <a:rPr lang="en-GB" sz="2400" b="0" dirty="0"/>
                <a:t>C</a:t>
              </a:r>
              <a:r>
                <a:rPr lang="en-GB" sz="2400" b="0" baseline="-25000" dirty="0"/>
                <a:t>6</a:t>
              </a:r>
              <a:r>
                <a:rPr lang="en-GB" sz="2400" b="0" dirty="0"/>
                <a:t>H</a:t>
              </a:r>
              <a:r>
                <a:rPr lang="en-GB" sz="2400" b="0" baseline="-25000" dirty="0"/>
                <a:t>12</a:t>
              </a:r>
              <a:r>
                <a:rPr lang="en-GB" sz="2400" b="0" dirty="0"/>
                <a:t>O</a:t>
              </a:r>
              <a:r>
                <a:rPr lang="en-GB" sz="2400" b="0" baseline="-25000" dirty="0"/>
                <a:t>6</a:t>
              </a:r>
              <a:endParaRPr lang="en-GB" sz="2400" b="0" dirty="0"/>
            </a:p>
          </p:txBody>
        </p:sp>
        <p:sp>
          <p:nvSpPr>
            <p:cNvPr id="964619" name="Rectangle 11"/>
            <p:cNvSpPr>
              <a:spLocks noChangeArrowheads="1"/>
            </p:cNvSpPr>
            <p:nvPr/>
          </p:nvSpPr>
          <p:spPr bwMode="auto">
            <a:xfrm>
              <a:off x="7391400" y="3111500"/>
              <a:ext cx="1087438" cy="492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</a:pPr>
              <a:r>
                <a:rPr lang="en-GB" sz="2400" b="0" dirty="0"/>
                <a:t>CH</a:t>
              </a:r>
              <a:r>
                <a:rPr lang="en-GB" sz="2400" b="0" baseline="-25000" dirty="0"/>
                <a:t>3</a:t>
              </a:r>
              <a:endParaRPr lang="en-GB" sz="2400" b="0" dirty="0"/>
            </a:p>
          </p:txBody>
        </p:sp>
        <p:sp>
          <p:nvSpPr>
            <p:cNvPr id="964620" name="Rectangle 12"/>
            <p:cNvSpPr>
              <a:spLocks noChangeArrowheads="1"/>
            </p:cNvSpPr>
            <p:nvPr/>
          </p:nvSpPr>
          <p:spPr bwMode="auto">
            <a:xfrm>
              <a:off x="5503863" y="3111500"/>
              <a:ext cx="1327150" cy="492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</a:pPr>
              <a:r>
                <a:rPr lang="en-GB" sz="2400" b="0" dirty="0"/>
                <a:t>C</a:t>
              </a:r>
              <a:r>
                <a:rPr lang="en-GB" sz="2400" b="0" baseline="-25000" dirty="0"/>
                <a:t>2</a:t>
              </a:r>
              <a:r>
                <a:rPr lang="en-GB" sz="2400" b="0" dirty="0"/>
                <a:t>H</a:t>
              </a:r>
              <a:r>
                <a:rPr lang="en-GB" sz="2400" b="0" baseline="-25000" dirty="0"/>
                <a:t>6</a:t>
              </a:r>
              <a:endParaRPr lang="en-GB" sz="2400" b="0" dirty="0"/>
            </a:p>
          </p:txBody>
        </p:sp>
        <p:grpSp>
          <p:nvGrpSpPr>
            <p:cNvPr id="2" name="Group 51"/>
            <p:cNvGrpSpPr>
              <a:grpSpLocks/>
            </p:cNvGrpSpPr>
            <p:nvPr/>
          </p:nvGrpSpPr>
          <p:grpSpPr bwMode="auto">
            <a:xfrm>
              <a:off x="5220072" y="2276872"/>
              <a:ext cx="3615953" cy="2315766"/>
              <a:chOff x="3237" y="1271"/>
              <a:chExt cx="2248" cy="1460"/>
            </a:xfrm>
          </p:grpSpPr>
          <p:sp>
            <p:nvSpPr>
              <p:cNvPr id="14352" name="AutoShape 45"/>
              <p:cNvSpPr>
                <a:spLocks noChangeArrowheads="1"/>
              </p:cNvSpPr>
              <p:nvPr/>
            </p:nvSpPr>
            <p:spPr bwMode="auto">
              <a:xfrm>
                <a:off x="3237" y="1276"/>
                <a:ext cx="2245" cy="518"/>
              </a:xfrm>
              <a:prstGeom prst="roundRect">
                <a:avLst>
                  <a:gd name="adj" fmla="val 9074"/>
                </a:avLst>
              </a:prstGeom>
              <a:solidFill>
                <a:srgbClr val="FED0B4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4353" name="AutoShape 46"/>
              <p:cNvSpPr>
                <a:spLocks noChangeArrowheads="1"/>
              </p:cNvSpPr>
              <p:nvPr/>
            </p:nvSpPr>
            <p:spPr bwMode="auto">
              <a:xfrm>
                <a:off x="3248" y="1271"/>
                <a:ext cx="2231" cy="1460"/>
              </a:xfrm>
              <a:prstGeom prst="roundRect">
                <a:avLst>
                  <a:gd name="adj" fmla="val 4958"/>
                </a:avLst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4354" name="Line 47"/>
              <p:cNvSpPr>
                <a:spLocks noChangeShapeType="1"/>
              </p:cNvSpPr>
              <p:nvPr/>
            </p:nvSpPr>
            <p:spPr bwMode="auto">
              <a:xfrm>
                <a:off x="4362" y="1273"/>
                <a:ext cx="0" cy="14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4355" name="Line 48"/>
              <p:cNvSpPr>
                <a:spLocks noChangeShapeType="1"/>
              </p:cNvSpPr>
              <p:nvPr/>
            </p:nvSpPr>
            <p:spPr bwMode="auto">
              <a:xfrm rot="5400000">
                <a:off x="4355" y="682"/>
                <a:ext cx="0" cy="22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4356" name="Line 49"/>
              <p:cNvSpPr>
                <a:spLocks noChangeShapeType="1"/>
              </p:cNvSpPr>
              <p:nvPr/>
            </p:nvSpPr>
            <p:spPr bwMode="auto">
              <a:xfrm rot="5400000">
                <a:off x="4362" y="985"/>
                <a:ext cx="0" cy="224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4357" name="Line 50"/>
              <p:cNvSpPr>
                <a:spLocks noChangeShapeType="1"/>
              </p:cNvSpPr>
              <p:nvPr/>
            </p:nvSpPr>
            <p:spPr bwMode="auto">
              <a:xfrm rot="5400000">
                <a:off x="4362" y="1295"/>
                <a:ext cx="0" cy="224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964621" name="Rectangle 13"/>
            <p:cNvSpPr>
              <a:spLocks noChangeArrowheads="1"/>
            </p:cNvSpPr>
            <p:nvPr/>
          </p:nvSpPr>
          <p:spPr bwMode="auto">
            <a:xfrm>
              <a:off x="7051675" y="2290763"/>
              <a:ext cx="1768475" cy="82073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</a:pPr>
              <a:r>
                <a:rPr lang="en-GB" sz="2400" dirty="0"/>
                <a:t>Empirical formula</a:t>
              </a:r>
            </a:p>
          </p:txBody>
        </p:sp>
        <p:sp>
          <p:nvSpPr>
            <p:cNvPr id="964622" name="Rectangle 14"/>
            <p:cNvSpPr>
              <a:spLocks noChangeArrowheads="1"/>
            </p:cNvSpPr>
            <p:nvPr/>
          </p:nvSpPr>
          <p:spPr bwMode="auto">
            <a:xfrm>
              <a:off x="5281613" y="2290763"/>
              <a:ext cx="1770062" cy="8207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</a:pPr>
              <a:r>
                <a:rPr lang="en-GB" sz="2400" dirty="0"/>
                <a:t>Molecular formula</a:t>
              </a:r>
            </a:p>
          </p:txBody>
        </p:sp>
      </p:grpSp>
      <p:sp>
        <p:nvSpPr>
          <p:cNvPr id="964632" name="Text Box 24"/>
          <p:cNvSpPr txBox="1">
            <a:spLocks noChangeArrowheads="1"/>
          </p:cNvSpPr>
          <p:nvPr/>
        </p:nvSpPr>
        <p:spPr bwMode="auto">
          <a:xfrm>
            <a:off x="611560" y="5445224"/>
            <a:ext cx="858043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0" dirty="0"/>
              <a:t>Neither the molecular nor empirical formula gives information about the structure of a molecule.</a:t>
            </a:r>
          </a:p>
        </p:txBody>
      </p:sp>
      <p:sp>
        <p:nvSpPr>
          <p:cNvPr id="14351" name="Text Box 53"/>
          <p:cNvSpPr txBox="1">
            <a:spLocks noChangeArrowheads="1"/>
          </p:cNvSpPr>
          <p:nvPr/>
        </p:nvSpPr>
        <p:spPr bwMode="auto">
          <a:xfrm>
            <a:off x="611560" y="1916832"/>
            <a:ext cx="822483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0" dirty="0"/>
              <a:t>There are many ways of representing organic compounds by using different formulae.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546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6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11" grpId="0"/>
      <p:bldP spid="964613" grpId="0"/>
      <p:bldP spid="96463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62418" y="1628800"/>
            <a:ext cx="7779643" cy="5663218"/>
            <a:chOff x="827584" y="694426"/>
            <a:chExt cx="8067675" cy="6044512"/>
          </a:xfrm>
        </p:grpSpPr>
        <p:sp>
          <p:nvSpPr>
            <p:cNvPr id="12291" name="AutoShape 8">
              <a:hlinkClick r:id="rId2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4051300" y="6459538"/>
              <a:ext cx="1003300" cy="279400"/>
            </a:xfrm>
            <a:prstGeom prst="actionButtonBlank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251914" name="Picture 10" descr="acid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3400" y="4981575"/>
              <a:ext cx="1562100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1915" name="Picture 11" descr="est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29400" y="4876800"/>
              <a:ext cx="1552575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1916" name="Picture 12" descr="ethano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70388" y="2535238"/>
              <a:ext cx="1390650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1917" name="Picture 13" descr="methox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96075" y="2533650"/>
              <a:ext cx="1409700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6" name="Text Box 18"/>
            <p:cNvSpPr txBox="1">
              <a:spLocks noChangeArrowheads="1"/>
            </p:cNvSpPr>
            <p:nvPr/>
          </p:nvSpPr>
          <p:spPr bwMode="auto">
            <a:xfrm>
              <a:off x="827584" y="694426"/>
              <a:ext cx="8067675" cy="1494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l">
                <a:spcAft>
                  <a:spcPts val="200"/>
                </a:spcAft>
                <a:buFont typeface="Arial" pitchFamily="34" charset="0"/>
                <a:buChar char="•"/>
              </a:pPr>
              <a:r>
                <a:rPr lang="en-GB" sz="2000" dirty="0" smtClean="0">
                  <a:latin typeface="Calibri" pitchFamily="34" charset="0"/>
                  <a:cs typeface="Calibri" pitchFamily="34" charset="0"/>
                </a:rPr>
                <a:t>Molecules </a:t>
              </a:r>
              <a:r>
                <a:rPr lang="en-GB" sz="2000" dirty="0">
                  <a:latin typeface="Calibri" pitchFamily="34" charset="0"/>
                  <a:cs typeface="Calibri" pitchFamily="34" charset="0"/>
                </a:rPr>
                <a:t>have </a:t>
              </a:r>
              <a:r>
                <a:rPr lang="en-GB" sz="2000" b="1" u="sng" dirty="0">
                  <a:latin typeface="Calibri" pitchFamily="34" charset="0"/>
                  <a:cs typeface="Calibri" pitchFamily="34" charset="0"/>
                </a:rPr>
                <a:t>same molecular formula</a:t>
              </a:r>
            </a:p>
            <a:p>
              <a:pPr marL="342900" indent="-342900" algn="l">
                <a:spcAft>
                  <a:spcPts val="200"/>
                </a:spcAft>
                <a:buFont typeface="Arial" pitchFamily="34" charset="0"/>
                <a:buChar char="•"/>
              </a:pPr>
              <a:r>
                <a:rPr lang="en-GB" sz="2000" dirty="0" smtClean="0">
                  <a:latin typeface="Calibri" pitchFamily="34" charset="0"/>
                  <a:cs typeface="Calibri" pitchFamily="34" charset="0"/>
                </a:rPr>
                <a:t>Molecules </a:t>
              </a:r>
              <a:r>
                <a:rPr lang="en-GB" sz="2000" dirty="0">
                  <a:latin typeface="Calibri" pitchFamily="34" charset="0"/>
                  <a:cs typeface="Calibri" pitchFamily="34" charset="0"/>
                </a:rPr>
                <a:t>have </a:t>
              </a:r>
              <a:r>
                <a:rPr lang="en-GB" sz="2000" b="1" u="sng" dirty="0">
                  <a:latin typeface="Calibri" pitchFamily="34" charset="0"/>
                  <a:cs typeface="Calibri" pitchFamily="34" charset="0"/>
                </a:rPr>
                <a:t>different functional groups</a:t>
              </a:r>
            </a:p>
            <a:p>
              <a:pPr marL="342900" indent="-342900" algn="l">
                <a:spcAft>
                  <a:spcPts val="200"/>
                </a:spcAft>
                <a:buFont typeface="Arial" pitchFamily="34" charset="0"/>
                <a:buChar char="•"/>
              </a:pPr>
              <a:r>
                <a:rPr lang="en-GB" sz="2000" dirty="0" smtClean="0">
                  <a:latin typeface="Calibri" pitchFamily="34" charset="0"/>
                  <a:cs typeface="Calibri" pitchFamily="34" charset="0"/>
                </a:rPr>
                <a:t>Molecules </a:t>
              </a:r>
              <a:r>
                <a:rPr lang="en-GB" sz="2000" dirty="0">
                  <a:latin typeface="Calibri" pitchFamily="34" charset="0"/>
                  <a:cs typeface="Calibri" pitchFamily="34" charset="0"/>
                </a:rPr>
                <a:t>have </a:t>
              </a:r>
              <a:r>
                <a:rPr lang="en-GB" sz="2000" b="1" u="sng" dirty="0">
                  <a:latin typeface="Calibri" pitchFamily="34" charset="0"/>
                  <a:cs typeface="Calibri" pitchFamily="34" charset="0"/>
                </a:rPr>
                <a:t>different chemical properties</a:t>
              </a:r>
            </a:p>
            <a:p>
              <a:pPr marL="342900" indent="-342900" algn="l">
                <a:spcAft>
                  <a:spcPts val="200"/>
                </a:spcAft>
                <a:buFont typeface="Arial" pitchFamily="34" charset="0"/>
                <a:buChar char="•"/>
              </a:pPr>
              <a:r>
                <a:rPr lang="en-GB" sz="2000" dirty="0" smtClean="0">
                  <a:latin typeface="Calibri" pitchFamily="34" charset="0"/>
                  <a:cs typeface="Calibri" pitchFamily="34" charset="0"/>
                </a:rPr>
                <a:t>Molecules </a:t>
              </a:r>
              <a:r>
                <a:rPr lang="en-GB" sz="2000" dirty="0">
                  <a:latin typeface="Calibri" pitchFamily="34" charset="0"/>
                  <a:cs typeface="Calibri" pitchFamily="34" charset="0"/>
                </a:rPr>
                <a:t>have </a:t>
              </a:r>
              <a:r>
                <a:rPr lang="en-GB" sz="2000" b="1" u="sng" dirty="0">
                  <a:latin typeface="Calibri" pitchFamily="34" charset="0"/>
                  <a:cs typeface="Calibri" pitchFamily="34" charset="0"/>
                </a:rPr>
                <a:t>different physical</a:t>
              </a:r>
              <a:r>
                <a:rPr lang="en-GB" sz="2000" b="1" i="1" u="sng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GB" sz="2000" b="1" u="sng" dirty="0">
                  <a:latin typeface="Calibri" pitchFamily="34" charset="0"/>
                  <a:cs typeface="Calibri" pitchFamily="34" charset="0"/>
                </a:rPr>
                <a:t>properties</a:t>
              </a:r>
            </a:p>
          </p:txBody>
        </p:sp>
        <p:pic>
          <p:nvPicPr>
            <p:cNvPr id="251923" name="Picture 19" descr="al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73563" y="3744913"/>
              <a:ext cx="1323975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1924" name="Picture 20" descr="ket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686550" y="3752850"/>
              <a:ext cx="1343025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1925" name="Text Box 21"/>
            <p:cNvSpPr txBox="1">
              <a:spLocks noChangeArrowheads="1"/>
            </p:cNvSpPr>
            <p:nvPr/>
          </p:nvSpPr>
          <p:spPr bwMode="auto">
            <a:xfrm>
              <a:off x="838200" y="2682875"/>
              <a:ext cx="26225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Aft>
                  <a:spcPts val="200"/>
                </a:spcAft>
              </a:pPr>
              <a:r>
                <a:rPr lang="en-GB" sz="2000" b="1">
                  <a:latin typeface="Calibri" pitchFamily="34" charset="0"/>
                  <a:cs typeface="Calibri" pitchFamily="34" charset="0"/>
                </a:rPr>
                <a:t>ALCOHOLS and ETHERS</a:t>
              </a:r>
              <a:endParaRPr lang="en-GB" sz="2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1926" name="Text Box 22"/>
            <p:cNvSpPr txBox="1">
              <a:spLocks noChangeArrowheads="1"/>
            </p:cNvSpPr>
            <p:nvPr/>
          </p:nvSpPr>
          <p:spPr bwMode="auto">
            <a:xfrm>
              <a:off x="838200" y="3905250"/>
              <a:ext cx="29305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Aft>
                  <a:spcPts val="200"/>
                </a:spcAft>
              </a:pPr>
              <a:r>
                <a:rPr lang="en-GB" sz="2000" b="1" dirty="0">
                  <a:latin typeface="Calibri" pitchFamily="34" charset="0"/>
                  <a:cs typeface="Calibri" pitchFamily="34" charset="0"/>
                </a:rPr>
                <a:t>ALDEHYDES and KETONES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1927" name="Text Box 23"/>
            <p:cNvSpPr txBox="1">
              <a:spLocks noChangeArrowheads="1"/>
            </p:cNvSpPr>
            <p:nvPr/>
          </p:nvSpPr>
          <p:spPr bwMode="auto">
            <a:xfrm>
              <a:off x="838200" y="5124450"/>
              <a:ext cx="26225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Aft>
                  <a:spcPts val="200"/>
                </a:spcAft>
              </a:pPr>
              <a:r>
                <a:rPr lang="en-GB" sz="2000" b="1">
                  <a:latin typeface="Calibri" pitchFamily="34" charset="0"/>
                  <a:cs typeface="Calibri" pitchFamily="34" charset="0"/>
                </a:rPr>
                <a:t>ACIDS and ESTERS</a:t>
              </a:r>
              <a:endParaRPr lang="en-GB" sz="200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en-GB" sz="3600" dirty="0" smtClean="0"/>
              <a:t>Structural isomerism - Functional group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30709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Examination questions</a:t>
            </a:r>
            <a:endParaRPr lang="en-GB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1955254"/>
            <a:ext cx="7408863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768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scheme</a:t>
            </a:r>
            <a:endParaRPr lang="en-GB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88224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23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Examination question</a:t>
            </a:r>
            <a:endParaRPr lang="en-GB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1988839"/>
            <a:ext cx="6768752" cy="463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88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scheme</a:t>
            </a:r>
            <a:endParaRPr lang="en-GB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81038" y="1990700"/>
            <a:ext cx="7780337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27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755576" y="1916832"/>
            <a:ext cx="7775575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Aft>
                <a:spcPts val="200"/>
              </a:spcAft>
            </a:pPr>
            <a:r>
              <a:rPr lang="en-GB" sz="2400" dirty="0">
                <a:latin typeface="Arial" pitchFamily="34" charset="0"/>
              </a:rPr>
              <a:t>Molecules have the </a:t>
            </a:r>
            <a:r>
              <a:rPr lang="en-GB" sz="2400" b="1" dirty="0">
                <a:latin typeface="Arial" pitchFamily="34" charset="0"/>
              </a:rPr>
              <a:t>s</a:t>
            </a:r>
            <a:r>
              <a:rPr lang="en-GB" sz="2400" b="1" dirty="0" smtClean="0">
                <a:latin typeface="Arial" pitchFamily="34" charset="0"/>
              </a:rPr>
              <a:t>ame</a:t>
            </a:r>
            <a:r>
              <a:rPr lang="en-GB" sz="2400" dirty="0" smtClean="0">
                <a:latin typeface="Arial" pitchFamily="34" charset="0"/>
              </a:rPr>
              <a:t> </a:t>
            </a:r>
            <a:r>
              <a:rPr lang="en-GB" sz="2400" b="1" dirty="0" smtClean="0">
                <a:latin typeface="Arial" pitchFamily="34" charset="0"/>
              </a:rPr>
              <a:t>molecular</a:t>
            </a:r>
            <a:r>
              <a:rPr lang="en-GB" sz="2400" dirty="0" smtClean="0">
                <a:latin typeface="Arial" pitchFamily="34" charset="0"/>
              </a:rPr>
              <a:t> </a:t>
            </a:r>
            <a:r>
              <a:rPr lang="en-GB" sz="2400" b="1" dirty="0" smtClean="0">
                <a:latin typeface="Arial" pitchFamily="34" charset="0"/>
              </a:rPr>
              <a:t>formula</a:t>
            </a:r>
            <a:r>
              <a:rPr lang="en-GB" sz="2400" dirty="0" smtClean="0">
                <a:latin typeface="Arial" pitchFamily="34" charset="0"/>
              </a:rPr>
              <a:t> but </a:t>
            </a:r>
            <a:r>
              <a:rPr lang="en-GB" sz="2400" dirty="0">
                <a:latin typeface="Arial" pitchFamily="34" charset="0"/>
              </a:rPr>
              <a:t>the atoms are joined to each other in a </a:t>
            </a:r>
            <a:r>
              <a:rPr lang="en-GB" sz="2400" b="1" dirty="0" smtClean="0">
                <a:latin typeface="Arial" pitchFamily="34" charset="0"/>
              </a:rPr>
              <a:t>different </a:t>
            </a:r>
            <a:r>
              <a:rPr lang="en-GB" sz="2400" b="1" dirty="0" err="1" smtClean="0">
                <a:latin typeface="Arial" pitchFamily="34" charset="0"/>
              </a:rPr>
              <a:t>spacial</a:t>
            </a:r>
            <a:r>
              <a:rPr lang="en-GB" sz="2400" b="1" dirty="0" smtClean="0">
                <a:latin typeface="Arial" pitchFamily="34" charset="0"/>
              </a:rPr>
              <a:t> arrangement</a:t>
            </a:r>
            <a:r>
              <a:rPr lang="en-GB" sz="2400" dirty="0" smtClean="0">
                <a:latin typeface="Arial" pitchFamily="34" charset="0"/>
              </a:rPr>
              <a:t> </a:t>
            </a:r>
            <a:r>
              <a:rPr lang="en-GB" sz="2400" dirty="0">
                <a:latin typeface="Arial" pitchFamily="34" charset="0"/>
              </a:rPr>
              <a:t>- they occupy a different position in 3-dimensional space.</a:t>
            </a:r>
          </a:p>
          <a:p>
            <a:pPr algn="l">
              <a:spcAft>
                <a:spcPts val="200"/>
              </a:spcAft>
            </a:pPr>
            <a:endParaRPr lang="en-GB" sz="2400" dirty="0">
              <a:latin typeface="Arial" pitchFamily="34" charset="0"/>
            </a:endParaRPr>
          </a:p>
          <a:p>
            <a:pPr algn="l">
              <a:spcAft>
                <a:spcPts val="200"/>
              </a:spcAft>
            </a:pPr>
            <a:r>
              <a:rPr lang="en-GB" sz="2400" dirty="0">
                <a:latin typeface="Arial" pitchFamily="34" charset="0"/>
              </a:rPr>
              <a:t>There are two types...</a:t>
            </a:r>
          </a:p>
          <a:p>
            <a:pPr algn="l">
              <a:spcAft>
                <a:spcPts val="200"/>
              </a:spcAft>
            </a:pPr>
            <a:endParaRPr lang="en-GB" sz="2400" dirty="0">
              <a:latin typeface="Arial" pitchFamily="34" charset="0"/>
            </a:endParaRPr>
          </a:p>
          <a:p>
            <a:pPr algn="l">
              <a:spcAft>
                <a:spcPts val="200"/>
              </a:spcAft>
            </a:pPr>
            <a:r>
              <a:rPr lang="en-GB" sz="2400" b="1" dirty="0">
                <a:latin typeface="Arial" pitchFamily="34" charset="0"/>
              </a:rPr>
              <a:t>	•  E/Z </a:t>
            </a:r>
            <a:r>
              <a:rPr lang="en-GB" sz="2400" b="1" dirty="0" smtClean="0">
                <a:latin typeface="Arial" pitchFamily="34" charset="0"/>
              </a:rPr>
              <a:t>isomerism</a:t>
            </a:r>
          </a:p>
          <a:p>
            <a:pPr algn="l">
              <a:spcAft>
                <a:spcPts val="200"/>
              </a:spcAft>
            </a:pPr>
            <a:endParaRPr lang="en-GB" sz="2400" b="1" dirty="0">
              <a:latin typeface="Arial" pitchFamily="34" charset="0"/>
            </a:endParaRPr>
          </a:p>
          <a:p>
            <a:pPr algn="l">
              <a:spcAft>
                <a:spcPts val="200"/>
              </a:spcAft>
            </a:pPr>
            <a:r>
              <a:rPr lang="en-GB" sz="2400" b="1" dirty="0">
                <a:latin typeface="Arial" pitchFamily="34" charset="0"/>
              </a:rPr>
              <a:t>	•  </a:t>
            </a:r>
            <a:r>
              <a:rPr lang="en-GB" sz="2400" b="1" dirty="0" smtClean="0">
                <a:latin typeface="Arial" pitchFamily="34" charset="0"/>
              </a:rPr>
              <a:t>Optical isomerism</a:t>
            </a:r>
            <a:endParaRPr lang="en-GB" sz="2400" b="1" dirty="0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Stereoisomerism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11836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713432" y="1700808"/>
            <a:ext cx="7747000" cy="137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Aft>
                <a:spcPts val="200"/>
              </a:spcAft>
              <a:buFont typeface="Arial" pitchFamily="34" charset="0"/>
              <a:buChar char="•"/>
            </a:pPr>
            <a:r>
              <a:rPr lang="en-GB" sz="2000" dirty="0" smtClean="0"/>
              <a:t>These are found </a:t>
            </a:r>
            <a:r>
              <a:rPr lang="en-GB" sz="2000" dirty="0"/>
              <a:t>in some, but not all, alkenes</a:t>
            </a:r>
          </a:p>
          <a:p>
            <a:pPr marL="342900" indent="-342900" algn="l">
              <a:spcAft>
                <a:spcPts val="200"/>
              </a:spcAft>
              <a:buFont typeface="Arial" pitchFamily="34" charset="0"/>
              <a:buChar char="•"/>
            </a:pPr>
            <a:r>
              <a:rPr lang="en-GB" sz="2000" dirty="0" smtClean="0"/>
              <a:t>These isomers occurs </a:t>
            </a:r>
            <a:r>
              <a:rPr lang="en-GB" sz="2000" dirty="0"/>
              <a:t>due to the </a:t>
            </a:r>
            <a:r>
              <a:rPr lang="en-GB" sz="2000" b="1" u="sng" dirty="0" smtClean="0"/>
              <a:t>lack of rotation </a:t>
            </a:r>
            <a:r>
              <a:rPr lang="en-GB" sz="2000" dirty="0" smtClean="0"/>
              <a:t>of the carbon-carbon double bond (C=C bonds)</a:t>
            </a:r>
            <a:endParaRPr lang="en-GB" sz="2000" dirty="0"/>
          </a:p>
          <a:p>
            <a:pPr marL="342900" indent="-342900" algn="l">
              <a:spcAft>
                <a:spcPts val="200"/>
              </a:spcAft>
              <a:buFont typeface="Arial" pitchFamily="34" charset="0"/>
              <a:buChar char="•"/>
            </a:pPr>
            <a:endParaRPr lang="en-GB" sz="2000" dirty="0">
              <a:latin typeface="Arial" pitchFamily="34" charset="0"/>
            </a:endParaRPr>
          </a:p>
        </p:txBody>
      </p:sp>
      <p:pic>
        <p:nvPicPr>
          <p:cNvPr id="14342" name="Picture 10" descr="giso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47579"/>
            <a:ext cx="1531938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1" descr="giso2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843753"/>
            <a:ext cx="1554162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0044" name="Text Box 12"/>
          <p:cNvSpPr txBox="1">
            <a:spLocks noChangeArrowheads="1"/>
          </p:cNvSpPr>
          <p:nvPr/>
        </p:nvSpPr>
        <p:spPr bwMode="auto">
          <a:xfrm>
            <a:off x="724322" y="4479696"/>
            <a:ext cx="3322638" cy="106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2800" b="1" dirty="0" smtClean="0">
                <a:solidFill>
                  <a:srgbClr val="7030A0"/>
                </a:solidFill>
              </a:rPr>
              <a:t>Z</a:t>
            </a:r>
            <a:endParaRPr lang="en-GB" sz="2800" dirty="0">
              <a:solidFill>
                <a:srgbClr val="7030A0"/>
              </a:solidFill>
            </a:endParaRPr>
          </a:p>
          <a:p>
            <a:pPr algn="ctr">
              <a:spcAft>
                <a:spcPts val="200"/>
              </a:spcAft>
            </a:pPr>
            <a:r>
              <a:rPr lang="en-GB" sz="1600" b="1" dirty="0"/>
              <a:t>Groups/atoms are on the</a:t>
            </a:r>
          </a:p>
          <a:p>
            <a:pPr algn="ctr">
              <a:spcAft>
                <a:spcPts val="200"/>
              </a:spcAft>
            </a:pPr>
            <a:r>
              <a:rPr lang="en-GB" sz="1600" b="1" u="sng" dirty="0"/>
              <a:t>SAME SIDE </a:t>
            </a:r>
            <a:r>
              <a:rPr lang="en-GB" sz="1600" b="1" dirty="0"/>
              <a:t>of the double bond</a:t>
            </a:r>
            <a:endParaRPr lang="en-GB" sz="1600" dirty="0"/>
          </a:p>
        </p:txBody>
      </p:sp>
      <p:sp>
        <p:nvSpPr>
          <p:cNvPr id="300045" name="Text Box 13"/>
          <p:cNvSpPr txBox="1">
            <a:spLocks noChangeArrowheads="1"/>
          </p:cNvSpPr>
          <p:nvPr/>
        </p:nvSpPr>
        <p:spPr bwMode="auto">
          <a:xfrm>
            <a:off x="4427984" y="4509120"/>
            <a:ext cx="3240359" cy="104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2800" b="1" dirty="0" smtClean="0">
                <a:solidFill>
                  <a:srgbClr val="7030A0"/>
                </a:solidFill>
              </a:rPr>
              <a:t>E</a:t>
            </a:r>
            <a:endParaRPr lang="en-GB" sz="2800" dirty="0">
              <a:solidFill>
                <a:srgbClr val="7030A0"/>
              </a:solidFill>
            </a:endParaRPr>
          </a:p>
          <a:p>
            <a:pPr algn="ctr">
              <a:spcAft>
                <a:spcPts val="200"/>
              </a:spcAft>
            </a:pPr>
            <a:r>
              <a:rPr lang="en-GB" sz="1600" b="1" dirty="0"/>
              <a:t>Groups/atoms are on </a:t>
            </a:r>
            <a:r>
              <a:rPr lang="en-GB" sz="1600" b="1" u="sng" dirty="0"/>
              <a:t>OPPOSITE SIDES</a:t>
            </a:r>
            <a:r>
              <a:rPr lang="en-GB" sz="1600" b="1" dirty="0">
                <a:solidFill>
                  <a:srgbClr val="CC0000"/>
                </a:solidFill>
              </a:rPr>
              <a:t> </a:t>
            </a:r>
            <a:r>
              <a:rPr lang="en-GB" sz="1600" b="1" dirty="0"/>
              <a:t>across the double bond</a:t>
            </a:r>
            <a:endParaRPr lang="en-GB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en-GB" dirty="0" smtClean="0"/>
              <a:t>E/Z isomerism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5662989"/>
            <a:ext cx="7504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CIS and TRANS are a </a:t>
            </a:r>
            <a:r>
              <a:rPr lang="en-GB" b="1" dirty="0" smtClean="0"/>
              <a:t>special case</a:t>
            </a:r>
            <a:r>
              <a:rPr lang="en-GB" dirty="0" smtClean="0"/>
              <a:t> of E/Z where the groups on each side of the double bond are the same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17596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44" grpId="0"/>
      <p:bldP spid="30004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Examination question</a:t>
            </a:r>
            <a:endParaRPr lang="en-GB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342187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893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scheme</a:t>
            </a:r>
            <a:endParaRPr lang="en-GB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2057399"/>
            <a:ext cx="7848872" cy="148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140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Examination question</a:t>
            </a:r>
            <a:endParaRPr lang="en-GB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21914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10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16" y="260648"/>
            <a:ext cx="7772400" cy="1143000"/>
          </a:xfrm>
        </p:spPr>
        <p:txBody>
          <a:bodyPr/>
          <a:lstStyle/>
          <a:p>
            <a:pPr algn="l"/>
            <a:r>
              <a:rPr lang="en-GB" dirty="0" smtClean="0"/>
              <a:t>Exam question</a:t>
            </a:r>
            <a:endParaRPr lang="en-GB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auto">
          <a:xfrm>
            <a:off x="323528" y="1652588"/>
            <a:ext cx="8517539" cy="379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05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scheme</a:t>
            </a:r>
            <a:endParaRPr lang="en-GB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2105801"/>
            <a:ext cx="7921385" cy="211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062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Examination question</a:t>
            </a:r>
            <a:endParaRPr lang="en-GB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1916831"/>
            <a:ext cx="6768752" cy="475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49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scheme</a:t>
            </a:r>
            <a:endParaRPr lang="en-GB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74359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8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683568" y="2060848"/>
            <a:ext cx="7776864" cy="388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Aft>
                <a:spcPts val="200"/>
              </a:spcAft>
            </a:pPr>
            <a:r>
              <a:rPr lang="en-GB" sz="2400" dirty="0" smtClean="0"/>
              <a:t>These</a:t>
            </a:r>
            <a:r>
              <a:rPr lang="en-GB" sz="2400" dirty="0" smtClean="0">
                <a:solidFill>
                  <a:srgbClr val="A50021"/>
                </a:solidFill>
              </a:rPr>
              <a:t> </a:t>
            </a:r>
            <a:r>
              <a:rPr lang="en-GB" sz="2400" dirty="0" smtClean="0"/>
              <a:t>occur </a:t>
            </a:r>
            <a:r>
              <a:rPr lang="en-GB" sz="2400" dirty="0"/>
              <a:t>when compounds have </a:t>
            </a:r>
            <a:r>
              <a:rPr lang="en-GB" sz="2400" dirty="0">
                <a:solidFill>
                  <a:srgbClr val="7030A0"/>
                </a:solidFill>
              </a:rPr>
              <a:t>non-</a:t>
            </a:r>
            <a:r>
              <a:rPr lang="en-GB" sz="2400" dirty="0" err="1">
                <a:solidFill>
                  <a:srgbClr val="7030A0"/>
                </a:solidFill>
              </a:rPr>
              <a:t>superimposable</a:t>
            </a:r>
            <a:r>
              <a:rPr lang="en-GB" sz="2400" dirty="0">
                <a:solidFill>
                  <a:srgbClr val="7030A0"/>
                </a:solidFill>
              </a:rPr>
              <a:t> mirror images</a:t>
            </a:r>
          </a:p>
          <a:p>
            <a:pPr algn="l">
              <a:spcAft>
                <a:spcPts val="200"/>
              </a:spcAft>
            </a:pPr>
            <a:endParaRPr lang="en-GB" sz="2400" dirty="0"/>
          </a:p>
          <a:p>
            <a:pPr algn="l">
              <a:spcAft>
                <a:spcPts val="200"/>
              </a:spcAft>
            </a:pPr>
            <a:r>
              <a:rPr lang="en-GB" sz="2400" dirty="0" smtClean="0"/>
              <a:t>The </a:t>
            </a:r>
            <a:r>
              <a:rPr lang="en-GB" sz="2400" dirty="0"/>
              <a:t>two different forms are known as optical isomers </a:t>
            </a:r>
            <a:r>
              <a:rPr lang="en-GB" sz="2400" dirty="0" smtClean="0"/>
              <a:t>or </a:t>
            </a:r>
            <a:r>
              <a:rPr lang="en-GB" sz="2400" dirty="0" smtClean="0">
                <a:solidFill>
                  <a:srgbClr val="7030A0"/>
                </a:solidFill>
              </a:rPr>
              <a:t>enantiomers. </a:t>
            </a:r>
            <a:r>
              <a:rPr lang="en-GB" sz="2400" dirty="0" smtClean="0"/>
              <a:t>They </a:t>
            </a:r>
            <a:r>
              <a:rPr lang="en-GB" sz="2400" dirty="0"/>
              <a:t>occur when molecules have a </a:t>
            </a:r>
            <a:r>
              <a:rPr lang="en-GB" sz="2400" dirty="0">
                <a:solidFill>
                  <a:srgbClr val="7030A0"/>
                </a:solidFill>
              </a:rPr>
              <a:t>chiral </a:t>
            </a:r>
            <a:r>
              <a:rPr lang="en-GB" sz="2400" dirty="0" smtClean="0">
                <a:solidFill>
                  <a:srgbClr val="7030A0"/>
                </a:solidFill>
              </a:rPr>
              <a:t>centre. </a:t>
            </a:r>
          </a:p>
          <a:p>
            <a:pPr algn="l">
              <a:spcAft>
                <a:spcPts val="200"/>
              </a:spcAft>
            </a:pPr>
            <a:endParaRPr lang="en-GB" sz="2400" dirty="0">
              <a:solidFill>
                <a:srgbClr val="7030A0"/>
              </a:solidFill>
            </a:endParaRPr>
          </a:p>
          <a:p>
            <a:pPr algn="l">
              <a:spcAft>
                <a:spcPts val="200"/>
              </a:spcAft>
            </a:pPr>
            <a:r>
              <a:rPr lang="en-GB" sz="2400" dirty="0" smtClean="0"/>
              <a:t>A </a:t>
            </a:r>
            <a:r>
              <a:rPr lang="en-GB" sz="2400" dirty="0"/>
              <a:t>chiral centre contains an </a:t>
            </a:r>
            <a:r>
              <a:rPr lang="en-GB" sz="2400" dirty="0">
                <a:solidFill>
                  <a:srgbClr val="7030A0"/>
                </a:solidFill>
              </a:rPr>
              <a:t>asymmetric carbon </a:t>
            </a:r>
            <a:r>
              <a:rPr lang="en-GB" sz="2400" dirty="0" smtClean="0">
                <a:solidFill>
                  <a:srgbClr val="7030A0"/>
                </a:solidFill>
              </a:rPr>
              <a:t>atom. </a:t>
            </a:r>
            <a:r>
              <a:rPr lang="en-GB" sz="2400" dirty="0" smtClean="0"/>
              <a:t>An </a:t>
            </a:r>
            <a:r>
              <a:rPr lang="en-GB" sz="2400" dirty="0"/>
              <a:t>asymmetric carbon has </a:t>
            </a:r>
            <a:r>
              <a:rPr lang="en-GB" sz="2400" dirty="0">
                <a:solidFill>
                  <a:srgbClr val="7030A0"/>
                </a:solidFill>
              </a:rPr>
              <a:t>four different atoms (or </a:t>
            </a:r>
            <a:r>
              <a:rPr lang="en-GB" sz="2400" dirty="0" smtClean="0">
                <a:solidFill>
                  <a:srgbClr val="7030A0"/>
                </a:solidFill>
              </a:rPr>
              <a:t>groups) </a:t>
            </a:r>
            <a:r>
              <a:rPr lang="en-GB" sz="2400" dirty="0" smtClean="0"/>
              <a:t>arranged </a:t>
            </a:r>
            <a:r>
              <a:rPr lang="en-GB" sz="2400" dirty="0" err="1"/>
              <a:t>tetrahedrally</a:t>
            </a:r>
            <a:r>
              <a:rPr lang="en-GB" sz="2400" dirty="0"/>
              <a:t> around it.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Optical isomerism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24796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4" name="Picture 8" descr="lfo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23427"/>
            <a:ext cx="2619335" cy="271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5951" name="Text Box 15"/>
          <p:cNvSpPr txBox="1">
            <a:spLocks noChangeArrowheads="1"/>
          </p:cNvSpPr>
          <p:nvPr/>
        </p:nvSpPr>
        <p:spPr bwMode="auto">
          <a:xfrm>
            <a:off x="899592" y="5458454"/>
            <a:ext cx="69127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GB" sz="2800" dirty="0"/>
              <a:t>There are four different colours arranged </a:t>
            </a:r>
            <a:r>
              <a:rPr lang="en-GB" sz="2800" dirty="0" err="1"/>
              <a:t>tetrahedrally</a:t>
            </a:r>
            <a:r>
              <a:rPr lang="en-GB" sz="2800" dirty="0"/>
              <a:t> about the carbon </a:t>
            </a:r>
            <a:r>
              <a:rPr lang="en-GB" sz="2800" dirty="0" smtClean="0"/>
              <a:t>atom. 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GB" dirty="0" smtClean="0"/>
              <a:t>Chiral centres</a:t>
            </a:r>
            <a:endParaRPr lang="en-GB" dirty="0"/>
          </a:p>
        </p:txBody>
      </p:sp>
      <p:pic>
        <p:nvPicPr>
          <p:cNvPr id="15" name="Picture 8" descr="lfo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23426"/>
            <a:ext cx="2619335" cy="271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cxnSp>
        <p:nvCxnSpPr>
          <p:cNvPr id="5" name="Straight Connector 4"/>
          <p:cNvCxnSpPr/>
          <p:nvPr/>
        </p:nvCxnSpPr>
        <p:spPr bwMode="auto">
          <a:xfrm>
            <a:off x="4572000" y="1700808"/>
            <a:ext cx="0" cy="34563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2686138" y="23488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214530" y="23165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694250" y="40770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2" y="40520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195736" y="44214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0232" y="44154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092280" y="37077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3688" y="37077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80968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5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Percentage yield and atom economy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86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Definitions</a:t>
            </a:r>
            <a:endParaRPr lang="en-GB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buNone/>
                </a:pPr>
                <a:r>
                  <a:rPr lang="en-GB" sz="2400" b="1" i="0" u="sng" dirty="0" smtClean="0"/>
                  <a:t>Percentage yield</a:t>
                </a:r>
              </a:p>
              <a:p>
                <a:pPr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14:m/>
                <a:endParaRPr lang="en-GB" sz="2000" dirty="0" smtClean="0"/>
              </a:p>
              <a:p>
                <a:pPr>
                  <a:buNone/>
                </a:pPr>
                <a:endParaRPr lang="en-GB" sz="2600" dirty="0" smtClean="0"/>
              </a:p>
              <a:p>
                <a:pPr>
                  <a:buNone/>
                </a:pPr>
                <a:r>
                  <a:rPr lang="en-GB" sz="2400" b="1" u="sng" dirty="0" smtClean="0"/>
                  <a:t>Atom economy</a:t>
                </a:r>
                <a:endParaRPr lang="en-GB" sz="2400" b="1" u="sng" dirty="0"/>
              </a:p>
              <a:p>
                <a:pPr>
                  <a:buNone/>
                </a:pPr>
                <a14:m/>
                <a:r>
                  <a:rPr lang="en-GB" sz="2000" dirty="0" smtClean="0"/>
                  <a:t> x 100</a:t>
                </a:r>
              </a:p>
              <a:p>
                <a:pPr>
                  <a:buNone/>
                </a:pPr>
                <a:r>
                  <a:rPr lang="en-GB" dirty="0" smtClean="0"/>
                  <a:t>		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5" t="-11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581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need to be able to…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explain that </a:t>
            </a:r>
            <a:r>
              <a:rPr lang="en-GB" u="sng" dirty="0"/>
              <a:t>addition reactions </a:t>
            </a:r>
            <a:r>
              <a:rPr lang="en-GB" dirty="0"/>
              <a:t>have an atom economy of 100%, whereas </a:t>
            </a:r>
            <a:r>
              <a:rPr lang="en-GB" u="sng" dirty="0"/>
              <a:t>substitution reactions </a:t>
            </a:r>
            <a:r>
              <a:rPr lang="en-GB" dirty="0"/>
              <a:t>are less </a:t>
            </a:r>
            <a:r>
              <a:rPr lang="en-GB" dirty="0" smtClean="0"/>
              <a:t>efficient</a:t>
            </a:r>
            <a:endParaRPr lang="en-GB" dirty="0"/>
          </a:p>
          <a:p>
            <a:r>
              <a:rPr lang="en-GB" dirty="0" smtClean="0"/>
              <a:t> </a:t>
            </a:r>
            <a:r>
              <a:rPr lang="en-GB" dirty="0"/>
              <a:t>describe the benefits of developing chemical processes with a high atom economy in terms </a:t>
            </a:r>
            <a:r>
              <a:rPr lang="en-GB" dirty="0" smtClean="0"/>
              <a:t>of </a:t>
            </a:r>
            <a:r>
              <a:rPr lang="en-GB" u="sng" dirty="0" smtClean="0"/>
              <a:t>fewer waste materials</a:t>
            </a:r>
            <a:endParaRPr lang="en-GB" dirty="0"/>
          </a:p>
          <a:p>
            <a:r>
              <a:rPr lang="en-GB" dirty="0" smtClean="0"/>
              <a:t>explain </a:t>
            </a:r>
            <a:r>
              <a:rPr lang="en-GB" dirty="0"/>
              <a:t>that a reaction may have a high percentage yield but a low atom </a:t>
            </a:r>
            <a:r>
              <a:rPr lang="en-GB" dirty="0" smtClean="0"/>
              <a:t>economy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464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395536" y="1268760"/>
            <a:ext cx="8153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 smtClean="0"/>
              <a:t>1.</a:t>
            </a:r>
            <a:r>
              <a:rPr lang="en-GB" dirty="0" smtClean="0"/>
              <a:t> When </a:t>
            </a:r>
            <a:r>
              <a:rPr lang="en-GB" dirty="0"/>
              <a:t>calcium carbonate is heated fiercely it decomposes to form calcium oxide and carbon dioxide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		CaCO</a:t>
            </a:r>
            <a:r>
              <a:rPr lang="en-GB" baseline="-25000" dirty="0"/>
              <a:t>3</a:t>
            </a:r>
            <a:r>
              <a:rPr lang="en-GB" dirty="0"/>
              <a:t>(s)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</a:t>
            </a:r>
            <a:r>
              <a:rPr lang="en-GB" dirty="0" err="1"/>
              <a:t>CaO</a:t>
            </a:r>
            <a:r>
              <a:rPr lang="en-GB" dirty="0"/>
              <a:t>(s) + CO</a:t>
            </a:r>
            <a:r>
              <a:rPr lang="en-GB" baseline="-25000" dirty="0"/>
              <a:t>2</a:t>
            </a:r>
            <a:r>
              <a:rPr lang="en-GB" dirty="0"/>
              <a:t>(g)</a:t>
            </a:r>
          </a:p>
          <a:p>
            <a:endParaRPr lang="en-GB" dirty="0"/>
          </a:p>
          <a:p>
            <a:r>
              <a:rPr lang="en-GB" dirty="0"/>
              <a:t>5.00 g of calcium carbonate produced 2.50 g of calcium oxide. What is the percentage yield of this reaction?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536" y="3212976"/>
            <a:ext cx="8229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 smtClean="0"/>
              <a:t>2.</a:t>
            </a:r>
            <a:r>
              <a:rPr lang="en-GB" dirty="0" smtClean="0"/>
              <a:t> Potassium </a:t>
            </a:r>
            <a:r>
              <a:rPr lang="en-GB" dirty="0"/>
              <a:t>chloride is made by the reaction between potassium and chlorine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		2K(s) + Cl</a:t>
            </a:r>
            <a:r>
              <a:rPr lang="en-GB" baseline="-25000" dirty="0"/>
              <a:t>2</a:t>
            </a:r>
            <a:r>
              <a:rPr lang="en-GB" dirty="0"/>
              <a:t>(g)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2KCl(s)</a:t>
            </a:r>
          </a:p>
          <a:p>
            <a:endParaRPr lang="en-GB" dirty="0"/>
          </a:p>
          <a:p>
            <a:r>
              <a:rPr lang="en-GB" dirty="0"/>
              <a:t>4.00 g of potassium produced 7.20 g of potassium chloride. What is the percentage yield of this reaction?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3528" y="4725144"/>
            <a:ext cx="853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 smtClean="0"/>
              <a:t>3.</a:t>
            </a:r>
            <a:r>
              <a:rPr lang="en-GB" dirty="0" smtClean="0"/>
              <a:t> When </a:t>
            </a:r>
            <a:r>
              <a:rPr lang="en-GB" dirty="0"/>
              <a:t>potassium chlorate is heated strongly it decomposes to produce potassium chloride and oxygen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		2KClO</a:t>
            </a:r>
            <a:r>
              <a:rPr lang="en-GB" baseline="-25000" dirty="0"/>
              <a:t>3</a:t>
            </a:r>
            <a:r>
              <a:rPr lang="en-GB" dirty="0"/>
              <a:t>(s)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2KCl(s) + 3O</a:t>
            </a:r>
            <a:r>
              <a:rPr lang="en-GB" baseline="-25000" dirty="0"/>
              <a:t>2</a:t>
            </a:r>
            <a:r>
              <a:rPr lang="en-GB" dirty="0"/>
              <a:t>(g)</a:t>
            </a:r>
          </a:p>
          <a:p>
            <a:endParaRPr lang="en-GB" dirty="0"/>
          </a:p>
          <a:p>
            <a:r>
              <a:rPr lang="en-GB" dirty="0"/>
              <a:t>Heating 3.00 g of potassium chlorate produced 1.60 g of potassium chloride. What is the percentage yield of this reaction?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332656"/>
            <a:ext cx="784887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/>
              <a:t>Percentage yield calculations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475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395536" y="1268760"/>
            <a:ext cx="8153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 smtClean="0"/>
              <a:t>1. When </a:t>
            </a:r>
            <a:r>
              <a:rPr lang="en-GB" dirty="0"/>
              <a:t>calcium carbonate is heated fiercely it decomposes to form calcium oxide and carbon dioxide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		CaCO</a:t>
            </a:r>
            <a:r>
              <a:rPr lang="en-GB" baseline="-25000" dirty="0"/>
              <a:t>3</a:t>
            </a:r>
            <a:r>
              <a:rPr lang="en-GB" dirty="0"/>
              <a:t>(s)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</a:t>
            </a:r>
            <a:r>
              <a:rPr lang="en-GB" dirty="0" err="1"/>
              <a:t>CaO</a:t>
            </a:r>
            <a:r>
              <a:rPr lang="en-GB" dirty="0"/>
              <a:t>(s) + CO</a:t>
            </a:r>
            <a:r>
              <a:rPr lang="en-GB" baseline="-25000" dirty="0"/>
              <a:t>2</a:t>
            </a:r>
            <a:r>
              <a:rPr lang="en-GB" dirty="0"/>
              <a:t>(g)</a:t>
            </a:r>
          </a:p>
          <a:p>
            <a:endParaRPr lang="en-GB" dirty="0"/>
          </a:p>
          <a:p>
            <a:r>
              <a:rPr lang="en-GB" dirty="0"/>
              <a:t>5.00 g of calcium carbonate produced 2.50 g of calcium oxide. What is the percentage yield of this reaction?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44008" y="2780928"/>
            <a:ext cx="8210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89.3%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536" y="3212976"/>
            <a:ext cx="8229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 smtClean="0"/>
              <a:t>2. Potassium </a:t>
            </a:r>
            <a:r>
              <a:rPr lang="en-GB" dirty="0"/>
              <a:t>chloride is made by the reaction between potassium and chlorine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		2K(s) + Cl</a:t>
            </a:r>
            <a:r>
              <a:rPr lang="en-GB" baseline="-25000" dirty="0"/>
              <a:t>2</a:t>
            </a:r>
            <a:r>
              <a:rPr lang="en-GB" dirty="0"/>
              <a:t>(g)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2KCl(s)</a:t>
            </a:r>
          </a:p>
          <a:p>
            <a:endParaRPr lang="en-GB" dirty="0"/>
          </a:p>
          <a:p>
            <a:r>
              <a:rPr lang="en-GB" dirty="0"/>
              <a:t>4.00 g of potassium produced 7.20 g of potassium chloride. What is the percentage yield of this reaction?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44008" y="4365104"/>
            <a:ext cx="8210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94.2%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3528" y="4725144"/>
            <a:ext cx="853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 smtClean="0"/>
              <a:t>3. When </a:t>
            </a:r>
            <a:r>
              <a:rPr lang="en-GB" dirty="0"/>
              <a:t>potassium chlorate is heated strongly it decomposes to produce potassium chloride and oxygen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		2KClO</a:t>
            </a:r>
            <a:r>
              <a:rPr lang="en-GB" baseline="-25000" dirty="0"/>
              <a:t>3</a:t>
            </a:r>
            <a:r>
              <a:rPr lang="en-GB" dirty="0"/>
              <a:t>(s)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2KCl(s) + 3O</a:t>
            </a:r>
            <a:r>
              <a:rPr lang="en-GB" baseline="-25000" dirty="0"/>
              <a:t>2</a:t>
            </a:r>
            <a:r>
              <a:rPr lang="en-GB" dirty="0"/>
              <a:t>(g)</a:t>
            </a:r>
          </a:p>
          <a:p>
            <a:endParaRPr lang="en-GB" dirty="0"/>
          </a:p>
          <a:p>
            <a:r>
              <a:rPr lang="en-GB" dirty="0"/>
              <a:t>Heating 3.00 g of potassium chlorate produced 1.60 g of potassium chloride. What is the percentage yield of this reaction?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16016" y="6165304"/>
            <a:ext cx="8210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87.9%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332656"/>
            <a:ext cx="784887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/>
              <a:t>Test your knowledge - answers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441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scheme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10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970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95153" y="2276872"/>
            <a:ext cx="7776864" cy="379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3200" dirty="0" smtClean="0"/>
              <a:t>In most reactions you only want to make one of the resulting products</a:t>
            </a:r>
          </a:p>
          <a:p>
            <a:pPr marL="457200" indent="-457200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3200" dirty="0" smtClean="0"/>
              <a:t>Atom economy is a measure of how much of the products are useful</a:t>
            </a:r>
          </a:p>
          <a:p>
            <a:pPr marL="457200" indent="-457200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GB" sz="3200" dirty="0" smtClean="0"/>
              <a:t>A high atom economy means that there is less waste this means the process is MORE SUSTAINABLE.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Atom economy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66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1" name="Text Box 3"/>
          <p:cNvSpPr txBox="1">
            <a:spLocks noChangeArrowheads="1"/>
          </p:cNvSpPr>
          <p:nvPr/>
        </p:nvSpPr>
        <p:spPr bwMode="auto">
          <a:xfrm>
            <a:off x="260350" y="995363"/>
            <a:ext cx="8720138" cy="40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2000" b="1" dirty="0"/>
              <a:t>Calculate the atom economy for the formation of nitrobenzene, C</a:t>
            </a:r>
            <a:r>
              <a:rPr lang="en-US" sz="2000" b="1" baseline="-25000" dirty="0"/>
              <a:t>6</a:t>
            </a:r>
            <a:r>
              <a:rPr lang="en-US" sz="2000" b="1" dirty="0"/>
              <a:t>H</a:t>
            </a:r>
            <a:r>
              <a:rPr lang="en-US" sz="2000" b="1" baseline="-25000" dirty="0"/>
              <a:t>5</a:t>
            </a:r>
            <a:r>
              <a:rPr lang="en-US" sz="2000" b="1" dirty="0"/>
              <a:t>NO</a:t>
            </a:r>
            <a:r>
              <a:rPr lang="en-US" sz="2000" b="1" baseline="-25000" dirty="0"/>
              <a:t>2</a:t>
            </a:r>
          </a:p>
          <a:p>
            <a:pPr>
              <a:spcAft>
                <a:spcPct val="25000"/>
              </a:spcAft>
            </a:pPr>
            <a:endParaRPr lang="en-US" sz="2000" b="1" dirty="0"/>
          </a:p>
          <a:p>
            <a:pPr>
              <a:spcAft>
                <a:spcPct val="25000"/>
              </a:spcAft>
            </a:pPr>
            <a:r>
              <a:rPr lang="en-US" sz="2000" b="1" dirty="0"/>
              <a:t>	   Equation	C</a:t>
            </a:r>
            <a:r>
              <a:rPr lang="en-US" sz="2000" b="1" baseline="-25000" dirty="0"/>
              <a:t>6</a:t>
            </a:r>
            <a:r>
              <a:rPr lang="en-US" sz="2000" b="1" dirty="0"/>
              <a:t>H</a:t>
            </a:r>
            <a:r>
              <a:rPr lang="en-US" sz="2000" b="1" baseline="-25000" dirty="0"/>
              <a:t>6</a:t>
            </a:r>
            <a:r>
              <a:rPr lang="en-US" sz="2000" b="1" dirty="0"/>
              <a:t>   +    HNO</a:t>
            </a:r>
            <a:r>
              <a:rPr lang="en-US" sz="2000" b="1" baseline="-25000" dirty="0"/>
              <a:t>3</a:t>
            </a:r>
            <a:r>
              <a:rPr lang="en-US" sz="2000" b="1" dirty="0"/>
              <a:t>   </a:t>
            </a:r>
            <a:r>
              <a:rPr lang="en-US" sz="2000" b="1" dirty="0" smtClean="0">
                <a:sym typeface="Wingdings" pitchFamily="2" charset="2"/>
              </a:rPr>
              <a:t></a:t>
            </a:r>
            <a:r>
              <a:rPr lang="en-US" sz="2000" b="1" dirty="0" smtClean="0"/>
              <a:t>     </a:t>
            </a:r>
            <a:r>
              <a:rPr lang="en-US" sz="2000" b="1" dirty="0"/>
              <a:t>C</a:t>
            </a:r>
            <a:r>
              <a:rPr lang="en-US" sz="2000" b="1" baseline="-25000" dirty="0"/>
              <a:t>6</a:t>
            </a:r>
            <a:r>
              <a:rPr lang="en-US" sz="2000" b="1" dirty="0"/>
              <a:t>H</a:t>
            </a:r>
            <a:r>
              <a:rPr lang="en-US" sz="2000" b="1" baseline="-25000" dirty="0"/>
              <a:t>5</a:t>
            </a:r>
            <a:r>
              <a:rPr lang="en-US" sz="2000" b="1" dirty="0"/>
              <a:t>NO</a:t>
            </a:r>
            <a:r>
              <a:rPr lang="en-US" sz="2000" b="1" baseline="-25000" dirty="0"/>
              <a:t>2</a:t>
            </a:r>
            <a:r>
              <a:rPr lang="en-US" sz="2000" b="1" dirty="0"/>
              <a:t>     +     H</a:t>
            </a:r>
            <a:r>
              <a:rPr lang="en-US" sz="2000" b="1" baseline="-25000" dirty="0"/>
              <a:t>2</a:t>
            </a:r>
            <a:r>
              <a:rPr lang="en-US" sz="2000" b="1" dirty="0"/>
              <a:t>O</a:t>
            </a:r>
          </a:p>
          <a:p>
            <a:pPr>
              <a:spcAft>
                <a:spcPct val="25000"/>
              </a:spcAft>
            </a:pPr>
            <a:r>
              <a:rPr lang="en-US" sz="2000" b="1" dirty="0"/>
              <a:t>		</a:t>
            </a:r>
            <a:r>
              <a:rPr lang="en-US" sz="2000" b="1" dirty="0" err="1"/>
              <a:t>M</a:t>
            </a:r>
            <a:r>
              <a:rPr lang="en-US" sz="2000" b="1" baseline="-25000" dirty="0" err="1"/>
              <a:t>r</a:t>
            </a:r>
            <a:r>
              <a:rPr lang="en-US" sz="2000" b="1" dirty="0"/>
              <a:t> 	  78	    63	</a:t>
            </a:r>
            <a:r>
              <a:rPr lang="en-US" sz="2000" b="1" dirty="0" smtClean="0"/>
              <a:t>          </a:t>
            </a:r>
            <a:r>
              <a:rPr lang="en-US" sz="2000" b="1" dirty="0"/>
              <a:t>123	</a:t>
            </a:r>
            <a:r>
              <a:rPr lang="en-US" sz="2000" b="1" dirty="0" smtClean="0"/>
              <a:t>      18</a:t>
            </a:r>
            <a:endParaRPr lang="en-US" sz="2000" b="1" dirty="0"/>
          </a:p>
          <a:p>
            <a:pPr>
              <a:spcAft>
                <a:spcPct val="25000"/>
              </a:spcAft>
            </a:pPr>
            <a:endParaRPr lang="en-US" sz="2000" b="1" dirty="0"/>
          </a:p>
          <a:p>
            <a:pPr>
              <a:spcAft>
                <a:spcPct val="40000"/>
              </a:spcAft>
            </a:pPr>
            <a:r>
              <a:rPr lang="en-US" sz="2000" b="1" dirty="0"/>
              <a:t>       </a:t>
            </a:r>
            <a:r>
              <a:rPr lang="en-US" sz="2000" b="1" dirty="0" smtClean="0"/>
              <a:t>Atom </a:t>
            </a:r>
            <a:r>
              <a:rPr lang="en-US" sz="2000" b="1" dirty="0"/>
              <a:t>economy  </a:t>
            </a:r>
            <a:r>
              <a:rPr lang="en-US" sz="2000" b="1" dirty="0" smtClean="0"/>
              <a:t>=   </a:t>
            </a:r>
            <a:r>
              <a:rPr lang="en-US" sz="2000" b="1" dirty="0"/>
              <a:t>molecular mass of  C</a:t>
            </a:r>
            <a:r>
              <a:rPr lang="en-US" sz="2000" b="1" baseline="-25000" dirty="0"/>
              <a:t>6</a:t>
            </a:r>
            <a:r>
              <a:rPr lang="en-US" sz="2000" b="1" dirty="0"/>
              <a:t>H</a:t>
            </a:r>
            <a:r>
              <a:rPr lang="en-US" sz="2000" b="1" baseline="-25000" dirty="0"/>
              <a:t>5</a:t>
            </a:r>
            <a:r>
              <a:rPr lang="en-US" sz="2000" b="1" dirty="0"/>
              <a:t>NO</a:t>
            </a:r>
            <a:r>
              <a:rPr lang="en-US" sz="2000" b="1" baseline="-25000" dirty="0"/>
              <a:t>2</a:t>
            </a:r>
            <a:r>
              <a:rPr lang="en-US" sz="2000" b="1" dirty="0"/>
              <a:t>      x  100</a:t>
            </a:r>
          </a:p>
          <a:p>
            <a:pPr>
              <a:spcAft>
                <a:spcPct val="70000"/>
              </a:spcAft>
            </a:pPr>
            <a:r>
              <a:rPr lang="en-US" sz="2000" b="1" dirty="0"/>
              <a:t>			</a:t>
            </a:r>
            <a:r>
              <a:rPr lang="en-US" sz="2000" b="1" dirty="0" smtClean="0"/>
              <a:t>molecular </a:t>
            </a:r>
            <a:r>
              <a:rPr lang="en-US" sz="2000" b="1" dirty="0"/>
              <a:t>mass of all products</a:t>
            </a:r>
          </a:p>
          <a:p>
            <a:pPr>
              <a:spcAft>
                <a:spcPct val="25000"/>
              </a:spcAft>
            </a:pPr>
            <a:endParaRPr lang="en-US" sz="2000" b="1" dirty="0"/>
          </a:p>
          <a:p>
            <a:pPr>
              <a:spcAft>
                <a:spcPct val="25000"/>
              </a:spcAft>
            </a:pPr>
            <a:r>
              <a:rPr lang="en-US" sz="2000" b="1" dirty="0"/>
              <a:t>			=	123         x   100  		=    87.2%</a:t>
            </a:r>
          </a:p>
          <a:p>
            <a:pPr>
              <a:spcAft>
                <a:spcPct val="25000"/>
              </a:spcAft>
            </a:pPr>
            <a:r>
              <a:rPr lang="en-US" sz="2000" b="1" dirty="0"/>
              <a:t>			         123  +  18</a:t>
            </a:r>
          </a:p>
        </p:txBody>
      </p:sp>
      <p:sp>
        <p:nvSpPr>
          <p:cNvPr id="473095" name="Line 7"/>
          <p:cNvSpPr>
            <a:spLocks noChangeShapeType="1"/>
          </p:cNvSpPr>
          <p:nvPr/>
        </p:nvSpPr>
        <p:spPr bwMode="auto">
          <a:xfrm>
            <a:off x="2945234" y="3284984"/>
            <a:ext cx="3282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73096" name="Line 8"/>
          <p:cNvSpPr>
            <a:spLocks noChangeShapeType="1"/>
          </p:cNvSpPr>
          <p:nvPr/>
        </p:nvSpPr>
        <p:spPr bwMode="auto">
          <a:xfrm>
            <a:off x="3706813" y="4608513"/>
            <a:ext cx="925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73097" name="Text Box 9"/>
          <p:cNvSpPr txBox="1">
            <a:spLocks noChangeArrowheads="1"/>
          </p:cNvSpPr>
          <p:nvPr/>
        </p:nvSpPr>
        <p:spPr bwMode="auto">
          <a:xfrm>
            <a:off x="539552" y="5543550"/>
            <a:ext cx="7272808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800" b="1" dirty="0"/>
              <a:t>An ATOM ECONOMY of 100% is not possible with a SUBSTITUTION </a:t>
            </a:r>
            <a:r>
              <a:rPr lang="en-GB" sz="2800" b="1" dirty="0" smtClean="0"/>
              <a:t>REACTION like this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60648"/>
            <a:ext cx="69127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Atom economy calculations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5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5" grpId="0" animBg="1"/>
      <p:bldP spid="473096" grpId="0" animBg="1"/>
      <p:bldP spid="47309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60350" y="995363"/>
            <a:ext cx="8720138" cy="42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2000" b="1" dirty="0"/>
              <a:t>Calculate the atom economy for the preparation of ammonia from the thermal decomposition of ammonium </a:t>
            </a:r>
            <a:r>
              <a:rPr lang="en-US" sz="2000" b="1" dirty="0" err="1"/>
              <a:t>sulphate</a:t>
            </a:r>
            <a:r>
              <a:rPr lang="en-US" sz="2000" b="1" dirty="0"/>
              <a:t>. </a:t>
            </a:r>
          </a:p>
          <a:p>
            <a:pPr>
              <a:spcAft>
                <a:spcPct val="25000"/>
              </a:spcAft>
            </a:pPr>
            <a:endParaRPr lang="en-US" sz="2000" b="1" dirty="0"/>
          </a:p>
          <a:p>
            <a:pPr>
              <a:spcAft>
                <a:spcPct val="25000"/>
              </a:spcAft>
            </a:pPr>
            <a:r>
              <a:rPr lang="en-US" sz="2000" b="1" dirty="0"/>
              <a:t> 	   Equation	(NH</a:t>
            </a:r>
            <a:r>
              <a:rPr lang="en-US" sz="2000" b="1" baseline="-25000" dirty="0"/>
              <a:t>4</a:t>
            </a:r>
            <a:r>
              <a:rPr lang="en-US" sz="2000" b="1" dirty="0"/>
              <a:t>)</a:t>
            </a:r>
            <a:r>
              <a:rPr lang="en-US" sz="2000" b="1" baseline="-25000" dirty="0"/>
              <a:t>2</a:t>
            </a:r>
            <a:r>
              <a:rPr lang="en-US" sz="2000" b="1" dirty="0"/>
              <a:t>SO</a:t>
            </a:r>
            <a:r>
              <a:rPr lang="en-US" sz="2000" b="1" baseline="-25000" dirty="0"/>
              <a:t>4</a:t>
            </a:r>
            <a:r>
              <a:rPr lang="en-US" sz="2000" b="1" dirty="0"/>
              <a:t>      </a:t>
            </a:r>
            <a:r>
              <a:rPr lang="en-US" sz="2000" b="1" dirty="0" smtClean="0">
                <a:sym typeface="Wingdings" pitchFamily="2" charset="2"/>
              </a:rPr>
              <a:t></a:t>
            </a:r>
            <a:r>
              <a:rPr lang="en-US" sz="2000" b="1" dirty="0" smtClean="0"/>
              <a:t>       </a:t>
            </a:r>
            <a:r>
              <a:rPr lang="en-US" sz="2000" b="1" dirty="0"/>
              <a:t>H</a:t>
            </a:r>
            <a:r>
              <a:rPr lang="en-US" sz="2000" b="1" baseline="-25000" dirty="0"/>
              <a:t>2</a:t>
            </a:r>
            <a:r>
              <a:rPr lang="en-US" sz="2000" b="1" dirty="0"/>
              <a:t>SO</a:t>
            </a:r>
            <a:r>
              <a:rPr lang="en-US" sz="2000" b="1" baseline="-25000" dirty="0"/>
              <a:t>4</a:t>
            </a:r>
            <a:r>
              <a:rPr lang="en-US" sz="2000" b="1" dirty="0"/>
              <a:t>      +     2NH</a:t>
            </a:r>
            <a:r>
              <a:rPr lang="en-US" sz="2000" b="1" baseline="-25000" dirty="0"/>
              <a:t>3</a:t>
            </a:r>
          </a:p>
          <a:p>
            <a:pPr>
              <a:spcAft>
                <a:spcPct val="25000"/>
              </a:spcAft>
            </a:pPr>
            <a:r>
              <a:rPr lang="en-US" sz="2000" b="1" dirty="0"/>
              <a:t>		</a:t>
            </a:r>
            <a:r>
              <a:rPr lang="en-US" sz="2000" b="1" dirty="0" err="1"/>
              <a:t>M</a:t>
            </a:r>
            <a:r>
              <a:rPr lang="en-US" sz="2000" b="1" baseline="-25000" dirty="0" err="1"/>
              <a:t>r</a:t>
            </a:r>
            <a:r>
              <a:rPr lang="en-US" sz="2000" b="1" dirty="0"/>
              <a:t> 	     132		   </a:t>
            </a:r>
            <a:r>
              <a:rPr lang="en-US" sz="2000" b="1" dirty="0" smtClean="0"/>
              <a:t>    </a:t>
            </a:r>
            <a:r>
              <a:rPr lang="en-US" sz="2000" b="1" dirty="0"/>
              <a:t>98	      </a:t>
            </a:r>
            <a:r>
              <a:rPr lang="en-US" sz="2000" b="1" dirty="0" smtClean="0"/>
              <a:t>        </a:t>
            </a:r>
            <a:r>
              <a:rPr lang="en-US" sz="2000" b="1" dirty="0"/>
              <a:t>17	   </a:t>
            </a:r>
          </a:p>
          <a:p>
            <a:pPr>
              <a:spcAft>
                <a:spcPct val="40000"/>
              </a:spcAft>
            </a:pPr>
            <a:r>
              <a:rPr lang="en-US" sz="2000" b="1" dirty="0"/>
              <a:t>     </a:t>
            </a:r>
            <a:endParaRPr lang="en-US" sz="2000" b="1" dirty="0" smtClean="0"/>
          </a:p>
          <a:p>
            <a:pPr>
              <a:spcAft>
                <a:spcPct val="40000"/>
              </a:spcAft>
            </a:pPr>
            <a:r>
              <a:rPr lang="en-US" sz="2000" b="1" dirty="0" smtClean="0"/>
              <a:t>  Atom </a:t>
            </a:r>
            <a:r>
              <a:rPr lang="en-US" sz="2000" b="1" dirty="0"/>
              <a:t>economy  	=    </a:t>
            </a:r>
            <a:r>
              <a:rPr lang="en-US" sz="2000" b="1" dirty="0" smtClean="0"/>
              <a:t>2 </a:t>
            </a:r>
            <a:r>
              <a:rPr lang="en-US" sz="2000" b="1" dirty="0"/>
              <a:t>x molecular mass of  NH</a:t>
            </a:r>
            <a:r>
              <a:rPr lang="en-US" sz="2000" b="1" baseline="-25000" dirty="0"/>
              <a:t>3</a:t>
            </a:r>
            <a:r>
              <a:rPr lang="en-US" sz="2000" b="1" dirty="0"/>
              <a:t>   </a:t>
            </a:r>
            <a:r>
              <a:rPr lang="en-US" sz="2000" b="1" dirty="0" smtClean="0"/>
              <a:t>	 x   </a:t>
            </a:r>
            <a:r>
              <a:rPr lang="en-US" sz="2000" b="1" dirty="0"/>
              <a:t>100</a:t>
            </a:r>
          </a:p>
          <a:p>
            <a:pPr>
              <a:spcAft>
                <a:spcPct val="25000"/>
              </a:spcAft>
            </a:pPr>
            <a:r>
              <a:rPr lang="en-US" sz="2000" b="1" dirty="0"/>
              <a:t>	</a:t>
            </a:r>
            <a:r>
              <a:rPr lang="en-US" sz="2000" b="1" dirty="0" smtClean="0"/>
              <a:t>	</a:t>
            </a:r>
            <a:r>
              <a:rPr lang="en-US" sz="2000" b="1" dirty="0"/>
              <a:t> </a:t>
            </a:r>
            <a:r>
              <a:rPr lang="en-US" sz="2000" b="1" dirty="0" smtClean="0"/>
              <a:t>      </a:t>
            </a:r>
            <a:r>
              <a:rPr lang="en-US" sz="2000" b="1" dirty="0"/>
              <a:t>molecular mass of all products</a:t>
            </a:r>
          </a:p>
          <a:p>
            <a:pPr>
              <a:spcAft>
                <a:spcPct val="25000"/>
              </a:spcAft>
            </a:pPr>
            <a:endParaRPr lang="en-US" sz="2000" b="1" dirty="0"/>
          </a:p>
          <a:p>
            <a:pPr>
              <a:spcAft>
                <a:spcPct val="25000"/>
              </a:spcAft>
            </a:pPr>
            <a:r>
              <a:rPr lang="en-US" sz="2000" b="1" dirty="0"/>
              <a:t>			=	2  x  17	 </a:t>
            </a:r>
            <a:r>
              <a:rPr lang="en-US" sz="2000" b="1" dirty="0" smtClean="0"/>
              <a:t>    =   </a:t>
            </a:r>
            <a:r>
              <a:rPr lang="en-US" sz="2000" b="1" dirty="0"/>
              <a:t>25.8%</a:t>
            </a:r>
          </a:p>
          <a:p>
            <a:pPr>
              <a:spcAft>
                <a:spcPct val="25000"/>
              </a:spcAft>
            </a:pPr>
            <a:r>
              <a:rPr lang="en-GB" sz="2000" b="1" dirty="0"/>
              <a:t>			         98  +  (2 x 17)</a:t>
            </a:r>
            <a:endParaRPr lang="en-US" sz="2000" b="1" dirty="0"/>
          </a:p>
        </p:txBody>
      </p:sp>
      <p:sp>
        <p:nvSpPr>
          <p:cNvPr id="490503" name="Line 7"/>
          <p:cNvSpPr>
            <a:spLocks noChangeShapeType="1"/>
          </p:cNvSpPr>
          <p:nvPr/>
        </p:nvSpPr>
        <p:spPr bwMode="auto">
          <a:xfrm>
            <a:off x="2513186" y="3645024"/>
            <a:ext cx="3282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90504" name="Line 8"/>
          <p:cNvSpPr>
            <a:spLocks noChangeShapeType="1"/>
          </p:cNvSpPr>
          <p:nvPr/>
        </p:nvSpPr>
        <p:spPr bwMode="auto">
          <a:xfrm>
            <a:off x="3707904" y="4869160"/>
            <a:ext cx="1257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90505" name="Text Box 9"/>
          <p:cNvSpPr txBox="1">
            <a:spLocks noChangeArrowheads="1"/>
          </p:cNvSpPr>
          <p:nvPr/>
        </p:nvSpPr>
        <p:spPr bwMode="auto">
          <a:xfrm>
            <a:off x="251520" y="5581689"/>
            <a:ext cx="7632848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dirty="0"/>
              <a:t>In industry a low ATOM ECONOMY isn’t necessarily that bad if you can use some of the other products. If this reaction was used industrially, which it isn’t, the sulphuric acid would be a very useful by-product. 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60648"/>
            <a:ext cx="5400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Atom economy - calculations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032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03" grpId="0" animBg="1"/>
      <p:bldP spid="490504" grpId="0" animBg="1"/>
      <p:bldP spid="49050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77552"/>
            <a:ext cx="7772400" cy="803176"/>
          </a:xfrm>
        </p:spPr>
        <p:txBody>
          <a:bodyPr/>
          <a:lstStyle/>
          <a:p>
            <a:r>
              <a:rPr lang="en-GB" dirty="0" smtClean="0"/>
              <a:t>Examination question</a:t>
            </a:r>
            <a:endParaRPr lang="en-GB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1212516"/>
            <a:ext cx="6624736" cy="549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56948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467543" y="404664"/>
            <a:ext cx="798627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41534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56603" y="1340769"/>
            <a:ext cx="870788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59634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scheme</a:t>
            </a:r>
            <a:endParaRPr lang="en-GB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890768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660705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0570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486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Examination question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18346" y="1988840"/>
            <a:ext cx="8574134" cy="439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04617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7733473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1517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8728" name="Picture 24" descr="acetonitril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685161" y="2098229"/>
            <a:ext cx="1919287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8729" name="Picture 25" descr="methoxymethan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5068888" y="4567238"/>
            <a:ext cx="24796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8730" name="Picture 26" descr="ethen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137160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8731" name="Picture 27" descr="ethanol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336675" y="4567238"/>
            <a:ext cx="24796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2"/>
          <p:cNvSpPr txBox="1">
            <a:spLocks noChangeArrowheads="1"/>
          </p:cNvSpPr>
          <p:nvPr/>
        </p:nvSpPr>
        <p:spPr bwMode="auto">
          <a:xfrm>
            <a:off x="424210" y="1630541"/>
            <a:ext cx="800754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0" dirty="0"/>
              <a:t>The </a:t>
            </a:r>
            <a:r>
              <a:rPr lang="en-GB" b="1" u="sng" dirty="0"/>
              <a:t>displayed formula </a:t>
            </a:r>
            <a:r>
              <a:rPr lang="en-GB" b="0" dirty="0"/>
              <a:t>of a compound shows the arrangement of atoms in a molecule, as well as </a:t>
            </a:r>
            <a:r>
              <a:rPr lang="en-GB" b="1" u="sng" dirty="0"/>
              <a:t>all the bonds</a:t>
            </a:r>
            <a:r>
              <a:rPr lang="en-GB" b="0" dirty="0"/>
              <a:t>.</a:t>
            </a:r>
          </a:p>
        </p:txBody>
      </p:sp>
      <p:sp>
        <p:nvSpPr>
          <p:cNvPr id="968711" name="Text Box 7"/>
          <p:cNvSpPr txBox="1">
            <a:spLocks noChangeArrowheads="1"/>
          </p:cNvSpPr>
          <p:nvPr/>
        </p:nvSpPr>
        <p:spPr bwMode="auto">
          <a:xfrm>
            <a:off x="467544" y="2492896"/>
            <a:ext cx="396044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0" dirty="0"/>
              <a:t>Single bonds are represented by a single line, double bonds with two lines and triple bonds by three lines</a:t>
            </a:r>
            <a:r>
              <a:rPr lang="en-GB" b="0" dirty="0">
                <a:latin typeface="Royal Society of Chemistry" pitchFamily="2" charset="0"/>
              </a:rPr>
              <a:t>.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 smtClean="0"/>
              <a:t>Displayed formula of organic compounds</a:t>
            </a:r>
          </a:p>
        </p:txBody>
      </p:sp>
      <p:sp>
        <p:nvSpPr>
          <p:cNvPr id="968713" name="Text Box 9"/>
          <p:cNvSpPr txBox="1">
            <a:spLocks noChangeArrowheads="1"/>
          </p:cNvSpPr>
          <p:nvPr/>
        </p:nvSpPr>
        <p:spPr bwMode="auto">
          <a:xfrm>
            <a:off x="467544" y="3646765"/>
            <a:ext cx="815156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0" dirty="0"/>
              <a:t>The displayed formula can show the different structures of compounds with the same molecular formulae.</a:t>
            </a:r>
            <a:endParaRPr lang="en-GB" b="0" dirty="0">
              <a:latin typeface="Royal Society of Chemistry" pitchFamily="2" charset="0"/>
            </a:endParaRPr>
          </a:p>
        </p:txBody>
      </p:sp>
      <p:sp>
        <p:nvSpPr>
          <p:cNvPr id="968715" name="Text Box 11"/>
          <p:cNvSpPr txBox="1">
            <a:spLocks noChangeArrowheads="1"/>
          </p:cNvSpPr>
          <p:nvPr/>
        </p:nvSpPr>
        <p:spPr bwMode="auto">
          <a:xfrm>
            <a:off x="1547664" y="6093296"/>
            <a:ext cx="167584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ethanol (C</a:t>
            </a:r>
            <a:r>
              <a:rPr lang="en-GB" baseline="-25000" dirty="0"/>
              <a:t>2</a:t>
            </a:r>
            <a:r>
              <a:rPr lang="en-GB" dirty="0"/>
              <a:t>H</a:t>
            </a:r>
            <a:r>
              <a:rPr lang="en-GB" baseline="-25000" dirty="0"/>
              <a:t>6</a:t>
            </a:r>
            <a:r>
              <a:rPr lang="en-GB" dirty="0"/>
              <a:t>O)</a:t>
            </a:r>
          </a:p>
        </p:txBody>
      </p:sp>
      <p:sp>
        <p:nvSpPr>
          <p:cNvPr id="968719" name="Text Box 15"/>
          <p:cNvSpPr txBox="1">
            <a:spLocks noChangeArrowheads="1"/>
          </p:cNvSpPr>
          <p:nvPr/>
        </p:nvSpPr>
        <p:spPr bwMode="auto">
          <a:xfrm>
            <a:off x="4788024" y="6021288"/>
            <a:ext cx="32403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/>
              <a:t>methoxymethane</a:t>
            </a:r>
            <a:r>
              <a:rPr lang="en-GB" dirty="0"/>
              <a:t> (C</a:t>
            </a:r>
            <a:r>
              <a:rPr lang="en-GB" baseline="-25000" dirty="0"/>
              <a:t>2</a:t>
            </a:r>
            <a:r>
              <a:rPr lang="en-GB" dirty="0"/>
              <a:t>H</a:t>
            </a:r>
            <a:r>
              <a:rPr lang="en-GB" baseline="-25000" dirty="0"/>
              <a:t>6</a:t>
            </a:r>
            <a:r>
              <a:rPr lang="en-GB" dirty="0"/>
              <a:t>O)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277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6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6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6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6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6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6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6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8711" grpId="0"/>
      <p:bldP spid="968713" grpId="0"/>
      <p:bldP spid="968715" grpId="0"/>
      <p:bldP spid="96871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63895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610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50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222779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scheme</a:t>
            </a:r>
            <a:endParaRPr lang="en-GB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89615" y="2007926"/>
            <a:ext cx="8846881" cy="473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163880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9756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582411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7852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99383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Crude oil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849341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864096"/>
          </a:xfrm>
        </p:spPr>
        <p:txBody>
          <a:bodyPr/>
          <a:lstStyle/>
          <a:p>
            <a:pPr algn="l"/>
            <a:r>
              <a:rPr lang="en-GB" dirty="0" smtClean="0"/>
              <a:t>Definitions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680520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A </a:t>
            </a:r>
            <a:r>
              <a:rPr lang="en-GB" sz="2400" b="1" dirty="0" smtClean="0"/>
              <a:t>hydrocarbon</a:t>
            </a:r>
            <a:r>
              <a:rPr lang="en-GB" sz="2400" i="1" dirty="0" smtClean="0"/>
              <a:t> </a:t>
            </a:r>
            <a:r>
              <a:rPr lang="en-GB" sz="2400" dirty="0" smtClean="0"/>
              <a:t>is a compound of hydrogen and carbon only</a:t>
            </a:r>
          </a:p>
          <a:p>
            <a:r>
              <a:rPr lang="en-GB" sz="2400" b="1" dirty="0" smtClean="0"/>
              <a:t>Crude oil </a:t>
            </a:r>
            <a:r>
              <a:rPr lang="en-GB" sz="2400" dirty="0" smtClean="0"/>
              <a:t>is a source of hydrocarbons, separated as fractions with different boiling points by fractional distillation, which can be used as fuels or for processing into petrochemicals</a:t>
            </a:r>
          </a:p>
          <a:p>
            <a:r>
              <a:rPr lang="en-GB" sz="2400" dirty="0" smtClean="0"/>
              <a:t>Alkanes and cycloalkanes are </a:t>
            </a:r>
            <a:r>
              <a:rPr lang="en-GB" sz="2400" b="1" dirty="0" smtClean="0"/>
              <a:t>saturated</a:t>
            </a:r>
            <a:r>
              <a:rPr lang="en-GB" sz="2400" dirty="0" smtClean="0"/>
              <a:t> hydrocarbons which have only single bonds between carbon atoms. Unsaturated carbon atoms have at least one carbon-carbon double bond.</a:t>
            </a:r>
          </a:p>
          <a:p>
            <a:r>
              <a:rPr lang="en-GB" sz="2400" dirty="0" smtClean="0"/>
              <a:t>There </a:t>
            </a:r>
            <a:r>
              <a:rPr lang="en-GB" sz="2400" dirty="0"/>
              <a:t>is a </a:t>
            </a:r>
            <a:r>
              <a:rPr lang="en-GB" sz="2400" b="1" dirty="0"/>
              <a:t>tetrahedral </a:t>
            </a:r>
            <a:r>
              <a:rPr lang="en-GB" sz="2400" b="1" dirty="0" smtClean="0"/>
              <a:t>shape </a:t>
            </a:r>
            <a:r>
              <a:rPr lang="en-GB" sz="2400" dirty="0"/>
              <a:t>around each carbon atom in alkanes </a:t>
            </a:r>
            <a:r>
              <a:rPr lang="en-GB" sz="2400" dirty="0" smtClean="0"/>
              <a:t>(this is called sp3 hybridised).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09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need to be able to…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Explain</a:t>
            </a:r>
            <a:r>
              <a:rPr lang="en-GB" dirty="0"/>
              <a:t>, in terms of </a:t>
            </a:r>
            <a:r>
              <a:rPr lang="en-GB" dirty="0" smtClean="0"/>
              <a:t>Van </a:t>
            </a:r>
            <a:r>
              <a:rPr lang="en-GB" dirty="0"/>
              <a:t>der Waals’ forces, the </a:t>
            </a:r>
            <a:r>
              <a:rPr lang="en-GB" b="1" dirty="0"/>
              <a:t>variations in the boiling points of alkanes </a:t>
            </a:r>
            <a:r>
              <a:rPr lang="en-GB" dirty="0"/>
              <a:t>with different carbon-chain length and branching;</a:t>
            </a:r>
          </a:p>
          <a:p>
            <a:r>
              <a:rPr lang="en-GB" dirty="0"/>
              <a:t>D</a:t>
            </a:r>
            <a:r>
              <a:rPr lang="en-GB" dirty="0" smtClean="0"/>
              <a:t>escribe </a:t>
            </a:r>
            <a:r>
              <a:rPr lang="en-GB" dirty="0"/>
              <a:t>the </a:t>
            </a:r>
            <a:r>
              <a:rPr lang="en-GB" b="1" dirty="0" smtClean="0"/>
              <a:t>complete</a:t>
            </a:r>
            <a:r>
              <a:rPr lang="en-GB" dirty="0" smtClean="0"/>
              <a:t> </a:t>
            </a:r>
            <a:r>
              <a:rPr lang="en-GB" b="1" dirty="0" smtClean="0"/>
              <a:t>combustion </a:t>
            </a:r>
            <a:r>
              <a:rPr lang="en-GB" b="1" dirty="0"/>
              <a:t>of alkanes</a:t>
            </a:r>
            <a:r>
              <a:rPr lang="en-GB" dirty="0"/>
              <a:t>, leading to their use as fuels in industry, in the home and in transport</a:t>
            </a:r>
          </a:p>
          <a:p>
            <a:r>
              <a:rPr lang="en-GB" dirty="0"/>
              <a:t>E</a:t>
            </a:r>
            <a:r>
              <a:rPr lang="en-GB" dirty="0" smtClean="0"/>
              <a:t>xplain</a:t>
            </a:r>
            <a:r>
              <a:rPr lang="en-GB" dirty="0"/>
              <a:t>, using equations, the </a:t>
            </a:r>
            <a:r>
              <a:rPr lang="en-GB" b="1" dirty="0"/>
              <a:t>incomplete combustion of alkanes</a:t>
            </a:r>
            <a:r>
              <a:rPr lang="en-GB" dirty="0"/>
              <a:t> in a limited supply of oxygen and outline the potential dangers arising from production of CO in the home and from car use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98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83568" y="5229200"/>
            <a:ext cx="215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 dirty="0"/>
              <a:t>BOND PAIRS	4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11560" y="5685120"/>
            <a:ext cx="7246938" cy="5062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3600"/>
              </a:lnSpc>
            </a:pPr>
            <a:r>
              <a:rPr lang="en-US" sz="2000" b="1" dirty="0"/>
              <a:t>BOND ANGLE... 109.5°     SHAPE... TETRAHEDRAL</a:t>
            </a:r>
            <a:endParaRPr lang="en-US" sz="2000" dirty="0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755576" y="2924944"/>
            <a:ext cx="1930400" cy="1925638"/>
            <a:chOff x="877888" y="1503365"/>
            <a:chExt cx="1930400" cy="1925635"/>
          </a:xfrm>
        </p:grpSpPr>
        <p:sp>
          <p:nvSpPr>
            <p:cNvPr id="17417" name="Oval 21"/>
            <p:cNvSpPr>
              <a:spLocks noChangeArrowheads="1"/>
            </p:cNvSpPr>
            <p:nvPr/>
          </p:nvSpPr>
          <p:spPr bwMode="auto">
            <a:xfrm>
              <a:off x="1568450" y="1503365"/>
              <a:ext cx="584200" cy="58420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877888" y="1582738"/>
              <a:ext cx="1930400" cy="1846262"/>
              <a:chOff x="3736" y="509"/>
              <a:chExt cx="1216" cy="1163"/>
            </a:xfrm>
          </p:grpSpPr>
          <p:sp>
            <p:nvSpPr>
              <p:cNvPr id="17419" name="Oval 23"/>
              <p:cNvSpPr>
                <a:spLocks noChangeArrowheads="1"/>
              </p:cNvSpPr>
              <p:nvPr/>
            </p:nvSpPr>
            <p:spPr bwMode="auto">
              <a:xfrm>
                <a:off x="4429" y="724"/>
                <a:ext cx="97" cy="9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20" name="Text Box 24"/>
              <p:cNvSpPr txBox="1">
                <a:spLocks noChangeArrowheads="1"/>
              </p:cNvSpPr>
              <p:nvPr/>
            </p:nvSpPr>
            <p:spPr bwMode="auto">
              <a:xfrm>
                <a:off x="4237" y="952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1800" b="1"/>
                  <a:t>C</a:t>
                </a:r>
                <a:endParaRPr lang="en-US"/>
              </a:p>
            </p:txBody>
          </p:sp>
          <p:sp>
            <p:nvSpPr>
              <p:cNvPr id="17421" name="Oval 25"/>
              <p:cNvSpPr>
                <a:spLocks noChangeArrowheads="1"/>
              </p:cNvSpPr>
              <p:nvPr/>
            </p:nvSpPr>
            <p:spPr bwMode="auto">
              <a:xfrm>
                <a:off x="4045" y="760"/>
                <a:ext cx="608" cy="608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22" name="Oval 26"/>
              <p:cNvSpPr>
                <a:spLocks noChangeArrowheads="1"/>
              </p:cNvSpPr>
              <p:nvPr/>
            </p:nvSpPr>
            <p:spPr bwMode="auto">
              <a:xfrm>
                <a:off x="4013" y="876"/>
                <a:ext cx="97" cy="9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23" name="Oval 27"/>
              <p:cNvSpPr>
                <a:spLocks noChangeArrowheads="1"/>
              </p:cNvSpPr>
              <p:nvPr/>
            </p:nvSpPr>
            <p:spPr bwMode="auto">
              <a:xfrm>
                <a:off x="4192" y="1300"/>
                <a:ext cx="97" cy="9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24" name="Oval 28"/>
              <p:cNvSpPr>
                <a:spLocks noChangeArrowheads="1"/>
              </p:cNvSpPr>
              <p:nvPr/>
            </p:nvSpPr>
            <p:spPr bwMode="auto">
              <a:xfrm>
                <a:off x="4576" y="1148"/>
                <a:ext cx="97" cy="9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25" name="Text Box 29"/>
              <p:cNvSpPr txBox="1">
                <a:spLocks noChangeArrowheads="1"/>
              </p:cNvSpPr>
              <p:nvPr/>
            </p:nvSpPr>
            <p:spPr bwMode="auto">
              <a:xfrm>
                <a:off x="3804" y="920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1800" b="1"/>
                  <a:t>H</a:t>
                </a:r>
                <a:endParaRPr lang="en-US"/>
              </a:p>
            </p:txBody>
          </p:sp>
          <p:sp>
            <p:nvSpPr>
              <p:cNvPr id="17426" name="Oval 30"/>
              <p:cNvSpPr>
                <a:spLocks noChangeArrowheads="1"/>
              </p:cNvSpPr>
              <p:nvPr/>
            </p:nvSpPr>
            <p:spPr bwMode="auto">
              <a:xfrm>
                <a:off x="3736" y="856"/>
                <a:ext cx="368" cy="368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27" name="Oval 31"/>
              <p:cNvSpPr>
                <a:spLocks noChangeArrowheads="1"/>
              </p:cNvSpPr>
              <p:nvPr/>
            </p:nvSpPr>
            <p:spPr bwMode="auto">
              <a:xfrm>
                <a:off x="4000" y="1112"/>
                <a:ext cx="112" cy="1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28" name="Text Box 32"/>
              <p:cNvSpPr txBox="1">
                <a:spLocks noChangeArrowheads="1"/>
              </p:cNvSpPr>
              <p:nvPr/>
            </p:nvSpPr>
            <p:spPr bwMode="auto">
              <a:xfrm>
                <a:off x="4252" y="1384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1800" b="1"/>
                  <a:t>H</a:t>
                </a:r>
                <a:endParaRPr lang="en-US"/>
              </a:p>
            </p:txBody>
          </p:sp>
          <p:sp>
            <p:nvSpPr>
              <p:cNvPr id="17429" name="Oval 33"/>
              <p:cNvSpPr>
                <a:spLocks noChangeArrowheads="1"/>
              </p:cNvSpPr>
              <p:nvPr/>
            </p:nvSpPr>
            <p:spPr bwMode="auto">
              <a:xfrm>
                <a:off x="4176" y="1304"/>
                <a:ext cx="368" cy="368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30" name="Oval 34"/>
              <p:cNvSpPr>
                <a:spLocks noChangeArrowheads="1"/>
              </p:cNvSpPr>
              <p:nvPr/>
            </p:nvSpPr>
            <p:spPr bwMode="auto">
              <a:xfrm>
                <a:off x="4424" y="1288"/>
                <a:ext cx="112" cy="1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31" name="Text Box 35"/>
              <p:cNvSpPr txBox="1">
                <a:spLocks noChangeArrowheads="1"/>
              </p:cNvSpPr>
              <p:nvPr/>
            </p:nvSpPr>
            <p:spPr bwMode="auto">
              <a:xfrm>
                <a:off x="4660" y="933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1800" b="1"/>
                  <a:t>H</a:t>
                </a:r>
                <a:endParaRPr lang="en-US"/>
              </a:p>
            </p:txBody>
          </p:sp>
          <p:sp>
            <p:nvSpPr>
              <p:cNvPr id="17432" name="Oval 36"/>
              <p:cNvSpPr>
                <a:spLocks noChangeArrowheads="1"/>
              </p:cNvSpPr>
              <p:nvPr/>
            </p:nvSpPr>
            <p:spPr bwMode="auto">
              <a:xfrm>
                <a:off x="4584" y="869"/>
                <a:ext cx="368" cy="368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33" name="Oval 37"/>
              <p:cNvSpPr>
                <a:spLocks noChangeArrowheads="1"/>
              </p:cNvSpPr>
              <p:nvPr/>
            </p:nvSpPr>
            <p:spPr bwMode="auto">
              <a:xfrm>
                <a:off x="4568" y="837"/>
                <a:ext cx="112" cy="1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34" name="Text Box 38"/>
              <p:cNvSpPr txBox="1">
                <a:spLocks noChangeArrowheads="1"/>
              </p:cNvSpPr>
              <p:nvPr/>
            </p:nvSpPr>
            <p:spPr bwMode="auto">
              <a:xfrm>
                <a:off x="4246" y="509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1800" b="1"/>
                  <a:t>H</a:t>
                </a:r>
                <a:endParaRPr lang="en-US"/>
              </a:p>
            </p:txBody>
          </p:sp>
          <p:sp>
            <p:nvSpPr>
              <p:cNvPr id="17435" name="Oval 39"/>
              <p:cNvSpPr>
                <a:spLocks noChangeArrowheads="1"/>
              </p:cNvSpPr>
              <p:nvPr/>
            </p:nvSpPr>
            <p:spPr bwMode="auto">
              <a:xfrm>
                <a:off x="4170" y="717"/>
                <a:ext cx="112" cy="1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7414" name="Text Box 52"/>
          <p:cNvSpPr txBox="1">
            <a:spLocks noChangeArrowheads="1"/>
          </p:cNvSpPr>
          <p:nvPr/>
        </p:nvSpPr>
        <p:spPr bwMode="auto">
          <a:xfrm>
            <a:off x="467544" y="1772816"/>
            <a:ext cx="7618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/>
              <a:t>Carbon - has </a:t>
            </a:r>
            <a:r>
              <a:rPr lang="en-US" dirty="0" smtClean="0"/>
              <a:t>four outer electrons, </a:t>
            </a:r>
            <a:r>
              <a:rPr lang="en-US" dirty="0"/>
              <a:t>therefore forms four covalent bonds </a:t>
            </a:r>
          </a:p>
        </p:txBody>
      </p:sp>
      <p:pic>
        <p:nvPicPr>
          <p:cNvPr id="34832" name="Picture 54" descr="tetrahedral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76872"/>
            <a:ext cx="34099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12"/>
          <p:cNvSpPr txBox="1">
            <a:spLocks noChangeArrowheads="1"/>
          </p:cNvSpPr>
          <p:nvPr/>
        </p:nvSpPr>
        <p:spPr bwMode="auto">
          <a:xfrm>
            <a:off x="467544" y="1412776"/>
            <a:ext cx="690597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/>
              <a:t>In alkanes, bonds from carbon atoms are arranged </a:t>
            </a:r>
            <a:r>
              <a:rPr lang="en-GB" dirty="0" err="1"/>
              <a:t>tetrahedrally</a:t>
            </a:r>
            <a:r>
              <a:rPr lang="en-GB" dirty="0"/>
              <a:t>. </a:t>
            </a:r>
            <a:endParaRPr lang="en-GB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83568" y="476672"/>
            <a:ext cx="705678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dirty="0" smtClean="0">
                <a:latin typeface="+mj-lt"/>
              </a:rPr>
              <a:t>Shapes of carbon compounds</a:t>
            </a:r>
            <a:endParaRPr lang="en-GB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84567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  <p:bldP spid="3482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Examination questions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868923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3391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3600" dirty="0" smtClean="0"/>
              <a:t>Structural formula of organic compounds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21613" y="1981289"/>
            <a:ext cx="7738819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0" dirty="0"/>
              <a:t>The </a:t>
            </a:r>
            <a:r>
              <a:rPr lang="en-GB" sz="2000" dirty="0">
                <a:solidFill>
                  <a:srgbClr val="7030A0"/>
                </a:solidFill>
              </a:rPr>
              <a:t>structural formula</a:t>
            </a:r>
            <a:r>
              <a:rPr lang="en-GB" sz="2000" b="0" dirty="0"/>
              <a:t> of a compound shows how the atoms are arranged in a molecule and, in particular, shows which functional groups are present.</a:t>
            </a:r>
          </a:p>
        </p:txBody>
      </p:sp>
      <p:sp>
        <p:nvSpPr>
          <p:cNvPr id="972810" name="Text Box 10"/>
          <p:cNvSpPr txBox="1">
            <a:spLocks noChangeArrowheads="1"/>
          </p:cNvSpPr>
          <p:nvPr/>
        </p:nvSpPr>
        <p:spPr bwMode="auto">
          <a:xfrm>
            <a:off x="683568" y="3153162"/>
            <a:ext cx="769143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0" dirty="0"/>
              <a:t>Unlike displayed formulae, structural formulae do not show single bonds, although double/triple bonds may be shown.</a:t>
            </a:r>
          </a:p>
        </p:txBody>
      </p:sp>
      <p:sp>
        <p:nvSpPr>
          <p:cNvPr id="972805" name="Text Box 5"/>
          <p:cNvSpPr txBox="1">
            <a:spLocks noChangeArrowheads="1"/>
          </p:cNvSpPr>
          <p:nvPr/>
        </p:nvSpPr>
        <p:spPr bwMode="auto">
          <a:xfrm>
            <a:off x="1150523" y="4725144"/>
            <a:ext cx="13211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CH</a:t>
            </a:r>
            <a:r>
              <a:rPr lang="en-GB" b="1" baseline="-25000" dirty="0"/>
              <a:t>3</a:t>
            </a:r>
            <a:r>
              <a:rPr lang="en-GB" b="1" dirty="0"/>
              <a:t>CHClCH</a:t>
            </a:r>
            <a:r>
              <a:rPr lang="en-GB" b="1" baseline="-25000" dirty="0"/>
              <a:t>3</a:t>
            </a:r>
            <a:endParaRPr lang="en-GB" b="1" dirty="0"/>
          </a:p>
        </p:txBody>
      </p:sp>
      <p:sp>
        <p:nvSpPr>
          <p:cNvPr id="972816" name="Text Box 16"/>
          <p:cNvSpPr txBox="1">
            <a:spLocks noChangeArrowheads="1"/>
          </p:cNvSpPr>
          <p:nvPr/>
        </p:nvSpPr>
        <p:spPr bwMode="auto">
          <a:xfrm>
            <a:off x="933829" y="5104482"/>
            <a:ext cx="175458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2-chloropropane</a:t>
            </a:r>
          </a:p>
        </p:txBody>
      </p:sp>
      <p:sp>
        <p:nvSpPr>
          <p:cNvPr id="972808" name="Text Box 8"/>
          <p:cNvSpPr txBox="1">
            <a:spLocks noChangeArrowheads="1"/>
          </p:cNvSpPr>
          <p:nvPr/>
        </p:nvSpPr>
        <p:spPr bwMode="auto">
          <a:xfrm>
            <a:off x="4237333" y="4725144"/>
            <a:ext cx="99257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H</a:t>
            </a:r>
            <a:r>
              <a:rPr lang="en-GB" b="1" baseline="-25000" dirty="0"/>
              <a:t>2</a:t>
            </a:r>
            <a:r>
              <a:rPr lang="en-GB" b="1" dirty="0"/>
              <a:t>C=CH</a:t>
            </a:r>
            <a:r>
              <a:rPr lang="en-GB" b="1" baseline="-25000" dirty="0"/>
              <a:t>2</a:t>
            </a:r>
            <a:endParaRPr lang="en-GB" b="1" dirty="0"/>
          </a:p>
        </p:txBody>
      </p:sp>
      <p:sp>
        <p:nvSpPr>
          <p:cNvPr id="972817" name="Text Box 17"/>
          <p:cNvSpPr txBox="1">
            <a:spLocks noChangeArrowheads="1"/>
          </p:cNvSpPr>
          <p:nvPr/>
        </p:nvSpPr>
        <p:spPr bwMode="auto">
          <a:xfrm>
            <a:off x="4283968" y="5085184"/>
            <a:ext cx="85029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ethene</a:t>
            </a:r>
          </a:p>
        </p:txBody>
      </p:sp>
      <p:sp>
        <p:nvSpPr>
          <p:cNvPr id="972809" name="Text Box 9"/>
          <p:cNvSpPr txBox="1">
            <a:spLocks noChangeArrowheads="1"/>
          </p:cNvSpPr>
          <p:nvPr/>
        </p:nvSpPr>
        <p:spPr bwMode="auto">
          <a:xfrm>
            <a:off x="6690266" y="4715852"/>
            <a:ext cx="93807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CH</a:t>
            </a:r>
            <a:r>
              <a:rPr lang="en-GB" b="1" baseline="-25000" dirty="0"/>
              <a:t>3</a:t>
            </a:r>
            <a:r>
              <a:rPr lang="en-GB" b="1" dirty="0"/>
              <a:t>C</a:t>
            </a:r>
            <a:r>
              <a:rPr lang="en-GB" b="1" dirty="0">
                <a:cs typeface="Arial" pitchFamily="34" charset="0"/>
              </a:rPr>
              <a:t>≡N</a:t>
            </a:r>
          </a:p>
        </p:txBody>
      </p:sp>
      <p:sp>
        <p:nvSpPr>
          <p:cNvPr id="972818" name="Text Box 18"/>
          <p:cNvSpPr txBox="1">
            <a:spLocks noChangeArrowheads="1"/>
          </p:cNvSpPr>
          <p:nvPr/>
        </p:nvSpPr>
        <p:spPr bwMode="auto">
          <a:xfrm>
            <a:off x="6460042" y="5075892"/>
            <a:ext cx="139852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 err="1" smtClean="0"/>
              <a:t>ethanenitrile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958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7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7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7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7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7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7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10" grpId="0"/>
      <p:bldP spid="972805" grpId="0"/>
      <p:bldP spid="972816" grpId="0"/>
      <p:bldP spid="972808" grpId="0"/>
      <p:bldP spid="972817" grpId="0"/>
      <p:bldP spid="972809" grpId="0"/>
      <p:bldP spid="972818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scheme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04023" y="2281808"/>
            <a:ext cx="886046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12331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856" y="485775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Crude oil and alkanes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60388" y="1805915"/>
            <a:ext cx="775602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u="sng" dirty="0"/>
              <a:t>Crude oil </a:t>
            </a:r>
            <a:r>
              <a:rPr lang="en-GB" sz="2400" dirty="0"/>
              <a:t>is a mixture composed mainly of straight and branched chain alkanes.</a:t>
            </a:r>
          </a:p>
        </p:txBody>
      </p:sp>
      <p:sp>
        <p:nvSpPr>
          <p:cNvPr id="960517" name="Text Box 5"/>
          <p:cNvSpPr txBox="1">
            <a:spLocks noChangeArrowheads="1"/>
          </p:cNvSpPr>
          <p:nvPr/>
        </p:nvSpPr>
        <p:spPr bwMode="auto">
          <a:xfrm>
            <a:off x="611560" y="4073004"/>
            <a:ext cx="3900487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/>
              <a:t>The exact composition of crude oil depends on the conditions under which it formed, so crude oil extracted at different locations has different compositions. </a:t>
            </a:r>
          </a:p>
        </p:txBody>
      </p:sp>
      <p:sp>
        <p:nvSpPr>
          <p:cNvPr id="960518" name="Text Box 6"/>
          <p:cNvSpPr txBox="1">
            <a:spLocks noChangeArrowheads="1"/>
          </p:cNvSpPr>
          <p:nvPr/>
        </p:nvSpPr>
        <p:spPr bwMode="auto">
          <a:xfrm>
            <a:off x="539552" y="2732727"/>
            <a:ext cx="818807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/>
              <a:t>It also includes lesser amounts of </a:t>
            </a:r>
            <a:r>
              <a:rPr lang="en-GB" sz="2400" b="1" u="sng" dirty="0" err="1"/>
              <a:t>cycloalkanes</a:t>
            </a:r>
            <a:r>
              <a:rPr lang="en-GB" sz="2400" dirty="0"/>
              <a:t> and </a:t>
            </a:r>
            <a:r>
              <a:rPr lang="en-GB" sz="2400" b="1" u="sng" dirty="0" err="1"/>
              <a:t>arenes</a:t>
            </a:r>
            <a:r>
              <a:rPr lang="en-GB" sz="2400" dirty="0"/>
              <a:t>, both of which are hydrocarbons containing a ring of carbon atoms, as well as impurities such as sulfur compounds. </a:t>
            </a:r>
          </a:p>
        </p:txBody>
      </p:sp>
      <p:pic>
        <p:nvPicPr>
          <p:cNvPr id="960524" name="Picture 12" descr="oil_pum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35685"/>
            <a:ext cx="40957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426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0517" grpId="0"/>
      <p:bldP spid="960518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-36919" r="-36919"/>
          <a:stretch>
            <a:fillRect/>
          </a:stretch>
        </p:blipFill>
        <p:spPr>
          <a:xfrm>
            <a:off x="-1700212" y="0"/>
            <a:ext cx="12100458" cy="685800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058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 for exam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To explain </a:t>
            </a:r>
            <a:r>
              <a:rPr lang="en-US" u="sng" dirty="0" smtClean="0"/>
              <a:t>fractional distillation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Heat crude oil to make it a gas/</a:t>
            </a:r>
            <a:r>
              <a:rPr lang="en-US" dirty="0" err="1" smtClean="0"/>
              <a:t>vapour</a:t>
            </a:r>
            <a:r>
              <a:rPr lang="en-US" dirty="0" smtClean="0"/>
              <a:t> it rises up the column.</a:t>
            </a:r>
          </a:p>
          <a:p>
            <a:pPr marL="514350" indent="-514350">
              <a:buAutoNum type="arabicPeriod"/>
            </a:pPr>
            <a:r>
              <a:rPr lang="en-US" dirty="0" smtClean="0"/>
              <a:t>Lighter hydrocarbons travel further up the column.</a:t>
            </a:r>
          </a:p>
          <a:p>
            <a:pPr marL="514350" indent="-514350">
              <a:buAutoNum type="arabicPeriod"/>
            </a:pPr>
            <a:r>
              <a:rPr lang="en-US" dirty="0" smtClean="0"/>
              <a:t>Hydrocarbons condense at different temperatures (boiling points).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higher the </a:t>
            </a:r>
            <a:r>
              <a:rPr lang="en-US" dirty="0" smtClean="0"/>
              <a:t>molecular weight the </a:t>
            </a:r>
            <a:r>
              <a:rPr lang="en-US" dirty="0"/>
              <a:t>higher its boiling </a:t>
            </a:r>
            <a:r>
              <a:rPr lang="en-US" dirty="0" smtClean="0"/>
              <a:t>point (due to stronger Van der Waal’s forces).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77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Exam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GB" sz="2800" dirty="0"/>
              <a:t>Kerosene is used as a fuel for aeroplane engines.</a:t>
            </a:r>
          </a:p>
          <a:p>
            <a:pPr marL="0" indent="0">
              <a:buNone/>
            </a:pPr>
            <a:r>
              <a:rPr lang="en-GB" sz="2800" dirty="0" smtClean="0"/>
              <a:t>Kerosene </a:t>
            </a:r>
            <a:r>
              <a:rPr lang="en-GB" sz="2800" dirty="0"/>
              <a:t>is obtained from crude oil.</a:t>
            </a:r>
          </a:p>
          <a:p>
            <a:pPr marL="0" indent="0">
              <a:buNone/>
            </a:pPr>
            <a:r>
              <a:rPr lang="en-GB" sz="2800" dirty="0" smtClean="0"/>
              <a:t>Name </a:t>
            </a:r>
            <a:r>
              <a:rPr lang="en-GB" sz="2800" dirty="0"/>
              <a:t>the process used to obtain kerosene from crude oil </a:t>
            </a:r>
            <a:r>
              <a:rPr lang="en-GB" sz="2800" b="1" dirty="0"/>
              <a:t>and explain why the process works.</a:t>
            </a:r>
          </a:p>
          <a:p>
            <a:pPr>
              <a:buNone/>
            </a:pPr>
            <a:r>
              <a:rPr lang="en-GB" sz="2800" dirty="0" smtClean="0"/>
              <a:t>..........................................................................................</a:t>
            </a:r>
            <a:endParaRPr lang="en-GB" sz="2800" dirty="0"/>
          </a:p>
          <a:p>
            <a:pPr>
              <a:buNone/>
            </a:pPr>
            <a:r>
              <a:rPr lang="en-GB" sz="2800" dirty="0" smtClean="0"/>
              <a:t>..........................................................................................</a:t>
            </a:r>
            <a:endParaRPr lang="en-GB" sz="2800" dirty="0"/>
          </a:p>
          <a:p>
            <a:pPr>
              <a:buNone/>
            </a:pPr>
            <a:r>
              <a:rPr lang="en-GB" sz="2800" dirty="0" smtClean="0"/>
              <a:t>..........................................................................................</a:t>
            </a:r>
            <a:endParaRPr lang="en-GB" sz="2800" dirty="0"/>
          </a:p>
          <a:p>
            <a:pPr>
              <a:buNone/>
            </a:pPr>
            <a:r>
              <a:rPr lang="en-GB" sz="2800" dirty="0" smtClean="0"/>
              <a:t>							[</a:t>
            </a:r>
            <a:r>
              <a:rPr lang="en-GB" sz="2800" dirty="0"/>
              <a:t>Total 2 marks]</a:t>
            </a:r>
          </a:p>
          <a:p>
            <a:endParaRPr lang="en-GB" dirty="0"/>
          </a:p>
          <a:p>
            <a:endParaRPr lang="en-GB" dirty="0"/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17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Mark scheme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99381"/>
            <a:ext cx="864096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sz="3100" dirty="0"/>
              <a:t>Fractional distillation </a:t>
            </a:r>
          </a:p>
          <a:p>
            <a:pPr>
              <a:buNone/>
            </a:pPr>
            <a:r>
              <a:rPr lang="en-GB" sz="3100" b="1" i="1" dirty="0"/>
              <a:t>DO NOT ALLOW just ‘distillation’</a:t>
            </a:r>
          </a:p>
          <a:p>
            <a:pPr>
              <a:buNone/>
            </a:pPr>
            <a:r>
              <a:rPr lang="en-GB" sz="3100" dirty="0"/>
              <a:t>	Because fractions have different boiling points </a:t>
            </a:r>
          </a:p>
          <a:p>
            <a:pPr>
              <a:buNone/>
            </a:pPr>
            <a:r>
              <a:rPr lang="en-GB" sz="3100" i="1" dirty="0"/>
              <a:t>For fractions, </a:t>
            </a:r>
            <a:endParaRPr lang="en-GB" sz="3100" i="1" dirty="0" smtClean="0"/>
          </a:p>
          <a:p>
            <a:pPr>
              <a:buNone/>
            </a:pPr>
            <a:r>
              <a:rPr lang="en-GB" sz="3100" b="1" i="1" dirty="0"/>
              <a:t>	</a:t>
            </a:r>
            <a:r>
              <a:rPr lang="en-GB" sz="3100" b="1" i="1" dirty="0" smtClean="0"/>
              <a:t>ALLOW </a:t>
            </a:r>
            <a:r>
              <a:rPr lang="en-GB" sz="3100" b="1" i="1" dirty="0"/>
              <a:t>components OR hydrocarbons OR compounds</a:t>
            </a:r>
            <a:br>
              <a:rPr lang="en-GB" sz="3100" b="1" i="1" dirty="0"/>
            </a:br>
            <a:r>
              <a:rPr lang="en-GB" sz="3100" b="1" i="1" dirty="0"/>
              <a:t>ALLOW condense at different temperatures</a:t>
            </a:r>
            <a:br>
              <a:rPr lang="en-GB" sz="3100" b="1" i="1" dirty="0"/>
            </a:br>
            <a:r>
              <a:rPr lang="en-GB" sz="3100" b="1" i="1" dirty="0"/>
              <a:t>ALLOW because van </a:t>
            </a:r>
            <a:r>
              <a:rPr lang="en-GB" sz="3100" b="1" i="1" dirty="0" err="1"/>
              <a:t>der</a:t>
            </a:r>
            <a:r>
              <a:rPr lang="en-GB" sz="3100" b="1" i="1" dirty="0"/>
              <a:t> Waals’ forces differ between molecules</a:t>
            </a:r>
            <a:br>
              <a:rPr lang="en-GB" sz="3100" b="1" i="1" dirty="0"/>
            </a:br>
            <a:endParaRPr lang="en-GB" sz="3100" b="1" i="1" dirty="0" smtClean="0"/>
          </a:p>
          <a:p>
            <a:pPr>
              <a:buNone/>
            </a:pPr>
            <a:r>
              <a:rPr lang="en-GB" sz="3100" b="1" i="1" dirty="0"/>
              <a:t>	</a:t>
            </a:r>
            <a:r>
              <a:rPr lang="en-GB" sz="3100" b="1" i="1" dirty="0" smtClean="0"/>
              <a:t>IGNORE </a:t>
            </a:r>
            <a:r>
              <a:rPr lang="en-GB" sz="3100" b="1" i="1" dirty="0"/>
              <a:t>reference to melting points</a:t>
            </a:r>
            <a:br>
              <a:rPr lang="en-GB" sz="3100" b="1" i="1" dirty="0"/>
            </a:br>
            <a:r>
              <a:rPr lang="en-GB" sz="3100" b="1" i="1" dirty="0"/>
              <a:t>IGNORE ‘crude oil’ OR ‘mixture’ has different boiling points’</a:t>
            </a:r>
            <a:br>
              <a:rPr lang="en-GB" sz="3100" b="1" i="1" dirty="0"/>
            </a:br>
            <a:r>
              <a:rPr lang="en-GB" sz="3100" b="1" i="1" dirty="0"/>
              <a:t>……… but ALLOW ‘separates crude oil by boiling points</a:t>
            </a:r>
          </a:p>
          <a:p>
            <a:pPr>
              <a:buNone/>
            </a:pPr>
            <a:r>
              <a:rPr lang="en-GB" sz="3100" b="1" dirty="0" smtClean="0"/>
              <a:t>									[</a:t>
            </a:r>
            <a:r>
              <a:rPr lang="en-GB" sz="3100" b="1" dirty="0"/>
              <a:t>2]</a:t>
            </a:r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96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Examination question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944985"/>
            <a:ext cx="8853124" cy="364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015861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scheme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1966912"/>
            <a:ext cx="8072490" cy="376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583245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043608" y="908720"/>
            <a:ext cx="2432050" cy="1079500"/>
            <a:chOff x="1202" y="572"/>
            <a:chExt cx="1532" cy="680"/>
          </a:xfrm>
        </p:grpSpPr>
        <p:sp>
          <p:nvSpPr>
            <p:cNvPr id="21539" name="Oval 4"/>
            <p:cNvSpPr>
              <a:spLocks noChangeArrowheads="1"/>
            </p:cNvSpPr>
            <p:nvPr/>
          </p:nvSpPr>
          <p:spPr bwMode="auto">
            <a:xfrm>
              <a:off x="1202" y="799"/>
              <a:ext cx="453" cy="453"/>
            </a:xfrm>
            <a:prstGeom prst="ellipse">
              <a:avLst/>
            </a:prstGeom>
            <a:solidFill>
              <a:srgbClr val="FFFF99">
                <a:alpha val="7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/>
                <a:t>C</a:t>
              </a:r>
              <a:endParaRPr lang="en-US" sz="1400" b="1"/>
            </a:p>
          </p:txBody>
        </p:sp>
        <p:sp>
          <p:nvSpPr>
            <p:cNvPr id="21540" name="Oval 5"/>
            <p:cNvSpPr>
              <a:spLocks noChangeArrowheads="1"/>
            </p:cNvSpPr>
            <p:nvPr/>
          </p:nvSpPr>
          <p:spPr bwMode="auto">
            <a:xfrm>
              <a:off x="2281" y="581"/>
              <a:ext cx="453" cy="453"/>
            </a:xfrm>
            <a:prstGeom prst="ellipse">
              <a:avLst/>
            </a:prstGeom>
            <a:solidFill>
              <a:srgbClr val="FFFF99">
                <a:alpha val="7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/>
                <a:t>C</a:t>
              </a:r>
              <a:endParaRPr lang="en-US" sz="1400" b="1"/>
            </a:p>
          </p:txBody>
        </p:sp>
        <p:sp>
          <p:nvSpPr>
            <p:cNvPr id="21541" name="Oval 6"/>
            <p:cNvSpPr>
              <a:spLocks noChangeArrowheads="1"/>
            </p:cNvSpPr>
            <p:nvPr/>
          </p:nvSpPr>
          <p:spPr bwMode="auto">
            <a:xfrm>
              <a:off x="1927" y="799"/>
              <a:ext cx="453" cy="453"/>
            </a:xfrm>
            <a:prstGeom prst="ellipse">
              <a:avLst/>
            </a:prstGeom>
            <a:solidFill>
              <a:srgbClr val="FFFF99">
                <a:alpha val="7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/>
                <a:t>C</a:t>
              </a:r>
              <a:endParaRPr lang="en-US" sz="1400" b="1"/>
            </a:p>
          </p:txBody>
        </p:sp>
        <p:sp>
          <p:nvSpPr>
            <p:cNvPr id="21542" name="Oval 7"/>
            <p:cNvSpPr>
              <a:spLocks noChangeArrowheads="1"/>
            </p:cNvSpPr>
            <p:nvPr/>
          </p:nvSpPr>
          <p:spPr bwMode="auto">
            <a:xfrm>
              <a:off x="1565" y="572"/>
              <a:ext cx="453" cy="453"/>
            </a:xfrm>
            <a:prstGeom prst="ellipse">
              <a:avLst/>
            </a:prstGeom>
            <a:solidFill>
              <a:srgbClr val="FFFF99">
                <a:alpha val="7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/>
                <a:t>C</a:t>
              </a:r>
              <a:endParaRPr lang="en-US" sz="1400" b="1"/>
            </a:p>
          </p:txBody>
        </p:sp>
        <p:sp>
          <p:nvSpPr>
            <p:cNvPr id="21543" name="Line 8"/>
            <p:cNvSpPr>
              <a:spLocks noChangeShapeType="1"/>
            </p:cNvSpPr>
            <p:nvPr/>
          </p:nvSpPr>
          <p:spPr bwMode="auto">
            <a:xfrm flipV="1">
              <a:off x="1465" y="817"/>
              <a:ext cx="272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44" name="Line 9"/>
            <p:cNvSpPr>
              <a:spLocks noChangeShapeType="1"/>
            </p:cNvSpPr>
            <p:nvPr/>
          </p:nvSpPr>
          <p:spPr bwMode="auto">
            <a:xfrm>
              <a:off x="1818" y="809"/>
              <a:ext cx="272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45" name="Line 10"/>
            <p:cNvSpPr>
              <a:spLocks noChangeShapeType="1"/>
            </p:cNvSpPr>
            <p:nvPr/>
          </p:nvSpPr>
          <p:spPr bwMode="auto">
            <a:xfrm flipV="1">
              <a:off x="2182" y="835"/>
              <a:ext cx="272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43608" y="1844824"/>
            <a:ext cx="2432050" cy="1079500"/>
            <a:chOff x="1202" y="572"/>
            <a:chExt cx="1532" cy="680"/>
          </a:xfrm>
        </p:grpSpPr>
        <p:sp>
          <p:nvSpPr>
            <p:cNvPr id="21532" name="Oval 13"/>
            <p:cNvSpPr>
              <a:spLocks noChangeArrowheads="1"/>
            </p:cNvSpPr>
            <p:nvPr/>
          </p:nvSpPr>
          <p:spPr bwMode="auto">
            <a:xfrm>
              <a:off x="1202" y="799"/>
              <a:ext cx="453" cy="453"/>
            </a:xfrm>
            <a:prstGeom prst="ellipse">
              <a:avLst/>
            </a:prstGeom>
            <a:solidFill>
              <a:srgbClr val="FFFF99">
                <a:alpha val="7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/>
                <a:t>C</a:t>
              </a:r>
              <a:endParaRPr lang="en-US" sz="1400" b="1"/>
            </a:p>
          </p:txBody>
        </p:sp>
        <p:sp>
          <p:nvSpPr>
            <p:cNvPr id="21533" name="Oval 14"/>
            <p:cNvSpPr>
              <a:spLocks noChangeArrowheads="1"/>
            </p:cNvSpPr>
            <p:nvPr/>
          </p:nvSpPr>
          <p:spPr bwMode="auto">
            <a:xfrm>
              <a:off x="2281" y="581"/>
              <a:ext cx="453" cy="453"/>
            </a:xfrm>
            <a:prstGeom prst="ellipse">
              <a:avLst/>
            </a:prstGeom>
            <a:solidFill>
              <a:srgbClr val="FFFF99">
                <a:alpha val="7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/>
                <a:t>C</a:t>
              </a:r>
              <a:endParaRPr lang="en-US" sz="1400" b="1"/>
            </a:p>
          </p:txBody>
        </p:sp>
        <p:sp>
          <p:nvSpPr>
            <p:cNvPr id="21534" name="Oval 15"/>
            <p:cNvSpPr>
              <a:spLocks noChangeArrowheads="1"/>
            </p:cNvSpPr>
            <p:nvPr/>
          </p:nvSpPr>
          <p:spPr bwMode="auto">
            <a:xfrm>
              <a:off x="1927" y="799"/>
              <a:ext cx="453" cy="453"/>
            </a:xfrm>
            <a:prstGeom prst="ellipse">
              <a:avLst/>
            </a:prstGeom>
            <a:solidFill>
              <a:srgbClr val="FFFF99">
                <a:alpha val="7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/>
                <a:t>C</a:t>
              </a:r>
              <a:endParaRPr lang="en-US" sz="1400" b="1"/>
            </a:p>
          </p:txBody>
        </p:sp>
        <p:sp>
          <p:nvSpPr>
            <p:cNvPr id="21535" name="Oval 16"/>
            <p:cNvSpPr>
              <a:spLocks noChangeArrowheads="1"/>
            </p:cNvSpPr>
            <p:nvPr/>
          </p:nvSpPr>
          <p:spPr bwMode="auto">
            <a:xfrm>
              <a:off x="1565" y="572"/>
              <a:ext cx="453" cy="453"/>
            </a:xfrm>
            <a:prstGeom prst="ellipse">
              <a:avLst/>
            </a:prstGeom>
            <a:solidFill>
              <a:srgbClr val="FFFF99">
                <a:alpha val="7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/>
                <a:t>C</a:t>
              </a:r>
              <a:endParaRPr lang="en-US" sz="1400" b="1"/>
            </a:p>
          </p:txBody>
        </p:sp>
        <p:sp>
          <p:nvSpPr>
            <p:cNvPr id="21536" name="Line 17"/>
            <p:cNvSpPr>
              <a:spLocks noChangeShapeType="1"/>
            </p:cNvSpPr>
            <p:nvPr/>
          </p:nvSpPr>
          <p:spPr bwMode="auto">
            <a:xfrm flipV="1">
              <a:off x="1465" y="817"/>
              <a:ext cx="272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37" name="Line 18"/>
            <p:cNvSpPr>
              <a:spLocks noChangeShapeType="1"/>
            </p:cNvSpPr>
            <p:nvPr/>
          </p:nvSpPr>
          <p:spPr bwMode="auto">
            <a:xfrm>
              <a:off x="1818" y="809"/>
              <a:ext cx="272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38" name="Line 19"/>
            <p:cNvSpPr>
              <a:spLocks noChangeShapeType="1"/>
            </p:cNvSpPr>
            <p:nvPr/>
          </p:nvSpPr>
          <p:spPr bwMode="auto">
            <a:xfrm flipV="1">
              <a:off x="2182" y="835"/>
              <a:ext cx="272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3851920" y="980728"/>
            <a:ext cx="475215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/>
              <a:t>Greater contact between linear butane </a:t>
            </a:r>
            <a:r>
              <a:rPr lang="en-GB" sz="2400" b="1" dirty="0" smtClean="0"/>
              <a:t>molecules</a:t>
            </a:r>
          </a:p>
          <a:p>
            <a:endParaRPr lang="en-GB" sz="2400" b="1" dirty="0" smtClean="0"/>
          </a:p>
          <a:p>
            <a:r>
              <a:rPr lang="en-GB" sz="2400" b="1" dirty="0" smtClean="0">
                <a:sym typeface="Wingdings" pitchFamily="2" charset="2"/>
              </a:rPr>
              <a:t> STRONGER Van der Waal forces</a:t>
            </a:r>
          </a:p>
          <a:p>
            <a:endParaRPr lang="en-GB" sz="2400" b="1" dirty="0" smtClean="0">
              <a:sym typeface="Wingdings" pitchFamily="2" charset="2"/>
            </a:endParaRPr>
          </a:p>
          <a:p>
            <a:r>
              <a:rPr lang="en-GB" sz="2400" b="1" dirty="0" smtClean="0">
                <a:sym typeface="Wingdings" pitchFamily="2" charset="2"/>
              </a:rPr>
              <a:t> HIGHER boiling point</a:t>
            </a:r>
            <a:endParaRPr lang="en-US" sz="2400" b="1" dirty="0" smtClean="0"/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259632" y="3140968"/>
            <a:ext cx="1870075" cy="1785937"/>
            <a:chOff x="795" y="1797"/>
            <a:chExt cx="1178" cy="1125"/>
          </a:xfrm>
        </p:grpSpPr>
        <p:sp>
          <p:nvSpPr>
            <p:cNvPr id="21524" name="Oval 27"/>
            <p:cNvSpPr>
              <a:spLocks noChangeArrowheads="1"/>
            </p:cNvSpPr>
            <p:nvPr/>
          </p:nvSpPr>
          <p:spPr bwMode="auto">
            <a:xfrm>
              <a:off x="1155" y="2233"/>
              <a:ext cx="453" cy="453"/>
            </a:xfrm>
            <a:prstGeom prst="ellipse">
              <a:avLst/>
            </a:prstGeom>
            <a:solidFill>
              <a:srgbClr val="FFFF99">
                <a:alpha val="7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/>
                <a:t>C</a:t>
              </a:r>
              <a:endParaRPr lang="en-US" sz="1400" b="1"/>
            </a:p>
          </p:txBody>
        </p:sp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795" y="1797"/>
              <a:ext cx="1178" cy="1125"/>
              <a:chOff x="657" y="2042"/>
              <a:chExt cx="1178" cy="1125"/>
            </a:xfrm>
          </p:grpSpPr>
          <p:sp>
            <p:nvSpPr>
              <p:cNvPr id="21526" name="Oval 24"/>
              <p:cNvSpPr>
                <a:spLocks noChangeArrowheads="1"/>
              </p:cNvSpPr>
              <p:nvPr/>
            </p:nvSpPr>
            <p:spPr bwMode="auto">
              <a:xfrm>
                <a:off x="657" y="2714"/>
                <a:ext cx="453" cy="453"/>
              </a:xfrm>
              <a:prstGeom prst="ellipse">
                <a:avLst/>
              </a:prstGeom>
              <a:solidFill>
                <a:srgbClr val="FFFF99">
                  <a:alpha val="70195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sz="1400" b="1"/>
                  <a:t>C</a:t>
                </a:r>
                <a:endParaRPr lang="en-US" sz="1400" b="1"/>
              </a:p>
            </p:txBody>
          </p:sp>
          <p:sp>
            <p:nvSpPr>
              <p:cNvPr id="21527" name="Oval 25"/>
              <p:cNvSpPr>
                <a:spLocks noChangeArrowheads="1"/>
              </p:cNvSpPr>
              <p:nvPr/>
            </p:nvSpPr>
            <p:spPr bwMode="auto">
              <a:xfrm>
                <a:off x="1020" y="2042"/>
                <a:ext cx="453" cy="453"/>
              </a:xfrm>
              <a:prstGeom prst="ellipse">
                <a:avLst/>
              </a:prstGeom>
              <a:solidFill>
                <a:srgbClr val="FFFF99">
                  <a:alpha val="70195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sz="1400" b="1"/>
                  <a:t>C</a:t>
                </a:r>
                <a:endParaRPr lang="en-US" sz="1400" b="1"/>
              </a:p>
            </p:txBody>
          </p:sp>
          <p:sp>
            <p:nvSpPr>
              <p:cNvPr id="21528" name="Oval 26"/>
              <p:cNvSpPr>
                <a:spLocks noChangeArrowheads="1"/>
              </p:cNvSpPr>
              <p:nvPr/>
            </p:nvSpPr>
            <p:spPr bwMode="auto">
              <a:xfrm>
                <a:off x="1382" y="2714"/>
                <a:ext cx="453" cy="453"/>
              </a:xfrm>
              <a:prstGeom prst="ellipse">
                <a:avLst/>
              </a:prstGeom>
              <a:solidFill>
                <a:srgbClr val="FFFF99">
                  <a:alpha val="70195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sz="1400" b="1"/>
                  <a:t>C</a:t>
                </a:r>
                <a:endParaRPr lang="en-US" sz="1400" b="1"/>
              </a:p>
            </p:txBody>
          </p:sp>
          <p:sp>
            <p:nvSpPr>
              <p:cNvPr id="21529" name="Line 28"/>
              <p:cNvSpPr>
                <a:spLocks noChangeShapeType="1"/>
              </p:cNvSpPr>
              <p:nvPr/>
            </p:nvSpPr>
            <p:spPr bwMode="auto">
              <a:xfrm flipV="1">
                <a:off x="920" y="2732"/>
                <a:ext cx="272" cy="1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530" name="Line 29"/>
              <p:cNvSpPr>
                <a:spLocks noChangeShapeType="1"/>
              </p:cNvSpPr>
              <p:nvPr/>
            </p:nvSpPr>
            <p:spPr bwMode="auto">
              <a:xfrm>
                <a:off x="1273" y="2724"/>
                <a:ext cx="272" cy="1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531" name="Line 30"/>
              <p:cNvSpPr>
                <a:spLocks noChangeShapeType="1"/>
              </p:cNvSpPr>
              <p:nvPr/>
            </p:nvSpPr>
            <p:spPr bwMode="auto">
              <a:xfrm flipV="1">
                <a:off x="1247" y="2322"/>
                <a:ext cx="0" cy="3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3923928" y="4005065"/>
            <a:ext cx="4896544" cy="2923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 smtClean="0"/>
              <a:t>Less </a:t>
            </a:r>
            <a:r>
              <a:rPr lang="en-GB" sz="2400" b="1" dirty="0"/>
              <a:t>contact between branched </a:t>
            </a:r>
            <a:r>
              <a:rPr lang="en-GB" sz="2400" b="1" dirty="0" err="1"/>
              <a:t>methylpropane</a:t>
            </a:r>
            <a:r>
              <a:rPr lang="en-GB" sz="2400" b="1" dirty="0"/>
              <a:t> </a:t>
            </a:r>
            <a:r>
              <a:rPr lang="en-GB" sz="2400" b="1" dirty="0" smtClean="0"/>
              <a:t>molecules</a:t>
            </a:r>
          </a:p>
          <a:p>
            <a:endParaRPr lang="en-GB" sz="2400" b="1" dirty="0" smtClean="0">
              <a:sym typeface="Wingdings" pitchFamily="2" charset="2"/>
            </a:endParaRPr>
          </a:p>
          <a:p>
            <a:r>
              <a:rPr lang="en-GB" sz="2400" b="1" dirty="0" smtClean="0">
                <a:sym typeface="Wingdings" pitchFamily="2" charset="2"/>
              </a:rPr>
              <a:t> WEAKER Van der Waal forces</a:t>
            </a:r>
          </a:p>
          <a:p>
            <a:endParaRPr lang="en-GB" sz="2400" b="1" dirty="0" smtClean="0">
              <a:sym typeface="Wingdings" pitchFamily="2" charset="2"/>
            </a:endParaRPr>
          </a:p>
          <a:p>
            <a:r>
              <a:rPr lang="en-GB" sz="2400" b="1" dirty="0" smtClean="0">
                <a:sym typeface="Wingdings" pitchFamily="2" charset="2"/>
              </a:rPr>
              <a:t> LOWER boiling point</a:t>
            </a:r>
            <a:endParaRPr lang="en-US" sz="2400" b="1" dirty="0" smtClean="0"/>
          </a:p>
          <a:p>
            <a:endParaRPr lang="en-US" sz="2000" b="1" dirty="0" smtClean="0"/>
          </a:p>
          <a:p>
            <a:endParaRPr lang="en-US" sz="2000" b="1" dirty="0"/>
          </a:p>
        </p:txBody>
      </p: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259632" y="4797152"/>
            <a:ext cx="1870075" cy="1785938"/>
            <a:chOff x="795" y="1797"/>
            <a:chExt cx="1178" cy="1125"/>
          </a:xfrm>
        </p:grpSpPr>
        <p:sp>
          <p:nvSpPr>
            <p:cNvPr id="21516" name="Oval 52"/>
            <p:cNvSpPr>
              <a:spLocks noChangeArrowheads="1"/>
            </p:cNvSpPr>
            <p:nvPr/>
          </p:nvSpPr>
          <p:spPr bwMode="auto">
            <a:xfrm>
              <a:off x="1155" y="2233"/>
              <a:ext cx="453" cy="453"/>
            </a:xfrm>
            <a:prstGeom prst="ellipse">
              <a:avLst/>
            </a:prstGeom>
            <a:solidFill>
              <a:srgbClr val="FFFF99">
                <a:alpha val="7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/>
                <a:t>C</a:t>
              </a:r>
              <a:endParaRPr lang="en-US" sz="1400" b="1"/>
            </a:p>
          </p:txBody>
        </p:sp>
        <p:grpSp>
          <p:nvGrpSpPr>
            <p:cNvPr id="7" name="Group 53"/>
            <p:cNvGrpSpPr>
              <a:grpSpLocks/>
            </p:cNvGrpSpPr>
            <p:nvPr/>
          </p:nvGrpSpPr>
          <p:grpSpPr bwMode="auto">
            <a:xfrm>
              <a:off x="795" y="1797"/>
              <a:ext cx="1178" cy="1125"/>
              <a:chOff x="657" y="2042"/>
              <a:chExt cx="1178" cy="1125"/>
            </a:xfrm>
          </p:grpSpPr>
          <p:sp>
            <p:nvSpPr>
              <p:cNvPr id="21518" name="Oval 54"/>
              <p:cNvSpPr>
                <a:spLocks noChangeArrowheads="1"/>
              </p:cNvSpPr>
              <p:nvPr/>
            </p:nvSpPr>
            <p:spPr bwMode="auto">
              <a:xfrm>
                <a:off x="657" y="2714"/>
                <a:ext cx="453" cy="453"/>
              </a:xfrm>
              <a:prstGeom prst="ellipse">
                <a:avLst/>
              </a:prstGeom>
              <a:solidFill>
                <a:srgbClr val="FFFF99">
                  <a:alpha val="70195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sz="1400" b="1"/>
                  <a:t>C</a:t>
                </a:r>
                <a:endParaRPr lang="en-US" sz="1400" b="1"/>
              </a:p>
            </p:txBody>
          </p:sp>
          <p:sp>
            <p:nvSpPr>
              <p:cNvPr id="21519" name="Oval 55"/>
              <p:cNvSpPr>
                <a:spLocks noChangeArrowheads="1"/>
              </p:cNvSpPr>
              <p:nvPr/>
            </p:nvSpPr>
            <p:spPr bwMode="auto">
              <a:xfrm>
                <a:off x="1020" y="2042"/>
                <a:ext cx="453" cy="453"/>
              </a:xfrm>
              <a:prstGeom prst="ellipse">
                <a:avLst/>
              </a:prstGeom>
              <a:solidFill>
                <a:srgbClr val="FFFF99">
                  <a:alpha val="70195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sz="1400" b="1"/>
                  <a:t>C</a:t>
                </a:r>
                <a:endParaRPr lang="en-US" sz="1400" b="1"/>
              </a:p>
            </p:txBody>
          </p:sp>
          <p:sp>
            <p:nvSpPr>
              <p:cNvPr id="21520" name="Oval 56"/>
              <p:cNvSpPr>
                <a:spLocks noChangeArrowheads="1"/>
              </p:cNvSpPr>
              <p:nvPr/>
            </p:nvSpPr>
            <p:spPr bwMode="auto">
              <a:xfrm>
                <a:off x="1382" y="2714"/>
                <a:ext cx="453" cy="453"/>
              </a:xfrm>
              <a:prstGeom prst="ellipse">
                <a:avLst/>
              </a:prstGeom>
              <a:solidFill>
                <a:srgbClr val="FFFF99">
                  <a:alpha val="70195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sz="1400" b="1"/>
                  <a:t>C</a:t>
                </a:r>
                <a:endParaRPr lang="en-US" sz="1400" b="1"/>
              </a:p>
            </p:txBody>
          </p:sp>
          <p:sp>
            <p:nvSpPr>
              <p:cNvPr id="21521" name="Line 57"/>
              <p:cNvSpPr>
                <a:spLocks noChangeShapeType="1"/>
              </p:cNvSpPr>
              <p:nvPr/>
            </p:nvSpPr>
            <p:spPr bwMode="auto">
              <a:xfrm flipV="1">
                <a:off x="920" y="2732"/>
                <a:ext cx="272" cy="1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522" name="Line 58"/>
              <p:cNvSpPr>
                <a:spLocks noChangeShapeType="1"/>
              </p:cNvSpPr>
              <p:nvPr/>
            </p:nvSpPr>
            <p:spPr bwMode="auto">
              <a:xfrm>
                <a:off x="1273" y="2724"/>
                <a:ext cx="272" cy="1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523" name="Line 59"/>
              <p:cNvSpPr>
                <a:spLocks noChangeShapeType="1"/>
              </p:cNvSpPr>
              <p:nvPr/>
            </p:nvSpPr>
            <p:spPr bwMode="auto">
              <a:xfrm flipV="1">
                <a:off x="1247" y="2322"/>
                <a:ext cx="0" cy="3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1043608" y="260648"/>
            <a:ext cx="756046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Shapes of molecules and Van der Waals forces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0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8" grpId="0"/>
      <p:bldP spid="17447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9552" y="1700808"/>
            <a:ext cx="836295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/>
              <a:t>The boiling point of straight-chain alkanes increases with chain length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552" y="2708920"/>
            <a:ext cx="76755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/>
              <a:t>Branched-chain alkanes have lower boiling points.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Summary - trends </a:t>
            </a:r>
            <a:r>
              <a:rPr lang="en-GB" dirty="0"/>
              <a:t>in boiling </a:t>
            </a:r>
            <a:r>
              <a:rPr lang="en-GB" dirty="0" smtClean="0"/>
              <a:t>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570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Chemistry Consorti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Chemistry Consortium</Template>
  <TotalTime>314</TotalTime>
  <Words>7913</Words>
  <Application>Microsoft Macintosh PowerPoint</Application>
  <PresentationFormat>On-screen Show (4:3)</PresentationFormat>
  <Paragraphs>1030</Paragraphs>
  <Slides>198</Slides>
  <Notes>22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198</vt:i4>
      </vt:variant>
    </vt:vector>
  </HeadingPairs>
  <TitlesOfParts>
    <vt:vector size="199" baseType="lpstr">
      <vt:lpstr>Chemistry Consortium</vt:lpstr>
      <vt:lpstr>Revision Guide – Unit 2</vt:lpstr>
      <vt:lpstr>Types of formulae</vt:lpstr>
      <vt:lpstr>Types of formula you need to know</vt:lpstr>
      <vt:lpstr>Definitions</vt:lpstr>
      <vt:lpstr>Molecular and empirical formulae</vt:lpstr>
      <vt:lpstr>Exam question</vt:lpstr>
      <vt:lpstr>Mark scheme</vt:lpstr>
      <vt:lpstr>Displayed formula of organic compounds</vt:lpstr>
      <vt:lpstr>Structural formula of organic compounds</vt:lpstr>
      <vt:lpstr>Skeletal formula of organic compounds</vt:lpstr>
      <vt:lpstr>Examination question</vt:lpstr>
      <vt:lpstr>Mark scheme</vt:lpstr>
      <vt:lpstr>Definitions</vt:lpstr>
      <vt:lpstr>You need to know</vt:lpstr>
      <vt:lpstr>Exam question</vt:lpstr>
      <vt:lpstr>Model answers</vt:lpstr>
      <vt:lpstr>Examination question</vt:lpstr>
      <vt:lpstr>Mark scheme</vt:lpstr>
      <vt:lpstr>Examination question</vt:lpstr>
      <vt:lpstr>Mark scheme</vt:lpstr>
      <vt:lpstr>Examination question</vt:lpstr>
      <vt:lpstr>Mark scheme</vt:lpstr>
      <vt:lpstr>Functional groups and homologous series</vt:lpstr>
      <vt:lpstr>Naming compounds</vt:lpstr>
      <vt:lpstr>Slide 25</vt:lpstr>
      <vt:lpstr>I.U.P.A.C. NOMENCLATURE</vt:lpstr>
      <vt:lpstr>Common prefixes</vt:lpstr>
      <vt:lpstr>Common suffixes</vt:lpstr>
      <vt:lpstr>Putting it all together</vt:lpstr>
      <vt:lpstr>Putting it all together</vt:lpstr>
      <vt:lpstr>Putting it all together</vt:lpstr>
      <vt:lpstr>Examination questions</vt:lpstr>
      <vt:lpstr>Mark scheme</vt:lpstr>
      <vt:lpstr>Branching</vt:lpstr>
      <vt:lpstr>Answers</vt:lpstr>
      <vt:lpstr>NOMENCLATURE - rules</vt:lpstr>
      <vt:lpstr>Test your understanding</vt:lpstr>
      <vt:lpstr>Slide 38</vt:lpstr>
      <vt:lpstr>Examination questions</vt:lpstr>
      <vt:lpstr>Mark scheme</vt:lpstr>
      <vt:lpstr>Naming Alkenes</vt:lpstr>
      <vt:lpstr>Exam question</vt:lpstr>
      <vt:lpstr>Mark scheme</vt:lpstr>
      <vt:lpstr>Isomerism</vt:lpstr>
      <vt:lpstr>Definitions</vt:lpstr>
      <vt:lpstr>What do I need to be able to do?</vt:lpstr>
      <vt:lpstr>Slide 47</vt:lpstr>
      <vt:lpstr>Structural isomerism - chain</vt:lpstr>
      <vt:lpstr>Structural isomerism - positional</vt:lpstr>
      <vt:lpstr>Structural isomerism - Functional group</vt:lpstr>
      <vt:lpstr>Examination questions</vt:lpstr>
      <vt:lpstr>Mark scheme</vt:lpstr>
      <vt:lpstr>Examination question</vt:lpstr>
      <vt:lpstr>Mark scheme</vt:lpstr>
      <vt:lpstr>Stereoisomerism</vt:lpstr>
      <vt:lpstr>E/Z isomerism</vt:lpstr>
      <vt:lpstr>Examination question</vt:lpstr>
      <vt:lpstr>Mark scheme</vt:lpstr>
      <vt:lpstr>Examination question</vt:lpstr>
      <vt:lpstr>Mark scheme</vt:lpstr>
      <vt:lpstr>Examination question</vt:lpstr>
      <vt:lpstr>Mark scheme</vt:lpstr>
      <vt:lpstr>Optical isomerism</vt:lpstr>
      <vt:lpstr>Chiral centres</vt:lpstr>
      <vt:lpstr>Percentage yield and atom economy</vt:lpstr>
      <vt:lpstr>Definitions</vt:lpstr>
      <vt:lpstr>You need to be able to…</vt:lpstr>
      <vt:lpstr>Slide 68</vt:lpstr>
      <vt:lpstr>Slide 69</vt:lpstr>
      <vt:lpstr>Atom economy</vt:lpstr>
      <vt:lpstr>Slide 71</vt:lpstr>
      <vt:lpstr>Slide 72</vt:lpstr>
      <vt:lpstr>Examination question</vt:lpstr>
      <vt:lpstr>Slide 74</vt:lpstr>
      <vt:lpstr>Slide 75</vt:lpstr>
      <vt:lpstr>Mark scheme</vt:lpstr>
      <vt:lpstr>Slide 77</vt:lpstr>
      <vt:lpstr>Examination question</vt:lpstr>
      <vt:lpstr>Slide 79</vt:lpstr>
      <vt:lpstr>Slide 80</vt:lpstr>
      <vt:lpstr>Slide 81</vt:lpstr>
      <vt:lpstr>Mark scheme</vt:lpstr>
      <vt:lpstr>Slide 83</vt:lpstr>
      <vt:lpstr>Slide 84</vt:lpstr>
      <vt:lpstr>Crude oil</vt:lpstr>
      <vt:lpstr>Definitions</vt:lpstr>
      <vt:lpstr>You need to be able to…</vt:lpstr>
      <vt:lpstr>Slide 88</vt:lpstr>
      <vt:lpstr>Examination questions</vt:lpstr>
      <vt:lpstr>Mark scheme</vt:lpstr>
      <vt:lpstr>Crude oil and alkanes</vt:lpstr>
      <vt:lpstr>Slide 92</vt:lpstr>
      <vt:lpstr>Key points for exam questions</vt:lpstr>
      <vt:lpstr>Exam question</vt:lpstr>
      <vt:lpstr>Mark scheme</vt:lpstr>
      <vt:lpstr>Examination question</vt:lpstr>
      <vt:lpstr>Mark scheme</vt:lpstr>
      <vt:lpstr>Slide 98</vt:lpstr>
      <vt:lpstr>Summary - trends in boiling points</vt:lpstr>
      <vt:lpstr>Combustion</vt:lpstr>
      <vt:lpstr>AfL - Complete combustion</vt:lpstr>
      <vt:lpstr>Incomplete combustion</vt:lpstr>
      <vt:lpstr>AfL – incomplete combustion</vt:lpstr>
      <vt:lpstr>Problems arising from burning fuels</vt:lpstr>
      <vt:lpstr>Carbon dioxide</vt:lpstr>
      <vt:lpstr>Carbon monoxide</vt:lpstr>
      <vt:lpstr>Soot/smoke particles</vt:lpstr>
      <vt:lpstr>Other pollutants</vt:lpstr>
      <vt:lpstr>Acid rain</vt:lpstr>
      <vt:lpstr>Cleaning up</vt:lpstr>
      <vt:lpstr>Sustainability </vt:lpstr>
      <vt:lpstr>Biofuels</vt:lpstr>
      <vt:lpstr>The problem with crude</vt:lpstr>
      <vt:lpstr>Ethical and environmental issues</vt:lpstr>
      <vt:lpstr>Carbon neutral</vt:lpstr>
      <vt:lpstr>Carbon neutral… or not?</vt:lpstr>
      <vt:lpstr>Examination question</vt:lpstr>
      <vt:lpstr>Mark scheme</vt:lpstr>
      <vt:lpstr>Examination question</vt:lpstr>
      <vt:lpstr>Mark scheme</vt:lpstr>
      <vt:lpstr>Different types of biofuels</vt:lpstr>
      <vt:lpstr>How do we make ethanol?</vt:lpstr>
      <vt:lpstr>Conditions for fermentation</vt:lpstr>
      <vt:lpstr>Example question</vt:lpstr>
      <vt:lpstr>Mark scheme</vt:lpstr>
      <vt:lpstr>Example question</vt:lpstr>
      <vt:lpstr>Mark scheme</vt:lpstr>
      <vt:lpstr>Example question</vt:lpstr>
      <vt:lpstr>Mark scheme</vt:lpstr>
      <vt:lpstr>How do we obtain a concentrated solution?</vt:lpstr>
      <vt:lpstr>Example question</vt:lpstr>
      <vt:lpstr>Mark scheme</vt:lpstr>
      <vt:lpstr>Examination question</vt:lpstr>
      <vt:lpstr>Mark scheme</vt:lpstr>
      <vt:lpstr>Examination question </vt:lpstr>
      <vt:lpstr>Examination question</vt:lpstr>
      <vt:lpstr>Mark scheme</vt:lpstr>
      <vt:lpstr>Catalytic Cracking</vt:lpstr>
      <vt:lpstr>You need to be able to:</vt:lpstr>
      <vt:lpstr>Examination question</vt:lpstr>
      <vt:lpstr>Mark scheme</vt:lpstr>
      <vt:lpstr>What is cracking?</vt:lpstr>
      <vt:lpstr>Slide 143</vt:lpstr>
      <vt:lpstr>Cracking</vt:lpstr>
      <vt:lpstr>Thermal vs. catalytic cracking</vt:lpstr>
      <vt:lpstr>Radicals</vt:lpstr>
      <vt:lpstr>Definitions</vt:lpstr>
      <vt:lpstr>You need to be able to…</vt:lpstr>
      <vt:lpstr>Slide 149</vt:lpstr>
      <vt:lpstr>Free radicals - summary</vt:lpstr>
      <vt:lpstr>Other products of chain reactions</vt:lpstr>
      <vt:lpstr>Further substitution in chain reactions</vt:lpstr>
      <vt:lpstr>Examination question</vt:lpstr>
      <vt:lpstr>Mark scheme</vt:lpstr>
      <vt:lpstr>Exam question</vt:lpstr>
      <vt:lpstr>Mark scheme</vt:lpstr>
      <vt:lpstr>Alkenes and addition reactions</vt:lpstr>
      <vt:lpstr>Definitions</vt:lpstr>
      <vt:lpstr>You need to be able to…</vt:lpstr>
      <vt:lpstr>Slide 160</vt:lpstr>
      <vt:lpstr>Slide 161</vt:lpstr>
      <vt:lpstr>Mark scheme</vt:lpstr>
      <vt:lpstr>Examination question</vt:lpstr>
      <vt:lpstr>Mark scheme</vt:lpstr>
      <vt:lpstr>Hydrogenation</vt:lpstr>
      <vt:lpstr>Examination question</vt:lpstr>
      <vt:lpstr>Mark scheme</vt:lpstr>
      <vt:lpstr>Double bonds and electrophiles</vt:lpstr>
      <vt:lpstr>Slide 169</vt:lpstr>
      <vt:lpstr>Slide 170</vt:lpstr>
      <vt:lpstr>Examination question</vt:lpstr>
      <vt:lpstr>Slide 172</vt:lpstr>
      <vt:lpstr>Test for Alkenes</vt:lpstr>
      <vt:lpstr>Test for alkenes</vt:lpstr>
      <vt:lpstr>Reaction with alkenes and bromine</vt:lpstr>
      <vt:lpstr>Past paper questions</vt:lpstr>
      <vt:lpstr>Mark scheme</vt:lpstr>
      <vt:lpstr>Steam hydrogenation of ethene to make ethanol</vt:lpstr>
      <vt:lpstr>Addition to unsymmetrical alkenes</vt:lpstr>
      <vt:lpstr>Stability of carbocations</vt:lpstr>
      <vt:lpstr>Polymerisation</vt:lpstr>
      <vt:lpstr>You need to be able to…</vt:lpstr>
      <vt:lpstr>Slide 183</vt:lpstr>
      <vt:lpstr>Addition polymerisation</vt:lpstr>
      <vt:lpstr>Slide 185</vt:lpstr>
      <vt:lpstr>Slide 186</vt:lpstr>
      <vt:lpstr>Draw the monomer</vt:lpstr>
      <vt:lpstr>Draw the monomer</vt:lpstr>
      <vt:lpstr>Draw the monomer</vt:lpstr>
      <vt:lpstr>Slide 190</vt:lpstr>
      <vt:lpstr>Slide 191</vt:lpstr>
      <vt:lpstr>Slide 192</vt:lpstr>
      <vt:lpstr>Exam question</vt:lpstr>
      <vt:lpstr>Mark scheme</vt:lpstr>
      <vt:lpstr>Mark scheme</vt:lpstr>
      <vt:lpstr>Mark scheme</vt:lpstr>
      <vt:lpstr>Examination question</vt:lpstr>
      <vt:lpstr>Mark scheme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Rhodes</dc:creator>
  <cp:lastModifiedBy>Jack Docherty</cp:lastModifiedBy>
  <cp:revision>38</cp:revision>
  <cp:lastPrinted>2012-04-15T23:34:38Z</cp:lastPrinted>
  <dcterms:created xsi:type="dcterms:W3CDTF">2014-01-22T20:31:30Z</dcterms:created>
  <dcterms:modified xsi:type="dcterms:W3CDTF">2014-01-22T20:35:58Z</dcterms:modified>
</cp:coreProperties>
</file>